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3" r:id="rId2"/>
    <p:sldId id="256" r:id="rId3"/>
    <p:sldId id="257" r:id="rId4"/>
    <p:sldId id="258" r:id="rId5"/>
    <p:sldId id="259" r:id="rId6"/>
    <p:sldId id="260" r:id="rId7"/>
    <p:sldId id="261" r:id="rId8"/>
    <p:sldId id="262" r:id="rId9"/>
    <p:sldId id="264" r:id="rId10"/>
    <p:sldId id="300" r:id="rId11"/>
    <p:sldId id="301" r:id="rId12"/>
    <p:sldId id="302" r:id="rId13"/>
    <p:sldId id="303" r:id="rId14"/>
    <p:sldId id="296" r:id="rId15"/>
    <p:sldId id="265" r:id="rId16"/>
    <p:sldId id="272" r:id="rId17"/>
    <p:sldId id="304" r:id="rId18"/>
    <p:sldId id="305" r:id="rId19"/>
    <p:sldId id="306" r:id="rId20"/>
    <p:sldId id="345" r:id="rId21"/>
    <p:sldId id="346" r:id="rId22"/>
    <p:sldId id="347" r:id="rId23"/>
    <p:sldId id="348" r:id="rId24"/>
    <p:sldId id="307" r:id="rId25"/>
    <p:sldId id="308" r:id="rId26"/>
    <p:sldId id="294" r:id="rId27"/>
    <p:sldId id="295" r:id="rId28"/>
    <p:sldId id="266" r:id="rId29"/>
    <p:sldId id="309" r:id="rId30"/>
    <p:sldId id="310" r:id="rId31"/>
    <p:sldId id="311" r:id="rId32"/>
    <p:sldId id="312" r:id="rId33"/>
    <p:sldId id="292" r:id="rId34"/>
    <p:sldId id="267" r:id="rId35"/>
    <p:sldId id="313" r:id="rId36"/>
    <p:sldId id="314" r:id="rId37"/>
    <p:sldId id="315" r:id="rId38"/>
    <p:sldId id="31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B6D6F7-32F2-4F5F-A7D1-B2C72AB8AC85}" type="datetimeFigureOut">
              <a:rPr lang="en-US" smtClean="0"/>
              <a:pPr/>
              <a:t>3/12/2014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4286CC-1564-4B47-B27E-108453A74E27}" type="slidenum">
              <a:rPr lang="en-US" smtClean="0"/>
              <a:pPr/>
              <a:t>‹#›</a:t>
            </a:fld>
            <a:endParaRPr lang="en-US"/>
          </a:p>
        </p:txBody>
      </p:sp>
    </p:spTree>
    <p:extLst>
      <p:ext uri="{BB962C8B-B14F-4D97-AF65-F5344CB8AC3E}">
        <p14:creationId xmlns:p14="http://schemas.microsoft.com/office/powerpoint/2010/main" val="2158810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D3AAE-61A9-4796-B06F-5D4AA8DA9AFB}" type="datetimeFigureOut">
              <a:rPr lang="en-US" smtClean="0"/>
              <a:pPr/>
              <a:t>3/12/2014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D3AAE-61A9-4796-B06F-5D4AA8DA9AFB}" type="datetimeFigureOut">
              <a:rPr lang="en-US" smtClean="0"/>
              <a:pPr/>
              <a:t>3/12/2014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D3AAE-61A9-4796-B06F-5D4AA8DA9AFB}" type="datetimeFigureOut">
              <a:rPr lang="en-US" smtClean="0"/>
              <a:pPr/>
              <a:t>3/12/2014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D3AAE-61A9-4796-B06F-5D4AA8DA9AFB}" type="datetimeFigureOut">
              <a:rPr lang="en-US" smtClean="0"/>
              <a:pPr/>
              <a:t>3/12/2014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D3AAE-61A9-4796-B06F-5D4AA8DA9AFB}" type="datetimeFigureOut">
              <a:rPr lang="en-US" smtClean="0"/>
              <a:pPr/>
              <a:t>3/12/2014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26AA0-F4DE-4AD7-9A89-D9D72287A875}"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D3AAE-61A9-4796-B06F-5D4AA8DA9AFB}" type="datetimeFigureOut">
              <a:rPr lang="en-US" smtClean="0"/>
              <a:pPr/>
              <a:t>3/12/2014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26AA0-F4DE-4AD7-9A89-D9D72287A875}" type="slidenum">
              <a:rPr lang="en-US" smtClean="0"/>
              <a:pPr/>
              <a:t>‹#›</a:t>
            </a:fld>
            <a:endParaRPr lang="en-US"/>
          </a:p>
        </p:txBody>
      </p:sp>
      <p:pic>
        <p:nvPicPr>
          <p:cNvPr id="8" name="Picture 7" descr="template 4 final copy.jpg"/>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eped.gov.ph/index.php/resources/school-for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514600"/>
            <a:ext cx="7924800" cy="1600200"/>
          </a:xfrm>
        </p:spPr>
        <p:txBody>
          <a:bodyPr>
            <a:noAutofit/>
          </a:bodyPr>
          <a:lstStyle/>
          <a:p>
            <a:r>
              <a:rPr lang="en-US" b="1" dirty="0" smtClean="0">
                <a:solidFill>
                  <a:srgbClr val="002060"/>
                </a:solidFill>
                <a:latin typeface="Berlin Sans FB" pitchFamily="34" charset="0"/>
              </a:rPr>
              <a:t>Adoption of the Modified School Forms (SFs) for Public Elementary and Secondary Schools Effective End of School Year 2013-2014 </a:t>
            </a:r>
            <a:endParaRPr lang="en-US" dirty="0">
              <a:solidFill>
                <a:srgbClr val="002060"/>
              </a:solidFill>
            </a:endParaRPr>
          </a:p>
        </p:txBody>
      </p:sp>
      <p:sp>
        <p:nvSpPr>
          <p:cNvPr id="4" name="Subtitle 3"/>
          <p:cNvSpPr>
            <a:spLocks noGrp="1"/>
          </p:cNvSpPr>
          <p:nvPr>
            <p:ph type="subTitle" idx="1"/>
          </p:nvPr>
        </p:nvSpPr>
        <p:spPr>
          <a:xfrm>
            <a:off x="0" y="5562600"/>
            <a:ext cx="9144000" cy="1295400"/>
          </a:xfrm>
        </p:spPr>
        <p:txBody>
          <a:bodyPr>
            <a:normAutofit/>
          </a:bodyPr>
          <a:lstStyle/>
          <a:p>
            <a:r>
              <a:rPr lang="en-US" sz="2800" b="1" dirty="0" smtClean="0">
                <a:solidFill>
                  <a:schemeClr val="accent6">
                    <a:lumMod val="75000"/>
                  </a:schemeClr>
                </a:solidFill>
                <a:latin typeface="Berlin Sans FB" pitchFamily="34" charset="0"/>
              </a:rPr>
              <a:t>MARIA NOEMI M. MONCADA, </a:t>
            </a:r>
            <a:r>
              <a:rPr lang="en-US" sz="2800" b="1" dirty="0" err="1" smtClean="0">
                <a:solidFill>
                  <a:schemeClr val="accent6">
                    <a:lumMod val="75000"/>
                  </a:schemeClr>
                </a:solidFill>
                <a:latin typeface="Berlin Sans FB" pitchFamily="34" charset="0"/>
              </a:rPr>
              <a:t>Ed.D</a:t>
            </a:r>
            <a:r>
              <a:rPr lang="en-US" sz="2800" b="1" dirty="0" smtClean="0">
                <a:solidFill>
                  <a:schemeClr val="accent6">
                    <a:lumMod val="75000"/>
                  </a:schemeClr>
                </a:solidFill>
                <a:latin typeface="Berlin Sans FB" pitchFamily="34" charset="0"/>
              </a:rPr>
              <a:t>., LI.B.</a:t>
            </a:r>
          </a:p>
          <a:p>
            <a:r>
              <a:rPr lang="en-US" sz="2800" b="1" dirty="0" smtClean="0">
                <a:solidFill>
                  <a:srgbClr val="002060"/>
                </a:solidFill>
                <a:latin typeface="Berlin Sans FB" pitchFamily="34" charset="0"/>
              </a:rPr>
              <a:t>Member, </a:t>
            </a:r>
            <a:r>
              <a:rPr lang="en-US" sz="2800" b="1" dirty="0" err="1" smtClean="0">
                <a:solidFill>
                  <a:srgbClr val="002060"/>
                </a:solidFill>
                <a:latin typeface="Berlin Sans FB" pitchFamily="34" charset="0"/>
              </a:rPr>
              <a:t>DepEd</a:t>
            </a:r>
            <a:r>
              <a:rPr lang="en-US" sz="2800" b="1" dirty="0" smtClean="0">
                <a:solidFill>
                  <a:srgbClr val="002060"/>
                </a:solidFill>
                <a:latin typeface="Berlin Sans FB" pitchFamily="34" charset="0"/>
              </a:rPr>
              <a:t> Team </a:t>
            </a:r>
            <a:endParaRPr lang="en-US" sz="2800" b="1" dirty="0">
              <a:solidFill>
                <a:srgbClr val="002060"/>
              </a:solidFill>
              <a:latin typeface="Berlin Sans FB" pitchFamily="34" charset="0"/>
            </a:endParaRPr>
          </a:p>
        </p:txBody>
      </p:sp>
      <p:pic>
        <p:nvPicPr>
          <p:cNvPr id="5" name="Picture 3" descr="F:\DepEd+logo copy.png"/>
          <p:cNvPicPr>
            <a:picLocks noChangeAspect="1" noChangeArrowheads="1"/>
          </p:cNvPicPr>
          <p:nvPr/>
        </p:nvPicPr>
        <p:blipFill>
          <a:blip r:embed="rId2" cstate="print"/>
          <a:srcRect/>
          <a:stretch>
            <a:fillRect/>
          </a:stretch>
        </p:blipFill>
        <p:spPr bwMode="auto">
          <a:xfrm>
            <a:off x="304800" y="381000"/>
            <a:ext cx="1524000" cy="1486548"/>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endParaRPr lang="en-US" sz="2200" dirty="0">
              <a:latin typeface="Berlin Sans FB" pitchFamily="34" charset="0"/>
            </a:endParaRPr>
          </a:p>
        </p:txBody>
      </p:sp>
      <p:graphicFrame>
        <p:nvGraphicFramePr>
          <p:cNvPr id="5" name="Table 4"/>
          <p:cNvGraphicFramePr>
            <a:graphicFrameLocks noGrp="1"/>
          </p:cNvGraphicFramePr>
          <p:nvPr/>
        </p:nvGraphicFramePr>
        <p:xfrm>
          <a:off x="472190" y="1143000"/>
          <a:ext cx="8153400" cy="5379720"/>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5</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Section</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A group of pupils/students convened together to receive instruction in a given course or subject.</a:t>
                      </a:r>
                      <a:endParaRPr lang="en-US" sz="1800" dirty="0">
                        <a:latin typeface="Berlin Sans FB" pitchFamily="34" charset="0"/>
                        <a:ea typeface="Times New Roman"/>
                        <a:cs typeface="Times New Roman"/>
                      </a:endParaRPr>
                    </a:p>
                  </a:txBody>
                  <a:tcPr marL="68580" marR="68580" marT="0" marB="0"/>
                </a:tc>
              </a:tr>
              <a:tr h="2109260">
                <a:tc>
                  <a:txBody>
                    <a:bodyPr/>
                    <a:lstStyle/>
                    <a:p>
                      <a:pPr marL="0" marR="0">
                        <a:lnSpc>
                          <a:spcPct val="115000"/>
                        </a:lnSpc>
                        <a:spcBef>
                          <a:spcPts val="0"/>
                        </a:spcBef>
                        <a:spcAft>
                          <a:spcPts val="0"/>
                        </a:spcAft>
                      </a:pP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6</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Learner </a:t>
                      </a:r>
                      <a:r>
                        <a:rPr lang="en-US" sz="2000" dirty="0">
                          <a:solidFill>
                            <a:srgbClr val="000000"/>
                          </a:solidFill>
                          <a:latin typeface="Berlin Sans FB" pitchFamily="34" charset="0"/>
                          <a:ea typeface="Times New Roman"/>
                          <a:cs typeface="Times New Roman"/>
                        </a:rPr>
                        <a:t>Reference Number (LRN)</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Twelve (12)-digit number which the pupil, student or learner shall keep while completing the basic education program, regardless of transfer to another school or learning center in the public or private sector, and promotion/moving up to the secondary level. (DO22, s.2012)</a:t>
                      </a:r>
                      <a:endParaRPr lang="en-US" sz="1800">
                        <a:latin typeface="Berlin Sans FB" pitchFamily="34" charset="0"/>
                        <a:ea typeface="Times New Roman"/>
                        <a:cs typeface="Times New Roman"/>
                      </a:endParaRPr>
                    </a:p>
                  </a:txBody>
                  <a:tcPr marL="68580" marR="68580" marT="0" marB="0"/>
                </a:tc>
              </a:tr>
              <a:tr h="746716">
                <a:tc>
                  <a:txBody>
                    <a:bodyPr/>
                    <a:lstStyle/>
                    <a:p>
                      <a:pPr marL="0" marR="0">
                        <a:lnSpc>
                          <a:spcPct val="115000"/>
                        </a:lnSpc>
                        <a:spcBef>
                          <a:spcPts val="0"/>
                        </a:spcBef>
                        <a:spcAft>
                          <a:spcPts val="0"/>
                        </a:spcAft>
                      </a:pP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7</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Name </a:t>
                      </a:r>
                      <a:r>
                        <a:rPr lang="en-US" sz="2000" dirty="0">
                          <a:solidFill>
                            <a:srgbClr val="000000"/>
                          </a:solidFill>
                          <a:latin typeface="Berlin Sans FB" pitchFamily="34" charset="0"/>
                          <a:ea typeface="Times New Roman"/>
                          <a:cs typeface="Times New Roman"/>
                        </a:rPr>
                        <a:t>of Learner</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Name of an individual as reflected in the birth certificate or equivalent document seeking basic literacy and functional life learning skills.  </a:t>
                      </a:r>
                      <a:endParaRPr lang="en-US" sz="1800">
                        <a:latin typeface="Berlin Sans FB" pitchFamily="34" charset="0"/>
                        <a:ea typeface="Times New Roman"/>
                        <a:cs typeface="Times New Roman"/>
                      </a:endParaRPr>
                    </a:p>
                  </a:txBody>
                  <a:tcPr marL="68580" marR="68580" marT="0" marB="0"/>
                </a:tc>
              </a:tr>
              <a:tr h="891108">
                <a:tc>
                  <a:txBody>
                    <a:bodyPr/>
                    <a:lstStyle/>
                    <a:p>
                      <a:pPr marL="0" marR="0">
                        <a:lnSpc>
                          <a:spcPct val="115000"/>
                        </a:lnSpc>
                        <a:spcBef>
                          <a:spcPts val="0"/>
                        </a:spcBef>
                        <a:spcAft>
                          <a:spcPts val="0"/>
                        </a:spcAft>
                      </a:pP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8</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Sex</a:t>
                      </a:r>
                      <a:r>
                        <a:rPr lang="en-US" sz="2000" dirty="0">
                          <a:solidFill>
                            <a:srgbClr val="000000"/>
                          </a:solidFill>
                          <a:latin typeface="Berlin Sans FB" pitchFamily="34" charset="0"/>
                          <a:ea typeface="Times New Roman"/>
                          <a:cs typeface="Times New Roman"/>
                        </a:rPr>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(Male or Female)</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Learner's biological and physiological sex as reflected in the birth certificate or equivalent document.</a:t>
                      </a:r>
                      <a:endParaRPr lang="en-US" sz="18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endParaRPr lang="en-US" sz="2200" dirty="0">
              <a:latin typeface="Berlin Sans FB" pitchFamily="34" charset="0"/>
            </a:endParaRPr>
          </a:p>
        </p:txBody>
      </p:sp>
      <p:graphicFrame>
        <p:nvGraphicFramePr>
          <p:cNvPr id="5" name="Table 4"/>
          <p:cNvGraphicFramePr>
            <a:graphicFrameLocks noGrp="1"/>
          </p:cNvGraphicFramePr>
          <p:nvPr/>
        </p:nvGraphicFramePr>
        <p:xfrm>
          <a:off x="457200" y="990600"/>
          <a:ext cx="8229600" cy="5498221"/>
        </p:xfrm>
        <a:graphic>
          <a:graphicData uri="http://schemas.openxmlformats.org/drawingml/2006/table">
            <a:tbl>
              <a:tblPr firstRow="1" bandRow="1">
                <a:tableStyleId>{93296810-A885-4BE3-A3E7-6D5BEEA58F35}</a:tableStyleId>
              </a:tblPr>
              <a:tblGrid>
                <a:gridCol w="461473"/>
                <a:gridCol w="2076628"/>
                <a:gridCol w="5691499"/>
              </a:tblGrid>
              <a:tr h="362148">
                <a:tc>
                  <a:txBody>
                    <a:bodyPr/>
                    <a:lstStyle/>
                    <a:p>
                      <a:endParaRPr lang="en-US" dirty="0"/>
                    </a:p>
                  </a:txBody>
                  <a:tcPr/>
                </a:tc>
                <a:tc>
                  <a:txBody>
                    <a:bodyPr/>
                    <a:lstStyle/>
                    <a:p>
                      <a:pPr marL="0" marR="0" algn="ctr">
                        <a:lnSpc>
                          <a:spcPct val="115000"/>
                        </a:lnSpc>
                        <a:spcBef>
                          <a:spcPts val="0"/>
                        </a:spcBef>
                        <a:spcAft>
                          <a:spcPts val="0"/>
                        </a:spcAft>
                      </a:pPr>
                      <a:r>
                        <a:rPr lang="en-US" sz="1800" dirty="0"/>
                        <a:t>DATA ELEMENT</a:t>
                      </a:r>
                      <a:endParaRPr lang="en-US" sz="16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t>DESCRIPTION</a:t>
                      </a:r>
                      <a:endParaRPr lang="en-US" sz="1600" dirty="0">
                        <a:solidFill>
                          <a:srgbClr val="FFC000"/>
                        </a:solidFill>
                        <a:latin typeface="Berlin Sans FB" pitchFamily="34" charset="0"/>
                        <a:ea typeface="Times New Roman"/>
                        <a:cs typeface="Times New Roman"/>
                      </a:endParaRPr>
                    </a:p>
                  </a:txBody>
                  <a:tcPr marL="68580" marR="68580" marT="0" marB="0"/>
                </a:tc>
              </a:tr>
              <a:tr h="677024">
                <a:tc>
                  <a:txBody>
                    <a:bodyPr/>
                    <a:lstStyle/>
                    <a:p>
                      <a:pPr marL="0" marR="0" algn="ctr">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9</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Birth Date</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Date of birth of the learner as reflected in the birth certificate or equivalent document.</a:t>
                      </a:r>
                      <a:endParaRPr lang="en-US" sz="1900">
                        <a:latin typeface="Berlin Sans FB" pitchFamily="34" charset="0"/>
                        <a:ea typeface="Times New Roman"/>
                        <a:cs typeface="Times New Roman"/>
                      </a:endParaRPr>
                    </a:p>
                  </a:txBody>
                  <a:tcPr marL="68580" marR="68580" marT="0" marB="0"/>
                </a:tc>
              </a:tr>
              <a:tr h="959881">
                <a:tc>
                  <a:txBody>
                    <a:bodyPr/>
                    <a:lstStyle/>
                    <a:p>
                      <a:pPr marL="0" marR="0" algn="ctr">
                        <a:lnSpc>
                          <a:spcPct val="115000"/>
                        </a:lnSpc>
                        <a:spcBef>
                          <a:spcPts val="0"/>
                        </a:spcBef>
                        <a:spcAft>
                          <a:spcPts val="0"/>
                        </a:spcAft>
                      </a:pPr>
                      <a:r>
                        <a:rPr lang="en-US" sz="1900">
                          <a:solidFill>
                            <a:srgbClr val="000000"/>
                          </a:solidFill>
                          <a:latin typeface="Berlin Sans FB" pitchFamily="34" charset="0"/>
                          <a:ea typeface="Times New Roman"/>
                          <a:cs typeface="Times New Roman"/>
                        </a:rPr>
                        <a:t>10</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Place of Birth (Province)</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The name of province where the learner was born as reflected in the birth certificate or other equivalent document.</a:t>
                      </a:r>
                      <a:endParaRPr lang="en-US" sz="1900">
                        <a:latin typeface="Berlin Sans FB" pitchFamily="34" charset="0"/>
                        <a:ea typeface="Times New Roman"/>
                        <a:cs typeface="Times New Roman"/>
                      </a:endParaRPr>
                    </a:p>
                  </a:txBody>
                  <a:tcPr marL="68580" marR="68580" marT="0" marB="0"/>
                </a:tc>
              </a:tr>
              <a:tr h="792503">
                <a:tc>
                  <a:txBody>
                    <a:bodyPr/>
                    <a:lstStyle/>
                    <a:p>
                      <a:pPr marL="0" marR="0" algn="ctr">
                        <a:lnSpc>
                          <a:spcPct val="115000"/>
                        </a:lnSpc>
                        <a:spcBef>
                          <a:spcPts val="0"/>
                        </a:spcBef>
                        <a:spcAft>
                          <a:spcPts val="0"/>
                        </a:spcAft>
                      </a:pPr>
                      <a:r>
                        <a:rPr lang="en-US" sz="1900">
                          <a:solidFill>
                            <a:srgbClr val="000000"/>
                          </a:solidFill>
                          <a:latin typeface="Berlin Sans FB" pitchFamily="34" charset="0"/>
                          <a:ea typeface="Times New Roman"/>
                          <a:cs typeface="Times New Roman"/>
                        </a:rPr>
                        <a:t>11</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Age by June (1</a:t>
                      </a:r>
                      <a:r>
                        <a:rPr lang="en-US" sz="1900" baseline="30000">
                          <a:solidFill>
                            <a:srgbClr val="000000"/>
                          </a:solidFill>
                          <a:latin typeface="Berlin Sans FB" pitchFamily="34" charset="0"/>
                          <a:ea typeface="Times New Roman"/>
                          <a:cs typeface="Times New Roman"/>
                        </a:rPr>
                        <a:t>st</a:t>
                      </a:r>
                      <a:r>
                        <a:rPr lang="en-US" sz="1900">
                          <a:solidFill>
                            <a:srgbClr val="000000"/>
                          </a:solidFill>
                          <a:latin typeface="Berlin Sans FB" pitchFamily="34" charset="0"/>
                          <a:ea typeface="Times New Roman"/>
                          <a:cs typeface="Times New Roman"/>
                        </a:rPr>
                        <a:t> Friday)</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The actual age in years of a learner as of last birthday by the 1</a:t>
                      </a:r>
                      <a:r>
                        <a:rPr lang="en-US" sz="1900" baseline="30000" dirty="0">
                          <a:solidFill>
                            <a:srgbClr val="000000"/>
                          </a:solidFill>
                          <a:latin typeface="Berlin Sans FB" pitchFamily="34" charset="0"/>
                          <a:ea typeface="Times New Roman"/>
                          <a:cs typeface="Times New Roman"/>
                        </a:rPr>
                        <a:t>st  </a:t>
                      </a:r>
                      <a:r>
                        <a:rPr lang="en-US" sz="1900" dirty="0">
                          <a:solidFill>
                            <a:srgbClr val="000000"/>
                          </a:solidFill>
                          <a:latin typeface="Berlin Sans FB" pitchFamily="34" charset="0"/>
                          <a:ea typeface="Times New Roman"/>
                          <a:cs typeface="Times New Roman"/>
                        </a:rPr>
                        <a:t>Friday of each school calendar year. </a:t>
                      </a:r>
                      <a:endParaRPr lang="en-US" sz="1900" dirty="0">
                        <a:latin typeface="Berlin Sans FB" pitchFamily="34" charset="0"/>
                        <a:ea typeface="Times New Roman"/>
                        <a:cs typeface="Times New Roman"/>
                      </a:endParaRPr>
                    </a:p>
                  </a:txBody>
                  <a:tcPr marL="68580" marR="68580" marT="0" marB="0"/>
                </a:tc>
              </a:tr>
              <a:tr h="2542443">
                <a:tc>
                  <a:txBody>
                    <a:bodyPr/>
                    <a:lstStyle/>
                    <a:p>
                      <a:pPr marL="0" marR="0" algn="ctr">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12</a:t>
                      </a:r>
                      <a:endParaRPr lang="en-US" sz="19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a:solidFill>
                            <a:srgbClr val="000000"/>
                          </a:solidFill>
                          <a:latin typeface="Berlin Sans FB" pitchFamily="34" charset="0"/>
                          <a:ea typeface="Times New Roman"/>
                          <a:cs typeface="Times New Roman"/>
                        </a:rPr>
                        <a:t>Mother Tongue </a:t>
                      </a:r>
                      <a:endParaRPr lang="en-US" sz="19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The language first learned by a learner; There are 19 major languages identified in the recent </a:t>
                      </a:r>
                      <a:r>
                        <a:rPr lang="en-US" sz="1900" dirty="0" err="1">
                          <a:solidFill>
                            <a:srgbClr val="000000"/>
                          </a:solidFill>
                          <a:latin typeface="Berlin Sans FB" pitchFamily="34" charset="0"/>
                          <a:ea typeface="Times New Roman"/>
                          <a:cs typeface="Times New Roman"/>
                        </a:rPr>
                        <a:t>DepEd</a:t>
                      </a:r>
                      <a:r>
                        <a:rPr lang="en-US" sz="1900" dirty="0">
                          <a:solidFill>
                            <a:srgbClr val="000000"/>
                          </a:solidFill>
                          <a:latin typeface="Berlin Sans FB" pitchFamily="34" charset="0"/>
                          <a:ea typeface="Times New Roman"/>
                          <a:cs typeface="Times New Roman"/>
                        </a:rPr>
                        <a:t> Orders which are: </a:t>
                      </a:r>
                      <a:r>
                        <a:rPr lang="en-US" sz="1900" dirty="0" err="1">
                          <a:solidFill>
                            <a:srgbClr val="000000"/>
                          </a:solidFill>
                          <a:latin typeface="Berlin Sans FB" pitchFamily="34" charset="0"/>
                          <a:ea typeface="Times New Roman"/>
                          <a:cs typeface="Times New Roman"/>
                        </a:rPr>
                        <a:t>Tagalog</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Kapampangan</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Pangasinense</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Iloko</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Bikol</a:t>
                      </a:r>
                      <a:r>
                        <a:rPr lang="en-US" sz="1900" dirty="0">
                          <a:solidFill>
                            <a:srgbClr val="000000"/>
                          </a:solidFill>
                          <a:latin typeface="Berlin Sans FB" pitchFamily="34" charset="0"/>
                          <a:ea typeface="Times New Roman"/>
                          <a:cs typeface="Times New Roman"/>
                        </a:rPr>
                        <a:t>, Cebuano, Hiligaynon, </a:t>
                      </a:r>
                      <a:r>
                        <a:rPr lang="en-US" sz="1900" dirty="0" err="1">
                          <a:solidFill>
                            <a:srgbClr val="000000"/>
                          </a:solidFill>
                          <a:latin typeface="Berlin Sans FB" pitchFamily="34" charset="0"/>
                          <a:ea typeface="Times New Roman"/>
                          <a:cs typeface="Times New Roman"/>
                        </a:rPr>
                        <a:t>Waray</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Tausug</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Maguondanaoan</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Maranao</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Chabacano</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Ybanag</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Ivatan</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Sambal</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Aklanon</a:t>
                      </a:r>
                      <a:r>
                        <a:rPr lang="en-US" sz="1900" dirty="0">
                          <a:solidFill>
                            <a:srgbClr val="000000"/>
                          </a:solidFill>
                          <a:latin typeface="Berlin Sans FB" pitchFamily="34" charset="0"/>
                          <a:ea typeface="Times New Roman"/>
                          <a:cs typeface="Times New Roman"/>
                        </a:rPr>
                        <a:t>, </a:t>
                      </a:r>
                      <a:r>
                        <a:rPr lang="en-US" sz="1900" dirty="0" err="1">
                          <a:solidFill>
                            <a:srgbClr val="000000"/>
                          </a:solidFill>
                          <a:latin typeface="Berlin Sans FB" pitchFamily="34" charset="0"/>
                          <a:ea typeface="Times New Roman"/>
                          <a:cs typeface="Times New Roman"/>
                        </a:rPr>
                        <a:t>Kinaray</a:t>
                      </a:r>
                      <a:r>
                        <a:rPr lang="en-US" sz="1900" dirty="0">
                          <a:solidFill>
                            <a:srgbClr val="000000"/>
                          </a:solidFill>
                          <a:latin typeface="Berlin Sans FB" pitchFamily="34" charset="0"/>
                          <a:ea typeface="Times New Roman"/>
                          <a:cs typeface="Times New Roman"/>
                        </a:rPr>
                        <a:t>-a, </a:t>
                      </a:r>
                      <a:r>
                        <a:rPr lang="en-US" sz="1900" dirty="0" err="1">
                          <a:solidFill>
                            <a:srgbClr val="000000"/>
                          </a:solidFill>
                          <a:latin typeface="Berlin Sans FB" pitchFamily="34" charset="0"/>
                          <a:ea typeface="Times New Roman"/>
                          <a:cs typeface="Times New Roman"/>
                        </a:rPr>
                        <a:t>Yakan</a:t>
                      </a:r>
                      <a:r>
                        <a:rPr lang="en-US" sz="1900" dirty="0">
                          <a:solidFill>
                            <a:srgbClr val="000000"/>
                          </a:solidFill>
                          <a:latin typeface="Berlin Sans FB" pitchFamily="34" charset="0"/>
                          <a:ea typeface="Times New Roman"/>
                          <a:cs typeface="Times New Roman"/>
                        </a:rPr>
                        <a:t>, and </a:t>
                      </a:r>
                      <a:r>
                        <a:rPr lang="en-US" sz="1900" dirty="0" err="1">
                          <a:solidFill>
                            <a:srgbClr val="000000"/>
                          </a:solidFill>
                          <a:latin typeface="Berlin Sans FB" pitchFamily="34" charset="0"/>
                          <a:ea typeface="Times New Roman"/>
                          <a:cs typeface="Times New Roman"/>
                        </a:rPr>
                        <a:t>Surigaonon</a:t>
                      </a:r>
                      <a:r>
                        <a:rPr lang="en-US" sz="1900" dirty="0">
                          <a:solidFill>
                            <a:srgbClr val="000000"/>
                          </a:solidFill>
                          <a:latin typeface="Berlin Sans FB" pitchFamily="34" charset="0"/>
                          <a:ea typeface="Times New Roman"/>
                          <a:cs typeface="Times New Roman"/>
                        </a:rPr>
                        <a:t>. </a:t>
                      </a:r>
                      <a:endParaRPr lang="en-US" sz="1900" dirty="0">
                        <a:latin typeface="Berlin Sans FB" pitchFamily="34" charset="0"/>
                        <a:ea typeface="Times New Roman"/>
                        <a:cs typeface="Times New Roman"/>
                      </a:endParaRPr>
                    </a:p>
                    <a:p>
                      <a:pPr marL="0" marR="0">
                        <a:lnSpc>
                          <a:spcPct val="115000"/>
                        </a:lnSpc>
                        <a:spcBef>
                          <a:spcPts val="0"/>
                        </a:spcBef>
                        <a:spcAft>
                          <a:spcPts val="0"/>
                        </a:spcAft>
                      </a:pPr>
                      <a:r>
                        <a:rPr lang="en-US" sz="1900" dirty="0">
                          <a:solidFill>
                            <a:srgbClr val="000000"/>
                          </a:solidFill>
                          <a:latin typeface="Berlin Sans FB" pitchFamily="34" charset="0"/>
                          <a:ea typeface="Times New Roman"/>
                          <a:cs typeface="Times New Roman"/>
                        </a:rPr>
                        <a:t>(DO 16, s. 2012 &amp; DO 28, s. 2013)</a:t>
                      </a:r>
                      <a:endParaRPr lang="en-US" sz="19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endParaRPr lang="en-US" sz="2200" dirty="0">
              <a:latin typeface="Berlin Sans FB" pitchFamily="34" charset="0"/>
            </a:endParaRPr>
          </a:p>
        </p:txBody>
      </p:sp>
      <p:graphicFrame>
        <p:nvGraphicFramePr>
          <p:cNvPr id="5" name="Table 4"/>
          <p:cNvGraphicFramePr>
            <a:graphicFrameLocks noGrp="1"/>
          </p:cNvGraphicFramePr>
          <p:nvPr/>
        </p:nvGraphicFramePr>
        <p:xfrm>
          <a:off x="488430" y="1066800"/>
          <a:ext cx="8153400" cy="5583892"/>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13</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IP (Specify ethnic group)</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A group of people or homogenous societies identified by self-ascription and ascription by others, who have continuously lived as organized community on communally bounded and defined territory. </a:t>
                      </a:r>
                      <a:endParaRPr lang="en-US" sz="2400" dirty="0">
                        <a:latin typeface="Berlin Sans FB" pitchFamily="34" charset="0"/>
                        <a:ea typeface="Times New Roman"/>
                        <a:cs typeface="Times New Roman"/>
                      </a:endParaRPr>
                    </a:p>
                  </a:txBody>
                  <a:tcPr marL="68580" marR="68580" marT="0" marB="0"/>
                </a:tc>
              </a:tr>
              <a:tr h="1134427">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14</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Religion</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The religious belief of the learner.  For Muslim </a:t>
                      </a:r>
                      <a:r>
                        <a:rPr lang="en-US" sz="2400" dirty="0" err="1">
                          <a:solidFill>
                            <a:srgbClr val="000000"/>
                          </a:solidFill>
                          <a:latin typeface="Berlin Sans FB" pitchFamily="34" charset="0"/>
                          <a:ea typeface="Times New Roman"/>
                          <a:cs typeface="Times New Roman"/>
                        </a:rPr>
                        <a:t>leaners</a:t>
                      </a:r>
                      <a:r>
                        <a:rPr lang="en-US" sz="2400" dirty="0">
                          <a:solidFill>
                            <a:srgbClr val="000000"/>
                          </a:solidFill>
                          <a:latin typeface="Berlin Sans FB" pitchFamily="34" charset="0"/>
                          <a:ea typeface="Times New Roman"/>
                          <a:cs typeface="Times New Roman"/>
                        </a:rPr>
                        <a:t>, “Islam” will be written instead of Muslim under this column.</a:t>
                      </a:r>
                      <a:endParaRPr lang="en-US" sz="2400" dirty="0">
                        <a:latin typeface="Berlin Sans FB" pitchFamily="34" charset="0"/>
                        <a:ea typeface="Times New Roman"/>
                        <a:cs typeface="Times New Roman"/>
                      </a:endParaRPr>
                    </a:p>
                  </a:txBody>
                  <a:tcPr marL="68580" marR="68580" marT="0" marB="0"/>
                </a:tc>
              </a:tr>
              <a:tr h="746716">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15</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House #/Street</a:t>
                      </a:r>
                      <a:endParaRPr lang="en-US" sz="2400">
                        <a:latin typeface="Berlin Sans FB" pitchFamily="34" charset="0"/>
                        <a:ea typeface="Times New Roman"/>
                        <a:cs typeface="Times New Roman"/>
                      </a:endParaRPr>
                    </a:p>
                  </a:txBody>
                  <a:tcPr marL="68580" marR="68580" marT="0" marB="0"/>
                </a:tc>
                <a:tc rowSpan="2">
                  <a:txBody>
                    <a:bodyPr/>
                    <a:lstStyle/>
                    <a:p>
                      <a:pPr marL="0" marR="0">
                        <a:lnSpc>
                          <a:spcPct val="115000"/>
                        </a:lnSpc>
                        <a:spcBef>
                          <a:spcPts val="0"/>
                        </a:spcBef>
                        <a:spcAft>
                          <a:spcPts val="0"/>
                        </a:spcAft>
                      </a:pPr>
                      <a:r>
                        <a:rPr lang="en-US" sz="2400" dirty="0" smtClean="0">
                          <a:solidFill>
                            <a:srgbClr val="000000"/>
                          </a:solidFill>
                          <a:latin typeface="Berlin Sans FB" pitchFamily="34" charset="0"/>
                          <a:ea typeface="Times New Roman"/>
                          <a:cs typeface="Times New Roman"/>
                        </a:rPr>
                        <a:t>Refer </a:t>
                      </a:r>
                      <a:r>
                        <a:rPr lang="en-US" sz="2400" dirty="0">
                          <a:solidFill>
                            <a:srgbClr val="000000"/>
                          </a:solidFill>
                          <a:latin typeface="Berlin Sans FB" pitchFamily="34" charset="0"/>
                          <a:ea typeface="Times New Roman"/>
                          <a:cs typeface="Times New Roman"/>
                        </a:rPr>
                        <a:t>to the place/location where the learner currently holds residence.</a:t>
                      </a:r>
                      <a:endParaRPr lang="en-US" sz="2400" dirty="0">
                        <a:latin typeface="Berlin Sans FB" pitchFamily="34" charset="0"/>
                        <a:ea typeface="Times New Roman"/>
                        <a:cs typeface="Times New Roman"/>
                      </a:endParaRPr>
                    </a:p>
                  </a:txBody>
                  <a:tcPr marL="68580" marR="68580" marT="0" marB="0"/>
                </a:tc>
              </a:tr>
              <a:tr h="891108">
                <a:tc>
                  <a:txBody>
                    <a:bodyPr/>
                    <a:lstStyle/>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16</a:t>
                      </a: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17</a:t>
                      </a: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18</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err="1" smtClean="0">
                          <a:solidFill>
                            <a:srgbClr val="000000"/>
                          </a:solidFill>
                          <a:latin typeface="Berlin Sans FB" pitchFamily="34" charset="0"/>
                          <a:ea typeface="Times New Roman"/>
                          <a:cs typeface="Times New Roman"/>
                        </a:rPr>
                        <a:t>Barangay</a:t>
                      </a:r>
                      <a:endParaRPr lang="en-US" sz="2000" dirty="0" smtClean="0">
                        <a:solidFill>
                          <a:srgbClr val="000000"/>
                        </a:solidFill>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latin typeface="Berlin Sans FB" pitchFamily="34" charset="0"/>
                          <a:ea typeface="Times New Roman"/>
                          <a:cs typeface="Times New Roman"/>
                        </a:rPr>
                        <a:t>Municipality</a:t>
                      </a:r>
                    </a:p>
                    <a:p>
                      <a:pPr marL="0" marR="0">
                        <a:lnSpc>
                          <a:spcPct val="115000"/>
                        </a:lnSpc>
                        <a:spcBef>
                          <a:spcPts val="0"/>
                        </a:spcBef>
                        <a:spcAft>
                          <a:spcPts val="0"/>
                        </a:spcAft>
                      </a:pPr>
                      <a:r>
                        <a:rPr lang="en-US" sz="2000" dirty="0" smtClean="0">
                          <a:latin typeface="Berlin Sans FB" pitchFamily="34" charset="0"/>
                          <a:ea typeface="Times New Roman"/>
                          <a:cs typeface="Times New Roman"/>
                        </a:rPr>
                        <a:t>Province</a:t>
                      </a:r>
                      <a:endParaRPr lang="en-US" sz="2000" dirty="0">
                        <a:latin typeface="Berlin Sans FB" pitchFamily="34" charset="0"/>
                        <a:ea typeface="Times New Roman"/>
                        <a:cs typeface="Times New Roman"/>
                      </a:endParaRPr>
                    </a:p>
                  </a:txBody>
                  <a:tcPr marL="68580" marR="68580" marT="0" marB="0"/>
                </a:tc>
                <a:tc vMerge="1">
                  <a:txBody>
                    <a:bodyPr/>
                    <a:lstStyle/>
                    <a:p>
                      <a:endParaRPr lang="en-US" dirty="0"/>
                    </a:p>
                  </a:txBody>
                  <a:tcPr/>
                </a:tc>
              </a:tr>
            </a:tbl>
          </a:graphicData>
        </a:graphic>
      </p:graphicFrame>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endParaRPr lang="en-US" sz="2200" dirty="0">
              <a:latin typeface="Berlin Sans FB" pitchFamily="34" charset="0"/>
            </a:endParaRPr>
          </a:p>
        </p:txBody>
      </p:sp>
      <p:graphicFrame>
        <p:nvGraphicFramePr>
          <p:cNvPr id="5" name="Table 4"/>
          <p:cNvGraphicFramePr>
            <a:graphicFrameLocks noGrp="1"/>
          </p:cNvGraphicFramePr>
          <p:nvPr/>
        </p:nvGraphicFramePr>
        <p:xfrm>
          <a:off x="488430" y="1151693"/>
          <a:ext cx="8153400" cy="5229276"/>
        </p:xfrm>
        <a:graphic>
          <a:graphicData uri="http://schemas.openxmlformats.org/drawingml/2006/table">
            <a:tbl>
              <a:tblPr firstRow="1" bandRow="1">
                <a:tableStyleId>{93296810-A885-4BE3-A3E7-6D5BEEA58F35}</a:tableStyleId>
              </a:tblPr>
              <a:tblGrid>
                <a:gridCol w="457200"/>
                <a:gridCol w="2133600"/>
                <a:gridCol w="5562600"/>
              </a:tblGrid>
              <a:tr h="397766">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06137">
                <a:tc>
                  <a:txBody>
                    <a:bodyPr/>
                    <a:lstStyle/>
                    <a:p>
                      <a:pPr marL="0" marR="0" algn="ct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19</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Name of Father</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name of father of the learner as reflected in the birth certificate or equivalent document.</a:t>
                      </a:r>
                      <a:endParaRPr lang="en-US" sz="2000" dirty="0">
                        <a:latin typeface="Berlin Sans FB" pitchFamily="34" charset="0"/>
                        <a:ea typeface="Times New Roman"/>
                        <a:cs typeface="Times New Roman"/>
                      </a:endParaRPr>
                    </a:p>
                  </a:txBody>
                  <a:tcPr marL="68580" marR="68580" marT="0" marB="0"/>
                </a:tc>
              </a:tr>
              <a:tr h="801096">
                <a:tc>
                  <a:txBody>
                    <a:bodyPr/>
                    <a:lstStyle/>
                    <a:p>
                      <a:pPr marL="0" marR="0" algn="ctr">
                        <a:lnSpc>
                          <a:spcPct val="115000"/>
                        </a:lnSpc>
                        <a:spcBef>
                          <a:spcPts val="0"/>
                        </a:spcBef>
                        <a:spcAft>
                          <a:spcPts val="0"/>
                        </a:spcAft>
                      </a:pPr>
                      <a:r>
                        <a:rPr lang="en-US" sz="2000">
                          <a:solidFill>
                            <a:srgbClr val="000000"/>
                          </a:solidFill>
                          <a:latin typeface="Berlin Sans FB" pitchFamily="34" charset="0"/>
                          <a:ea typeface="Times New Roman"/>
                          <a:cs typeface="Times New Roman"/>
                        </a:rPr>
                        <a:t>20</a:t>
                      </a:r>
                      <a:endParaRPr lang="en-US" sz="200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Name of Mother</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name of mother of the learner as reflected in the birth certificate or equivalent document.</a:t>
                      </a:r>
                      <a:endParaRPr lang="en-US" sz="2000" dirty="0">
                        <a:latin typeface="Berlin Sans FB" pitchFamily="34" charset="0"/>
                        <a:ea typeface="Times New Roman"/>
                        <a:cs typeface="Times New Roman"/>
                      </a:endParaRPr>
                    </a:p>
                  </a:txBody>
                  <a:tcPr marL="68580" marR="68580" marT="0" marB="0"/>
                </a:tc>
              </a:tr>
              <a:tr h="706137">
                <a:tc>
                  <a:txBody>
                    <a:bodyPr/>
                    <a:lstStyle/>
                    <a:p>
                      <a:pPr marL="0" marR="0" algn="ctr">
                        <a:lnSpc>
                          <a:spcPct val="115000"/>
                        </a:lnSpc>
                        <a:spcBef>
                          <a:spcPts val="0"/>
                        </a:spcBef>
                        <a:spcAft>
                          <a:spcPts val="0"/>
                        </a:spcAft>
                      </a:pPr>
                      <a:r>
                        <a:rPr lang="en-US" sz="2000">
                          <a:solidFill>
                            <a:srgbClr val="000000"/>
                          </a:solidFill>
                          <a:latin typeface="Berlin Sans FB" pitchFamily="34" charset="0"/>
                          <a:ea typeface="Times New Roman"/>
                          <a:cs typeface="Times New Roman"/>
                        </a:rPr>
                        <a:t>21</a:t>
                      </a:r>
                      <a:endParaRPr lang="en-US" sz="200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Name of Guardian</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person who oversees the welfare of the learner in behalf of the parents.</a:t>
                      </a:r>
                      <a:endParaRPr lang="en-US" sz="2000" dirty="0">
                        <a:latin typeface="Berlin Sans FB" pitchFamily="34" charset="0"/>
                        <a:ea typeface="Times New Roman"/>
                        <a:cs typeface="Times New Roman"/>
                      </a:endParaRPr>
                    </a:p>
                  </a:txBody>
                  <a:tcPr marL="68580" marR="68580" marT="0" marB="0"/>
                </a:tc>
              </a:tr>
              <a:tr h="698580">
                <a:tc>
                  <a:txBody>
                    <a:bodyPr/>
                    <a:lstStyle/>
                    <a:p>
                      <a:pPr marL="0" marR="0" algn="ct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22</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Relationship to Guardian</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relationship between the learner and the guardian.</a:t>
                      </a:r>
                      <a:endParaRPr lang="en-US" sz="2000" dirty="0">
                        <a:latin typeface="Berlin Sans FB" pitchFamily="34" charset="0"/>
                        <a:ea typeface="Times New Roman"/>
                        <a:cs typeface="Times New Roman"/>
                      </a:endParaRPr>
                    </a:p>
                  </a:txBody>
                  <a:tcPr marL="68580" marR="68580" marT="0" marB="0"/>
                </a:tc>
              </a:tr>
              <a:tr h="994415">
                <a:tc>
                  <a:txBody>
                    <a:bodyPr/>
                    <a:lstStyle/>
                    <a:p>
                      <a:pPr marL="0" marR="0" algn="ctr">
                        <a:lnSpc>
                          <a:spcPct val="115000"/>
                        </a:lnSpc>
                        <a:spcBef>
                          <a:spcPts val="0"/>
                        </a:spcBef>
                        <a:spcAft>
                          <a:spcPts val="0"/>
                        </a:spcAft>
                      </a:pPr>
                      <a:r>
                        <a:rPr lang="en-US" sz="2000">
                          <a:solidFill>
                            <a:srgbClr val="000000"/>
                          </a:solidFill>
                          <a:latin typeface="Berlin Sans FB" pitchFamily="34" charset="0"/>
                          <a:ea typeface="Times New Roman"/>
                          <a:cs typeface="Times New Roman"/>
                        </a:rPr>
                        <a:t>23</a:t>
                      </a:r>
                      <a:endParaRPr lang="en-US" sz="200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Contact Number (of Parents/Guardian)</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Contact number of the parents and/or the guardian of the learner.</a:t>
                      </a:r>
                      <a:endParaRPr lang="en-US" sz="2000" dirty="0">
                        <a:latin typeface="Berlin Sans FB" pitchFamily="34" charset="0"/>
                        <a:ea typeface="Times New Roman"/>
                        <a:cs typeface="Times New Roman"/>
                      </a:endParaRPr>
                    </a:p>
                  </a:txBody>
                  <a:tcPr marL="68580" marR="68580" marT="0" marB="0"/>
                </a:tc>
              </a:tr>
              <a:tr h="842682">
                <a:tc>
                  <a:txBody>
                    <a:bodyPr/>
                    <a:lstStyle/>
                    <a:p>
                      <a:pPr marL="0" marR="0" algn="ctr">
                        <a:lnSpc>
                          <a:spcPct val="115000"/>
                        </a:lnSpc>
                        <a:spcBef>
                          <a:spcPts val="0"/>
                        </a:spcBef>
                        <a:spcAft>
                          <a:spcPts val="0"/>
                        </a:spcAft>
                      </a:pPr>
                      <a:r>
                        <a:rPr lang="en-US" sz="2000">
                          <a:solidFill>
                            <a:srgbClr val="000000"/>
                          </a:solidFill>
                          <a:latin typeface="Berlin Sans FB" pitchFamily="34" charset="0"/>
                          <a:ea typeface="Times New Roman"/>
                          <a:cs typeface="Times New Roman"/>
                        </a:rPr>
                        <a:t>24</a:t>
                      </a:r>
                      <a:endParaRPr lang="en-US" sz="200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Remark/s</a:t>
                      </a:r>
                      <a:endParaRPr lang="en-US" sz="20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Additional information about the learner’s status or particular condition  </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l11.jpg"/>
          <p:cNvPicPr>
            <a:picLocks noChangeAspect="1"/>
          </p:cNvPicPr>
          <p:nvPr/>
        </p:nvPicPr>
        <p:blipFill>
          <a:blip r:embed="rId2" cstate="print"/>
          <a:stretch>
            <a:fillRect/>
          </a:stretch>
        </p:blipFill>
        <p:spPr>
          <a:xfrm>
            <a:off x="609600" y="457200"/>
            <a:ext cx="8001000" cy="60198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400" dirty="0" smtClean="0">
                <a:latin typeface="Berlin Sans FB" pitchFamily="34" charset="0"/>
              </a:rPr>
              <a:t>School Form 2 (SF2) Daily Attendance Report of Learners</a:t>
            </a:r>
            <a:r>
              <a:rPr lang="en-US" sz="1800" dirty="0" smtClean="0">
                <a:latin typeface="Berlin Sans FB" pitchFamily="34" charset="0"/>
              </a:rPr>
              <a:t/>
            </a:r>
            <a:br>
              <a:rPr lang="en-US" sz="1800" dirty="0" smtClean="0">
                <a:latin typeface="Berlin Sans FB" pitchFamily="34" charset="0"/>
              </a:rPr>
            </a:br>
            <a:r>
              <a:rPr lang="en-US" sz="1100" i="1" dirty="0" smtClean="0">
                <a:latin typeface="Berlin Sans FB" pitchFamily="34" charset="0"/>
              </a:rPr>
              <a:t>(This replaces Form 1, Form 2, &amp; STS  Form 4- Absenteeism and Dropout Profile)</a:t>
            </a:r>
            <a:endParaRPr lang="en-US" sz="2400" i="1" dirty="0">
              <a:latin typeface="Berlin Sans FB" pitchFamily="34" charset="0"/>
            </a:endParaRPr>
          </a:p>
        </p:txBody>
      </p:sp>
      <p:pic>
        <p:nvPicPr>
          <p:cNvPr id="6" name="Picture 5" descr="Untitled-3.jpg"/>
          <p:cNvPicPr>
            <a:picLocks noChangeAspect="1"/>
          </p:cNvPicPr>
          <p:nvPr/>
        </p:nvPicPr>
        <p:blipFill>
          <a:blip r:embed="rId2" cstate="print"/>
          <a:srcRect t="3438" b="32394"/>
          <a:stretch>
            <a:fillRect/>
          </a:stretch>
        </p:blipFill>
        <p:spPr>
          <a:xfrm>
            <a:off x="518410" y="1066800"/>
            <a:ext cx="8077200" cy="5105400"/>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2400" dirty="0" smtClean="0">
                <a:latin typeface="Berlin Sans FB" pitchFamily="34" charset="0"/>
              </a:rPr>
              <a:t>School Form 2 (SF2) Daily Attendance Report of Learners</a:t>
            </a:r>
            <a:r>
              <a:rPr lang="en-US" sz="1800" dirty="0" smtClean="0">
                <a:latin typeface="Berlin Sans FB" pitchFamily="34" charset="0"/>
              </a:rPr>
              <a:t/>
            </a:r>
            <a:br>
              <a:rPr lang="en-US" sz="1800" dirty="0" smtClean="0">
                <a:latin typeface="Berlin Sans FB" pitchFamily="34" charset="0"/>
              </a:rPr>
            </a:br>
            <a:r>
              <a:rPr lang="en-US" sz="1100" i="1" dirty="0" smtClean="0">
                <a:latin typeface="Berlin Sans FB" pitchFamily="34" charset="0"/>
              </a:rPr>
              <a:t>(This replaces Form 1, Form 2, &amp; STS  Form 4- Absenteeism and Dropout Profile)</a:t>
            </a:r>
            <a:endParaRPr lang="en-US" sz="2400" i="1" dirty="0">
              <a:latin typeface="Berlin Sans FB" pitchFamily="34" charset="0"/>
            </a:endParaRPr>
          </a:p>
        </p:txBody>
      </p:sp>
      <p:pic>
        <p:nvPicPr>
          <p:cNvPr id="6" name="Picture 5" descr="Untitled-3.jpg"/>
          <p:cNvPicPr>
            <a:picLocks noChangeAspect="1"/>
          </p:cNvPicPr>
          <p:nvPr/>
        </p:nvPicPr>
        <p:blipFill>
          <a:blip r:embed="rId2" cstate="print"/>
          <a:srcRect b="25373"/>
          <a:stretch>
            <a:fillRect/>
          </a:stretch>
        </p:blipFill>
        <p:spPr>
          <a:xfrm>
            <a:off x="563380" y="1066800"/>
            <a:ext cx="8000999" cy="5181600"/>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5342712"/>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School ID</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A six (6) digit-number assigned to a school recognized in EBEIS</a:t>
                      </a:r>
                      <a:endParaRPr lang="en-US" sz="2300" dirty="0">
                        <a:latin typeface="Berlin Sans FB" pitchFamily="34" charset="0"/>
                        <a:ea typeface="Times New Roman"/>
                        <a:cs typeface="Times New Roman"/>
                      </a:endParaRPr>
                    </a:p>
                  </a:txBody>
                  <a:tcPr marL="68580" marR="68580" marT="0" marB="0"/>
                </a:tc>
              </a:tr>
              <a:tr h="1880660">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2</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School Year</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2300" dirty="0">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3</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School Name</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Official name of school as registered in </a:t>
                      </a:r>
                      <a:r>
                        <a:rPr lang="en-US" sz="2300" dirty="0" err="1">
                          <a:solidFill>
                            <a:srgbClr val="000000"/>
                          </a:solidFill>
                          <a:latin typeface="Berlin Sans FB" pitchFamily="34" charset="0"/>
                          <a:ea typeface="Times New Roman"/>
                          <a:cs typeface="Times New Roman"/>
                        </a:rPr>
                        <a:t>DepED</a:t>
                      </a:r>
                      <a:r>
                        <a:rPr lang="en-US" sz="2300" dirty="0">
                          <a:solidFill>
                            <a:srgbClr val="000000"/>
                          </a:solidFill>
                          <a:latin typeface="Berlin Sans FB" pitchFamily="34" charset="0"/>
                          <a:ea typeface="Times New Roman"/>
                          <a:cs typeface="Times New Roman"/>
                        </a:rPr>
                        <a:t> and EBEIS</a:t>
                      </a:r>
                      <a:endParaRPr lang="en-US" sz="2300" dirty="0">
                        <a:latin typeface="Berlin Sans FB" pitchFamily="34" charset="0"/>
                        <a:ea typeface="Times New Roman"/>
                        <a:cs typeface="Times New Roman"/>
                      </a:endParaRPr>
                    </a:p>
                  </a:txBody>
                  <a:tcPr marL="68580" marR="68580" marT="0" marB="0"/>
                </a:tc>
              </a:tr>
              <a:tr h="891108">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4</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Grade Level</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A degree/stage of a learner classified according to age and progress.</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501902"/>
          <a:ext cx="8153400" cy="4325112"/>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5</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Section </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A group of pupils/students convened together to receive instruction in a given course or subject.</a:t>
                      </a:r>
                      <a:endParaRPr lang="en-US" sz="2400">
                        <a:latin typeface="Berlin Sans FB" pitchFamily="34" charset="0"/>
                        <a:ea typeface="Times New Roman"/>
                        <a:cs typeface="Times New Roman"/>
                      </a:endParaRPr>
                    </a:p>
                  </a:txBody>
                  <a:tcPr marL="68580" marR="68580" marT="0" marB="0"/>
                </a:tc>
              </a:tr>
              <a:tr h="539496">
                <a:tc>
                  <a:txBody>
                    <a:bodyPr/>
                    <a:lstStyle/>
                    <a:p>
                      <a:pPr marL="0" marR="0" algn="r">
                        <a:lnSpc>
                          <a:spcPct val="115000"/>
                        </a:lnSpc>
                        <a:spcBef>
                          <a:spcPts val="0"/>
                        </a:spcBef>
                        <a:spcAft>
                          <a:spcPts val="0"/>
                        </a:spcAft>
                      </a:pPr>
                      <a:r>
                        <a:rPr lang="en-US" sz="2400">
                          <a:solidFill>
                            <a:srgbClr val="000000"/>
                          </a:solidFill>
                          <a:latin typeface="Berlin Sans FB" pitchFamily="34" charset="0"/>
                          <a:ea typeface="Times New Roman"/>
                          <a:cs typeface="Times New Roman"/>
                        </a:rPr>
                        <a:t>6</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Month</a:t>
                      </a:r>
                      <a:endParaRPr lang="en-US" sz="24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Month covered in the report</a:t>
                      </a:r>
                      <a:endParaRPr lang="en-US" sz="2400" dirty="0">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400">
                          <a:solidFill>
                            <a:srgbClr val="000000"/>
                          </a:solidFill>
                          <a:latin typeface="Berlin Sans FB" pitchFamily="34" charset="0"/>
                          <a:ea typeface="Times New Roman"/>
                          <a:cs typeface="Times New Roman"/>
                        </a:rPr>
                        <a:t>7</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Learner's Name</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Name of the individual as reflected in the birth certificate or equivalent document. </a:t>
                      </a:r>
                      <a:endParaRPr lang="en-US" sz="2400" dirty="0">
                        <a:latin typeface="Berlin Sans FB" pitchFamily="34" charset="0"/>
                        <a:ea typeface="Times New Roman"/>
                        <a:cs typeface="Times New Roman"/>
                      </a:endParaRPr>
                    </a:p>
                  </a:txBody>
                  <a:tcPr marL="68580" marR="68580" marT="0" marB="0"/>
                </a:tc>
              </a:tr>
              <a:tr h="891108">
                <a:tc>
                  <a:txBody>
                    <a:bodyPr/>
                    <a:lstStyle/>
                    <a:p>
                      <a:pPr marL="0" marR="0" algn="r">
                        <a:lnSpc>
                          <a:spcPct val="115000"/>
                        </a:lnSpc>
                        <a:spcBef>
                          <a:spcPts val="0"/>
                        </a:spcBef>
                        <a:spcAft>
                          <a:spcPts val="0"/>
                        </a:spcAft>
                      </a:pPr>
                      <a:r>
                        <a:rPr lang="en-US" sz="2400">
                          <a:solidFill>
                            <a:srgbClr val="000000"/>
                          </a:solidFill>
                          <a:latin typeface="Berlin Sans FB" pitchFamily="34" charset="0"/>
                          <a:ea typeface="Times New Roman"/>
                          <a:cs typeface="Times New Roman"/>
                        </a:rPr>
                        <a:t>8</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solidFill>
                            <a:srgbClr val="000000"/>
                          </a:solidFill>
                          <a:latin typeface="Berlin Sans FB" pitchFamily="34" charset="0"/>
                          <a:ea typeface="Times New Roman"/>
                          <a:cs typeface="Times New Roman"/>
                        </a:rPr>
                        <a:t>Date (Daily)</a:t>
                      </a:r>
                      <a:endParaRPr lang="en-US" sz="24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a:solidFill>
                            <a:srgbClr val="000000"/>
                          </a:solidFill>
                          <a:latin typeface="Berlin Sans FB" pitchFamily="34" charset="0"/>
                          <a:ea typeface="Times New Roman"/>
                          <a:cs typeface="Times New Roman"/>
                        </a:rPr>
                        <a:t>School day (Monday, Tuesday, Wednesday, Thursday and Friday) and date in month being reported.</a:t>
                      </a:r>
                      <a:endParaRPr lang="en-US" sz="24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5009718"/>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9</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Total number of Days Absent (per pupil)</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Total number of absences of each learner in the month reported.</a:t>
                      </a:r>
                      <a:endParaRPr lang="en-US" sz="2300">
                        <a:latin typeface="Berlin Sans FB" pitchFamily="34" charset="0"/>
                        <a:ea typeface="Times New Roman"/>
                        <a:cs typeface="Times New Roman"/>
                      </a:endParaRPr>
                    </a:p>
                  </a:txBody>
                  <a:tcPr marL="68580" marR="68580" marT="0" marB="0"/>
                </a:tc>
              </a:tr>
              <a:tr h="1682496">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10</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Total number of Days Tardy (per pupil)</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Total number of times a learner was late or spent less than the required time in school (under time including cutting of classes) during the month being reported.</a:t>
                      </a:r>
                      <a:endParaRPr lang="en-US" sz="2300">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11</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Remark/s</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Additional information about the learner’s status or particular condition  </a:t>
                      </a:r>
                      <a:endParaRPr lang="en-US" sz="2300">
                        <a:latin typeface="Berlin Sans FB" pitchFamily="34" charset="0"/>
                        <a:ea typeface="Times New Roman"/>
                        <a:cs typeface="Times New Roman"/>
                      </a:endParaRPr>
                    </a:p>
                  </a:txBody>
                  <a:tcPr marL="68580" marR="68580" marT="0" marB="0"/>
                </a:tc>
              </a:tr>
              <a:tr h="891108">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12</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Enrolment as of 1</a:t>
                      </a:r>
                      <a:r>
                        <a:rPr lang="en-US" sz="2300" baseline="30000">
                          <a:solidFill>
                            <a:srgbClr val="000000"/>
                          </a:solidFill>
                          <a:latin typeface="Berlin Sans FB" pitchFamily="34" charset="0"/>
                          <a:ea typeface="Times New Roman"/>
                          <a:cs typeface="Times New Roman"/>
                        </a:rPr>
                        <a:t>st</a:t>
                      </a:r>
                      <a:r>
                        <a:rPr lang="en-US" sz="2300">
                          <a:solidFill>
                            <a:srgbClr val="000000"/>
                          </a:solidFill>
                          <a:latin typeface="Berlin Sans FB" pitchFamily="34" charset="0"/>
                          <a:ea typeface="Times New Roman"/>
                          <a:cs typeface="Times New Roman"/>
                        </a:rPr>
                        <a:t> Friday of June </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total number of enrolled learners as of 1</a:t>
                      </a:r>
                      <a:r>
                        <a:rPr lang="en-US" sz="2300" baseline="30000" dirty="0">
                          <a:solidFill>
                            <a:srgbClr val="000000"/>
                          </a:solidFill>
                          <a:latin typeface="Berlin Sans FB" pitchFamily="34" charset="0"/>
                          <a:ea typeface="Times New Roman"/>
                          <a:cs typeface="Times New Roman"/>
                        </a:rPr>
                        <a:t>st</a:t>
                      </a:r>
                      <a:r>
                        <a:rPr lang="en-US" sz="2300" dirty="0">
                          <a:solidFill>
                            <a:srgbClr val="000000"/>
                          </a:solidFill>
                          <a:latin typeface="Berlin Sans FB" pitchFamily="34" charset="0"/>
                          <a:ea typeface="Times New Roman"/>
                          <a:cs typeface="Times New Roman"/>
                        </a:rPr>
                        <a:t> Friday of June </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990600"/>
            <a:ext cx="8382000" cy="4724401"/>
          </a:xfrm>
        </p:spPr>
        <p:txBody>
          <a:bodyPr>
            <a:normAutofit/>
          </a:bodyPr>
          <a:lstStyle/>
          <a:p>
            <a:pPr>
              <a:buNone/>
            </a:pPr>
            <a:r>
              <a:rPr lang="en-US" dirty="0" smtClean="0">
                <a:latin typeface="Berlin Sans FB" pitchFamily="34" charset="0"/>
              </a:rPr>
              <a:t>	</a:t>
            </a:r>
            <a:r>
              <a:rPr lang="en-US" sz="4800" b="1" dirty="0" smtClean="0">
                <a:latin typeface="Berlin Sans FB" pitchFamily="34" charset="0"/>
              </a:rPr>
              <a:t>	</a:t>
            </a:r>
            <a:r>
              <a:rPr lang="en-US" sz="4800" dirty="0" smtClean="0">
                <a:solidFill>
                  <a:srgbClr val="000066"/>
                </a:solidFill>
                <a:latin typeface="Berlin Sans FB" pitchFamily="34" charset="0"/>
              </a:rPr>
              <a:t>The  utilization of the modified forms will allow all public school teachers and school heads to focus on the core business of curriculum delivery</a:t>
            </a:r>
            <a:endParaRPr lang="en-US" dirty="0">
              <a:solidFill>
                <a:srgbClr val="000066"/>
              </a:solidFill>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4661916"/>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13</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Late Enrolment</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Learners who reported to school beyond the cut-off of BoSY.  This reflects only the number of late enrollees during the month being reported and not the cumulative total.</a:t>
                      </a:r>
                      <a:endParaRPr lang="en-US" sz="2200">
                        <a:latin typeface="Berlin Sans FB" pitchFamily="34" charset="0"/>
                        <a:ea typeface="Times New Roman"/>
                        <a:cs typeface="Times New Roman"/>
                      </a:endParaRPr>
                    </a:p>
                  </a:txBody>
                  <a:tcPr marL="68580" marR="68580" marT="0" marB="0"/>
                </a:tc>
              </a:tr>
              <a:tr h="1682496">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14</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Registered Learner as of end of the month</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actual number of learners who are officially enrolled and registered (including transferred in) as of the last day of classes for the month being reported. Learner/s who are dropped/transferred out during the month or prior the last day of classes for the month must not be added.</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001000" cy="3581400"/>
        </p:xfrm>
        <a:graphic>
          <a:graphicData uri="http://schemas.openxmlformats.org/drawingml/2006/table">
            <a:tbl>
              <a:tblPr firstRow="1" bandRow="1">
                <a:tableStyleId>{93296810-A885-4BE3-A3E7-6D5BEEA58F35}</a:tableStyleId>
              </a:tblPr>
              <a:tblGrid>
                <a:gridCol w="448654"/>
                <a:gridCol w="2093720"/>
                <a:gridCol w="5458626"/>
              </a:tblGrid>
              <a:tr h="4716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3109719">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15</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Percentage of Enrolment (registered learner as of end of the month over Enrolment as of July 31)</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2000" dirty="0">
                        <a:latin typeface="Berlin Sans FB" pitchFamily="34" charset="0"/>
                        <a:ea typeface="Times New Roman"/>
                        <a:cs typeface="Times New Roman"/>
                      </a:endParaRPr>
                    </a:p>
                    <a:p>
                      <a:pPr marL="0" marR="0" algn="ctr">
                        <a:lnSpc>
                          <a:spcPct val="115000"/>
                        </a:lnSpc>
                        <a:spcBef>
                          <a:spcPts val="0"/>
                        </a:spcBef>
                        <a:spcAft>
                          <a:spcPts val="0"/>
                        </a:spcAft>
                      </a:pPr>
                      <a:r>
                        <a:rPr lang="en-US" sz="1700" i="1" dirty="0">
                          <a:latin typeface="Berlin Sans FB" pitchFamily="34" charset="0"/>
                          <a:ea typeface="Times New Roman"/>
                          <a:cs typeface="Times New Roman"/>
                        </a:rPr>
                        <a:t>Registered Learners as of end of the Month</a:t>
                      </a:r>
                      <a:endParaRPr lang="en-US" sz="1700" dirty="0">
                        <a:latin typeface="Berlin Sans FB" pitchFamily="34" charset="0"/>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700" dirty="0">
                          <a:solidFill>
                            <a:srgbClr val="000000"/>
                          </a:solidFill>
                          <a:latin typeface="Berlin Sans FB" pitchFamily="34" charset="0"/>
                          <a:ea typeface="Times New Roman"/>
                          <a:cs typeface="Times New Roman"/>
                        </a:rPr>
                        <a:t>The percentage (%) of the number of registered learners with a computation of:</a:t>
                      </a:r>
                      <a:r>
                        <a:rPr lang="en-US" sz="1700" u="sng" dirty="0">
                          <a:solidFill>
                            <a:srgbClr val="000000"/>
                          </a:solidFill>
                          <a:latin typeface="Berlin Sans FB" pitchFamily="34" charset="0"/>
                          <a:ea typeface="Times New Roman"/>
                          <a:cs typeface="Times New Roman"/>
                        </a:rPr>
                        <a:t/>
                      </a:r>
                      <a:br>
                        <a:rPr lang="en-US" sz="1700" u="sng" dirty="0">
                          <a:solidFill>
                            <a:srgbClr val="000000"/>
                          </a:solidFill>
                          <a:latin typeface="Berlin Sans FB" pitchFamily="34" charset="0"/>
                          <a:ea typeface="Times New Roman"/>
                          <a:cs typeface="Times New Roman"/>
                        </a:rPr>
                      </a:br>
                      <a:r>
                        <a:rPr lang="en-US" sz="1700" dirty="0">
                          <a:solidFill>
                            <a:srgbClr val="000000"/>
                          </a:solidFill>
                          <a:latin typeface="Berlin Sans FB" pitchFamily="34" charset="0"/>
                          <a:ea typeface="Times New Roman"/>
                          <a:cs typeface="Times New Roman"/>
                        </a:rPr>
                        <a:t>                         </a:t>
                      </a:r>
                      <a:r>
                        <a:rPr lang="en-US" sz="1700" dirty="0" smtClean="0">
                          <a:solidFill>
                            <a:srgbClr val="000000"/>
                          </a:solidFill>
                          <a:latin typeface="Berlin Sans FB" pitchFamily="34" charset="0"/>
                          <a:ea typeface="Times New Roman"/>
                          <a:cs typeface="Times New Roman"/>
                        </a:rPr>
                        <a:t>                  </a:t>
                      </a:r>
                      <a:r>
                        <a:rPr lang="en-US" sz="1700" i="1" dirty="0" smtClean="0">
                          <a:latin typeface="Berlin Sans FB" pitchFamily="34" charset="0"/>
                          <a:ea typeface="Times New Roman"/>
                          <a:cs typeface="Times New Roman"/>
                        </a:rPr>
                        <a:t>Registered Learners as of end</a:t>
                      </a:r>
                    </a:p>
                    <a:p>
                      <a:pPr marL="0" marR="0" indent="0" algn="l" defTabSz="914400" rtl="0" eaLnBrk="1" fontAlgn="auto" latinLnBrk="0" hangingPunct="1">
                        <a:lnSpc>
                          <a:spcPct val="115000"/>
                        </a:lnSpc>
                        <a:spcBef>
                          <a:spcPts val="0"/>
                        </a:spcBef>
                        <a:spcAft>
                          <a:spcPts val="0"/>
                        </a:spcAft>
                        <a:buClrTx/>
                        <a:buSzTx/>
                        <a:buFontTx/>
                        <a:buNone/>
                        <a:tabLst/>
                        <a:defRPr/>
                      </a:pPr>
                      <a:r>
                        <a:rPr lang="en-US" sz="1700" i="1" dirty="0" smtClean="0">
                          <a:latin typeface="Berlin Sans FB" pitchFamily="34" charset="0"/>
                          <a:ea typeface="Times New Roman"/>
                          <a:cs typeface="Times New Roman"/>
                        </a:rPr>
                        <a:t>                                                        of the Month</a:t>
                      </a:r>
                      <a:endParaRPr lang="en-US" sz="1700" dirty="0">
                        <a:latin typeface="Berlin Sans FB" pitchFamily="34" charset="0"/>
                        <a:ea typeface="Times New Roman"/>
                        <a:cs typeface="Times New Roman"/>
                      </a:endParaRPr>
                    </a:p>
                    <a:p>
                      <a:pPr marL="0" marR="0">
                        <a:lnSpc>
                          <a:spcPct val="115000"/>
                        </a:lnSpc>
                        <a:spcBef>
                          <a:spcPts val="0"/>
                        </a:spcBef>
                        <a:spcAft>
                          <a:spcPts val="0"/>
                        </a:spcAft>
                      </a:pPr>
                      <a:r>
                        <a:rPr lang="en-US" sz="1700" i="1" dirty="0" smtClean="0">
                          <a:solidFill>
                            <a:srgbClr val="000000"/>
                          </a:solidFill>
                          <a:latin typeface="Berlin Sans FB" pitchFamily="34" charset="0"/>
                          <a:ea typeface="Times New Roman"/>
                          <a:cs typeface="Times New Roman"/>
                        </a:rPr>
                        <a:t>Percentage </a:t>
                      </a:r>
                      <a:r>
                        <a:rPr lang="en-US" sz="1700" i="1" dirty="0">
                          <a:solidFill>
                            <a:srgbClr val="000000"/>
                          </a:solidFill>
                          <a:latin typeface="Berlin Sans FB" pitchFamily="34" charset="0"/>
                          <a:ea typeface="Times New Roman"/>
                          <a:cs typeface="Times New Roman"/>
                        </a:rPr>
                        <a:t>of </a:t>
                      </a:r>
                      <a:r>
                        <a:rPr lang="en-US" sz="1700" i="1" dirty="0" smtClean="0">
                          <a:solidFill>
                            <a:srgbClr val="000000"/>
                          </a:solidFill>
                          <a:latin typeface="Berlin Sans FB" pitchFamily="34" charset="0"/>
                          <a:ea typeface="Times New Roman"/>
                          <a:cs typeface="Times New Roman"/>
                        </a:rPr>
                        <a:t>Enrollment </a:t>
                      </a:r>
                      <a:r>
                        <a:rPr lang="en-US" sz="1700" i="1" dirty="0">
                          <a:solidFill>
                            <a:srgbClr val="000000"/>
                          </a:solidFill>
                          <a:latin typeface="Berlin Sans FB" pitchFamily="34" charset="0"/>
                          <a:ea typeface="Times New Roman"/>
                          <a:cs typeface="Times New Roman"/>
                        </a:rPr>
                        <a:t>=</a:t>
                      </a:r>
                      <a:r>
                        <a:rPr lang="en-US" sz="1700" dirty="0">
                          <a:solidFill>
                            <a:srgbClr val="000000"/>
                          </a:solidFill>
                          <a:latin typeface="Berlin Sans FB" pitchFamily="34" charset="0"/>
                          <a:ea typeface="Times New Roman"/>
                          <a:cs typeface="Times New Roman"/>
                        </a:rPr>
                        <a:t>   </a:t>
                      </a:r>
                      <a:r>
                        <a:rPr lang="en-US" sz="1700" dirty="0" smtClean="0">
                          <a:solidFill>
                            <a:srgbClr val="000000"/>
                          </a:solidFill>
                          <a:latin typeface="Berlin Sans FB" pitchFamily="34" charset="0"/>
                          <a:ea typeface="Times New Roman"/>
                          <a:cs typeface="Times New Roman"/>
                        </a:rPr>
                        <a:t>-------------------------  </a:t>
                      </a:r>
                      <a:r>
                        <a:rPr lang="en-US" sz="1700" i="1" dirty="0" smtClean="0">
                          <a:solidFill>
                            <a:srgbClr val="000000"/>
                          </a:solidFill>
                          <a:latin typeface="Berlin Sans FB" pitchFamily="34" charset="0"/>
                          <a:ea typeface="Times New Roman"/>
                          <a:cs typeface="Times New Roman"/>
                        </a:rPr>
                        <a:t>x100</a:t>
                      </a:r>
                    </a:p>
                    <a:p>
                      <a:pPr marL="0" marR="0" indent="0" algn="l" defTabSz="914400" rtl="0" eaLnBrk="1" fontAlgn="auto" latinLnBrk="0" hangingPunct="1">
                        <a:lnSpc>
                          <a:spcPct val="115000"/>
                        </a:lnSpc>
                        <a:spcBef>
                          <a:spcPts val="0"/>
                        </a:spcBef>
                        <a:spcAft>
                          <a:spcPts val="0"/>
                        </a:spcAft>
                        <a:buClrTx/>
                        <a:buSzTx/>
                        <a:buFontTx/>
                        <a:buNone/>
                        <a:tabLst/>
                        <a:defRPr/>
                      </a:pPr>
                      <a:r>
                        <a:rPr lang="en-US" sz="1700" i="1" dirty="0" smtClean="0">
                          <a:latin typeface="Berlin Sans FB" pitchFamily="34" charset="0"/>
                          <a:ea typeface="Times New Roman"/>
                          <a:cs typeface="Times New Roman"/>
                        </a:rPr>
                        <a:t>                                    Enrollment as of 1</a:t>
                      </a:r>
                      <a:r>
                        <a:rPr lang="en-US" sz="1700" i="1" baseline="30000" dirty="0" smtClean="0">
                          <a:latin typeface="Berlin Sans FB" pitchFamily="34" charset="0"/>
                          <a:ea typeface="Times New Roman"/>
                          <a:cs typeface="Times New Roman"/>
                        </a:rPr>
                        <a:t>st</a:t>
                      </a:r>
                      <a:r>
                        <a:rPr lang="en-US" sz="1700" i="1" dirty="0" smtClean="0">
                          <a:latin typeface="Berlin Sans FB" pitchFamily="34" charset="0"/>
                          <a:ea typeface="Times New Roman"/>
                          <a:cs typeface="Times New Roman"/>
                        </a:rPr>
                        <a:t> Friday of June</a:t>
                      </a:r>
                      <a:endParaRPr lang="en-US" sz="1700" dirty="0" smtClean="0">
                        <a:latin typeface="Berlin Sans FB" pitchFamily="34" charset="0"/>
                        <a:ea typeface="Times New Roman"/>
                        <a:cs typeface="Times New Roman"/>
                      </a:endParaRPr>
                    </a:p>
                    <a:p>
                      <a:pPr marL="0" marR="0">
                        <a:lnSpc>
                          <a:spcPct val="115000"/>
                        </a:lnSpc>
                        <a:spcBef>
                          <a:spcPts val="0"/>
                        </a:spcBef>
                        <a:spcAft>
                          <a:spcPts val="0"/>
                        </a:spcAft>
                      </a:pPr>
                      <a:r>
                        <a:rPr lang="en-US" sz="1700" dirty="0" smtClean="0">
                          <a:latin typeface="Berlin Sans FB" pitchFamily="34" charset="0"/>
                          <a:ea typeface="Times New Roman"/>
                          <a:cs typeface="Times New Roman"/>
                        </a:rPr>
                        <a:t> </a:t>
                      </a:r>
                      <a:endParaRPr lang="en-US" sz="17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001000" cy="3581400"/>
        </p:xfrm>
        <a:graphic>
          <a:graphicData uri="http://schemas.openxmlformats.org/drawingml/2006/table">
            <a:tbl>
              <a:tblPr firstRow="1" bandRow="1">
                <a:tableStyleId>{93296810-A885-4BE3-A3E7-6D5BEEA58F35}</a:tableStyleId>
              </a:tblPr>
              <a:tblGrid>
                <a:gridCol w="448654"/>
                <a:gridCol w="2093720"/>
                <a:gridCol w="5458626"/>
              </a:tblGrid>
              <a:tr h="4716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3109719">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16</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a:solidFill>
                            <a:srgbClr val="000000"/>
                          </a:solidFill>
                          <a:latin typeface="Berlin Sans FB" pitchFamily="34" charset="0"/>
                          <a:ea typeface="Times New Roman"/>
                          <a:cs typeface="Times New Roman"/>
                        </a:rPr>
                        <a:t>Average Daily Attendance</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average daily number of learners attending classes during the month being </a:t>
                      </a:r>
                      <a:r>
                        <a:rPr lang="en-US" sz="2000" dirty="0" smtClean="0">
                          <a:solidFill>
                            <a:srgbClr val="000000"/>
                          </a:solidFill>
                          <a:latin typeface="Berlin Sans FB" pitchFamily="34" charset="0"/>
                          <a:ea typeface="Times New Roman"/>
                          <a:cs typeface="Times New Roman"/>
                        </a:rPr>
                        <a:t>reported</a:t>
                      </a:r>
                    </a:p>
                    <a:p>
                      <a:pPr marL="0" marR="0">
                        <a:lnSpc>
                          <a:spcPct val="115000"/>
                        </a:lnSpc>
                        <a:spcBef>
                          <a:spcPts val="0"/>
                        </a:spcBef>
                        <a:spcAft>
                          <a:spcPts val="0"/>
                        </a:spcAft>
                      </a:pPr>
                      <a:endParaRPr lang="en-US" sz="2000" dirty="0">
                        <a:latin typeface="Berlin Sans FB" pitchFamily="34" charset="0"/>
                        <a:ea typeface="Times New Roman"/>
                        <a:cs typeface="Times New Roman"/>
                      </a:endParaRPr>
                    </a:p>
                    <a:p>
                      <a:pPr marL="0" marR="0" algn="ctr">
                        <a:lnSpc>
                          <a:spcPct val="115000"/>
                        </a:lnSpc>
                        <a:spcBef>
                          <a:spcPts val="0"/>
                        </a:spcBef>
                        <a:spcAft>
                          <a:spcPts val="0"/>
                        </a:spcAft>
                      </a:pPr>
                      <a:r>
                        <a:rPr lang="en-US" sz="2000" i="1" dirty="0" smtClean="0">
                          <a:latin typeface="Berlin Sans FB" pitchFamily="34" charset="0"/>
                          <a:ea typeface="Times New Roman"/>
                          <a:cs typeface="Times New Roman"/>
                        </a:rPr>
                        <a:t>                                   Total </a:t>
                      </a:r>
                      <a:r>
                        <a:rPr lang="en-US" sz="2000" i="1" dirty="0">
                          <a:latin typeface="Berlin Sans FB" pitchFamily="34" charset="0"/>
                          <a:ea typeface="Times New Roman"/>
                          <a:cs typeface="Times New Roman"/>
                        </a:rPr>
                        <a:t>Daily Attendance</a:t>
                      </a:r>
                      <a:endParaRPr lang="en-US" sz="2000" dirty="0">
                        <a:latin typeface="Berlin Sans FB" pitchFamily="34" charset="0"/>
                        <a:ea typeface="Times New Roman"/>
                        <a:cs typeface="Times New Roman"/>
                      </a:endParaRPr>
                    </a:p>
                    <a:p>
                      <a:pPr marL="0" marR="0">
                        <a:lnSpc>
                          <a:spcPct val="115000"/>
                        </a:lnSpc>
                        <a:spcBef>
                          <a:spcPts val="0"/>
                        </a:spcBef>
                        <a:spcAft>
                          <a:spcPts val="0"/>
                        </a:spcAft>
                      </a:pPr>
                      <a:r>
                        <a:rPr lang="fil-PH" sz="2000" i="1" dirty="0" smtClean="0">
                          <a:solidFill>
                            <a:srgbClr val="000000"/>
                          </a:solidFill>
                          <a:latin typeface="Berlin Sans FB" pitchFamily="34" charset="0"/>
                          <a:ea typeface="Times New Roman"/>
                          <a:cs typeface="Times New Roman"/>
                        </a:rPr>
                        <a:t>Average </a:t>
                      </a:r>
                      <a:r>
                        <a:rPr lang="fil-PH" sz="2000" i="1" dirty="0">
                          <a:solidFill>
                            <a:srgbClr val="000000"/>
                          </a:solidFill>
                          <a:latin typeface="Berlin Sans FB" pitchFamily="34" charset="0"/>
                          <a:ea typeface="Times New Roman"/>
                          <a:cs typeface="Times New Roman"/>
                        </a:rPr>
                        <a:t>Daily Attendance</a:t>
                      </a:r>
                      <a:r>
                        <a:rPr lang="en-US" sz="2000" i="1" dirty="0">
                          <a:solidFill>
                            <a:srgbClr val="000000"/>
                          </a:solidFill>
                          <a:latin typeface="Berlin Sans FB" pitchFamily="34" charset="0"/>
                          <a:ea typeface="Times New Roman"/>
                          <a:cs typeface="Times New Roman"/>
                        </a:rPr>
                        <a:t> </a:t>
                      </a:r>
                      <a:r>
                        <a:rPr lang="en-US" sz="2000" dirty="0" smtClean="0">
                          <a:solidFill>
                            <a:srgbClr val="000000"/>
                          </a:solidFill>
                          <a:latin typeface="Berlin Sans FB" pitchFamily="34" charset="0"/>
                          <a:ea typeface="Times New Roman"/>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000" i="1" dirty="0" smtClean="0">
                          <a:latin typeface="Berlin Sans FB" pitchFamily="34" charset="0"/>
                          <a:ea typeface="Times New Roman"/>
                          <a:cs typeface="Times New Roman"/>
                        </a:rPr>
                        <a:t>                                      Number of School Days in </a:t>
                      </a:r>
                    </a:p>
                    <a:p>
                      <a:pPr marL="0" marR="0" indent="0" algn="l" defTabSz="914400" rtl="0" eaLnBrk="1" fontAlgn="auto" latinLnBrk="0" hangingPunct="1">
                        <a:lnSpc>
                          <a:spcPct val="115000"/>
                        </a:lnSpc>
                        <a:spcBef>
                          <a:spcPts val="0"/>
                        </a:spcBef>
                        <a:spcAft>
                          <a:spcPts val="0"/>
                        </a:spcAft>
                        <a:buClrTx/>
                        <a:buSzTx/>
                        <a:buFontTx/>
                        <a:buNone/>
                        <a:tabLst/>
                        <a:defRPr/>
                      </a:pPr>
                      <a:r>
                        <a:rPr lang="en-US" sz="2000" i="1" dirty="0" smtClean="0">
                          <a:latin typeface="Berlin Sans FB" pitchFamily="34" charset="0"/>
                          <a:ea typeface="Times New Roman"/>
                          <a:cs typeface="Times New Roman"/>
                        </a:rPr>
                        <a:t>                                              reporting month</a:t>
                      </a:r>
                      <a:endParaRPr lang="en-US" sz="2000" dirty="0" smtClean="0">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  </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621536"/>
          <a:ext cx="8001000" cy="2874264"/>
        </p:xfrm>
        <a:graphic>
          <a:graphicData uri="http://schemas.openxmlformats.org/drawingml/2006/table">
            <a:tbl>
              <a:tblPr firstRow="1" bandRow="1">
                <a:tableStyleId>{93296810-A885-4BE3-A3E7-6D5BEEA58F35}</a:tableStyleId>
              </a:tblPr>
              <a:tblGrid>
                <a:gridCol w="448654"/>
                <a:gridCol w="2093720"/>
                <a:gridCol w="5458626"/>
              </a:tblGrid>
              <a:tr h="341147">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1753121">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17</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Percentage of Attendance for the month</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endParaRPr lang="en-US" sz="2000" dirty="0">
                        <a:latin typeface="Berlin Sans FB" pitchFamily="34" charset="0"/>
                        <a:ea typeface="Times New Roman"/>
                        <a:cs typeface="Times New Roman"/>
                      </a:endParaRP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The </a:t>
                      </a:r>
                      <a:r>
                        <a:rPr lang="en-US" sz="2000" dirty="0">
                          <a:solidFill>
                            <a:srgbClr val="000000"/>
                          </a:solidFill>
                          <a:latin typeface="Berlin Sans FB" pitchFamily="34" charset="0"/>
                          <a:ea typeface="Times New Roman"/>
                          <a:cs typeface="Times New Roman"/>
                        </a:rPr>
                        <a:t>percentage of the attendance for the current month with a computation of:</a:t>
                      </a:r>
                      <a:r>
                        <a:rPr lang="en-US" sz="2000" dirty="0">
                          <a:latin typeface="Berlin Sans FB" pitchFamily="34" charset="0"/>
                          <a:ea typeface="Times New Roman"/>
                          <a:cs typeface="Times New Roman"/>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000" i="1" dirty="0" smtClean="0">
                          <a:latin typeface="Berlin Sans FB" pitchFamily="34" charset="0"/>
                          <a:ea typeface="Times New Roman"/>
                          <a:cs typeface="Times New Roman"/>
                        </a:rPr>
                        <a:t>                                      Total Daily Attendance</a:t>
                      </a:r>
                      <a:endParaRPr lang="en-US" sz="2000" dirty="0" smtClean="0">
                        <a:latin typeface="Berlin Sans FB" pitchFamily="34" charset="0"/>
                        <a:ea typeface="Times New Roman"/>
                        <a:cs typeface="Times New Roman"/>
                      </a:endParaRPr>
                    </a:p>
                    <a:p>
                      <a:pPr marL="0" marR="0">
                        <a:lnSpc>
                          <a:spcPct val="115000"/>
                        </a:lnSpc>
                        <a:spcBef>
                          <a:spcPts val="0"/>
                        </a:spcBef>
                        <a:spcAft>
                          <a:spcPts val="0"/>
                        </a:spcAft>
                      </a:pPr>
                      <a:r>
                        <a:rPr lang="en-US" sz="2000" i="1" dirty="0" smtClean="0">
                          <a:solidFill>
                            <a:srgbClr val="000000"/>
                          </a:solidFill>
                          <a:latin typeface="Berlin Sans FB" pitchFamily="34" charset="0"/>
                          <a:ea typeface="Times New Roman"/>
                          <a:cs typeface="Times New Roman"/>
                        </a:rPr>
                        <a:t>Percentage </a:t>
                      </a:r>
                      <a:r>
                        <a:rPr lang="en-US" sz="2000" i="1" dirty="0">
                          <a:solidFill>
                            <a:srgbClr val="000000"/>
                          </a:solidFill>
                          <a:latin typeface="Berlin Sans FB" pitchFamily="34" charset="0"/>
                          <a:ea typeface="Times New Roman"/>
                          <a:cs typeface="Times New Roman"/>
                        </a:rPr>
                        <a:t>of Attendance =</a:t>
                      </a:r>
                      <a:r>
                        <a:rPr lang="en-US" sz="2000" dirty="0">
                          <a:solidFill>
                            <a:srgbClr val="000000"/>
                          </a:solidFill>
                          <a:latin typeface="Berlin Sans FB" pitchFamily="34" charset="0"/>
                          <a:ea typeface="Times New Roman"/>
                          <a:cs typeface="Times New Roman"/>
                        </a:rPr>
                        <a:t>   </a:t>
                      </a:r>
                      <a:r>
                        <a:rPr lang="en-US" sz="2000" dirty="0" smtClean="0">
                          <a:solidFill>
                            <a:srgbClr val="000000"/>
                          </a:solidFill>
                          <a:latin typeface="Berlin Sans FB" pitchFamily="34" charset="0"/>
                          <a:ea typeface="Times New Roman"/>
                          <a:cs typeface="Times New Roman"/>
                        </a:rPr>
                        <a:t>-----------     </a:t>
                      </a:r>
                      <a:r>
                        <a:rPr lang="en-US" sz="2000" i="1" dirty="0">
                          <a:solidFill>
                            <a:srgbClr val="000000"/>
                          </a:solidFill>
                          <a:latin typeface="Berlin Sans FB" pitchFamily="34" charset="0"/>
                          <a:ea typeface="Times New Roman"/>
                          <a:cs typeface="Times New Roman"/>
                        </a:rPr>
                        <a:t>x100</a:t>
                      </a:r>
                      <a:r>
                        <a:rPr lang="en-US" sz="2000" dirty="0">
                          <a:latin typeface="Berlin Sans FB" pitchFamily="34" charset="0"/>
                          <a:ea typeface="Times New Roman"/>
                          <a:cs typeface="Times New Roman"/>
                        </a:rPr>
                        <a:t> </a:t>
                      </a:r>
                      <a:r>
                        <a:rPr lang="en-US" sz="2000" dirty="0" smtClean="0">
                          <a:latin typeface="Berlin Sans FB" pitchFamily="34" charset="0"/>
                          <a:ea typeface="Times New Roman"/>
                          <a:cs typeface="Times New Roman"/>
                        </a:rPr>
                        <a:t>       </a:t>
                      </a:r>
                      <a:r>
                        <a:rPr lang="en-US" sz="2000" i="1" dirty="0" smtClean="0">
                          <a:solidFill>
                            <a:srgbClr val="000000"/>
                          </a:solidFill>
                          <a:latin typeface="Berlin Sans FB" pitchFamily="34" charset="0"/>
                          <a:ea typeface="Times New Roman"/>
                          <a:cs typeface="Times New Roman"/>
                        </a:rPr>
                        <a:t>for </a:t>
                      </a:r>
                      <a:r>
                        <a:rPr lang="en-US" sz="2000" i="1" dirty="0">
                          <a:solidFill>
                            <a:srgbClr val="000000"/>
                          </a:solidFill>
                          <a:latin typeface="Berlin Sans FB" pitchFamily="34" charset="0"/>
                          <a:ea typeface="Times New Roman"/>
                          <a:cs typeface="Times New Roman"/>
                        </a:rPr>
                        <a:t>the </a:t>
                      </a:r>
                      <a:r>
                        <a:rPr lang="en-US" sz="2000" i="1" dirty="0" smtClean="0">
                          <a:solidFill>
                            <a:srgbClr val="000000"/>
                          </a:solidFill>
                          <a:latin typeface="Berlin Sans FB" pitchFamily="34" charset="0"/>
                          <a:ea typeface="Times New Roman"/>
                          <a:cs typeface="Times New Roman"/>
                        </a:rPr>
                        <a:t>Month                 </a:t>
                      </a:r>
                      <a:r>
                        <a:rPr lang="en-US" sz="2000" i="1" dirty="0" smtClean="0">
                          <a:latin typeface="Berlin Sans FB" pitchFamily="34" charset="0"/>
                          <a:ea typeface="Times New Roman"/>
                          <a:cs typeface="Times New Roman"/>
                        </a:rPr>
                        <a:t>Registered Learner as </a:t>
                      </a:r>
                      <a:endParaRPr lang="en-US" sz="2000" i="1" dirty="0" smtClean="0">
                        <a:solidFill>
                          <a:srgbClr val="000000"/>
                        </a:solidFill>
                        <a:latin typeface="Berlin Sans FB" pitchFamily="34" charset="0"/>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000" i="1" dirty="0" smtClean="0">
                          <a:latin typeface="Berlin Sans FB" pitchFamily="34" charset="0"/>
                          <a:ea typeface="Times New Roman"/>
                          <a:cs typeface="Times New Roman"/>
                        </a:rPr>
                        <a:t>                                        of end of the Month</a:t>
                      </a:r>
                      <a:endParaRPr lang="en-US" sz="2000" dirty="0" smtClean="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4854702"/>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18</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Number of students with 5 consecutive days of absences</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number of learners who did not attend class for 5 consecutive days which can be used as basis for home visitation</a:t>
                      </a:r>
                      <a:endParaRPr lang="en-US" sz="2300" dirty="0">
                        <a:latin typeface="Berlin Sans FB" pitchFamily="34" charset="0"/>
                        <a:ea typeface="Times New Roman"/>
                        <a:cs typeface="Times New Roman"/>
                      </a:endParaRPr>
                    </a:p>
                  </a:txBody>
                  <a:tcPr marL="68580" marR="68580" marT="0" marB="0"/>
                </a:tc>
              </a:tr>
              <a:tr h="1880660">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19</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Drop out (M/F/Total)</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Number of learners aggregated by male and female who left school before completing the prescribed grade level within the specified school year from 1</a:t>
                      </a:r>
                      <a:r>
                        <a:rPr lang="en-US" sz="2300" baseline="30000" dirty="0">
                          <a:solidFill>
                            <a:srgbClr val="000000"/>
                          </a:solidFill>
                          <a:latin typeface="Berlin Sans FB" pitchFamily="34" charset="0"/>
                          <a:ea typeface="Times New Roman"/>
                          <a:cs typeface="Times New Roman"/>
                        </a:rPr>
                        <a:t>st</a:t>
                      </a:r>
                      <a:r>
                        <a:rPr lang="en-US" sz="2300" dirty="0">
                          <a:solidFill>
                            <a:srgbClr val="000000"/>
                          </a:solidFill>
                          <a:latin typeface="Berlin Sans FB" pitchFamily="34" charset="0"/>
                          <a:ea typeface="Times New Roman"/>
                          <a:cs typeface="Times New Roman"/>
                        </a:rPr>
                        <a:t> Friday of school calendar days to March 31 and should not be included in the total enrollment as of the same date</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2- Daily Attendance Report of Learners</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5237606"/>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20</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Transferred In (M/F/Total)</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Total number of learners aggregated by male and female who entered from one school to another, either government or private from 1</a:t>
                      </a:r>
                      <a:r>
                        <a:rPr lang="en-US" sz="1800" baseline="30000" dirty="0">
                          <a:solidFill>
                            <a:srgbClr val="000000"/>
                          </a:solidFill>
                          <a:latin typeface="Berlin Sans FB" pitchFamily="34" charset="0"/>
                          <a:ea typeface="Times New Roman"/>
                          <a:cs typeface="Times New Roman"/>
                        </a:rPr>
                        <a:t>st</a:t>
                      </a:r>
                      <a:r>
                        <a:rPr lang="en-US" sz="1800" dirty="0">
                          <a:solidFill>
                            <a:srgbClr val="000000"/>
                          </a:solidFill>
                          <a:latin typeface="Berlin Sans FB" pitchFamily="34" charset="0"/>
                          <a:ea typeface="Times New Roman"/>
                          <a:cs typeface="Times New Roman"/>
                        </a:rPr>
                        <a:t> Friday of school calendar days to March 31. Learner/s who transferred in must be included when reporting total number of learners as of the end of the month being reported</a:t>
                      </a:r>
                      <a:endParaRPr lang="en-US" sz="1800" dirty="0">
                        <a:latin typeface="Berlin Sans FB" pitchFamily="34" charset="0"/>
                        <a:ea typeface="Times New Roman"/>
                        <a:cs typeface="Times New Roman"/>
                      </a:endParaRPr>
                    </a:p>
                  </a:txBody>
                  <a:tcPr marL="68580" marR="68580" marT="0" marB="0"/>
                </a:tc>
              </a:tr>
              <a:tr h="1524571">
                <a:tc>
                  <a:txBody>
                    <a:bodyPr/>
                    <a:lstStyle/>
                    <a:p>
                      <a:pPr marL="0" marR="0" algn="r">
                        <a:lnSpc>
                          <a:spcPct val="115000"/>
                        </a:lnSpc>
                        <a:spcBef>
                          <a:spcPts val="0"/>
                        </a:spcBef>
                        <a:spcAft>
                          <a:spcPts val="0"/>
                        </a:spcAft>
                      </a:pPr>
                      <a:r>
                        <a:rPr lang="en-US" sz="1800">
                          <a:solidFill>
                            <a:srgbClr val="000000"/>
                          </a:solidFill>
                          <a:latin typeface="Berlin Sans FB" pitchFamily="34" charset="0"/>
                          <a:ea typeface="Times New Roman"/>
                          <a:cs typeface="Times New Roman"/>
                        </a:rPr>
                        <a:t>21</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Transferred Out (M/F/Total)</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Total number of learner who left school to enter another school as evidenced by a request for permanent record (Form 137) from 1</a:t>
                      </a:r>
                      <a:r>
                        <a:rPr lang="en-US" sz="1800" baseline="30000" dirty="0">
                          <a:solidFill>
                            <a:srgbClr val="000000"/>
                          </a:solidFill>
                          <a:latin typeface="Berlin Sans FB" pitchFamily="34" charset="0"/>
                          <a:ea typeface="Times New Roman"/>
                          <a:cs typeface="Times New Roman"/>
                        </a:rPr>
                        <a:t>st</a:t>
                      </a:r>
                      <a:r>
                        <a:rPr lang="en-US" sz="1800" dirty="0">
                          <a:solidFill>
                            <a:srgbClr val="000000"/>
                          </a:solidFill>
                          <a:latin typeface="Berlin Sans FB" pitchFamily="34" charset="0"/>
                          <a:ea typeface="Times New Roman"/>
                          <a:cs typeface="Times New Roman"/>
                        </a:rPr>
                        <a:t> Friday of school calendar days to March 31. Learner/s who transferred out should not be included in the total enrollment as of the same date.</a:t>
                      </a:r>
                      <a:endParaRPr lang="en-US" sz="1800" dirty="0">
                        <a:latin typeface="Berlin Sans FB" pitchFamily="34" charset="0"/>
                        <a:ea typeface="Times New Roman"/>
                        <a:cs typeface="Times New Roman"/>
                      </a:endParaRPr>
                    </a:p>
                  </a:txBody>
                  <a:tcPr marL="68580" marR="68580" marT="0" marB="0"/>
                </a:tc>
              </a:tr>
              <a:tr h="661034">
                <a:tc>
                  <a:txBody>
                    <a:bodyPr/>
                    <a:lstStyle/>
                    <a:p>
                      <a:pPr marL="0" marR="0" algn="r">
                        <a:lnSpc>
                          <a:spcPct val="115000"/>
                        </a:lnSpc>
                        <a:spcBef>
                          <a:spcPts val="0"/>
                        </a:spcBef>
                        <a:spcAft>
                          <a:spcPts val="0"/>
                        </a:spcAft>
                      </a:pPr>
                      <a:r>
                        <a:rPr lang="en-US" sz="1800">
                          <a:solidFill>
                            <a:srgbClr val="000000"/>
                          </a:solidFill>
                          <a:latin typeface="Berlin Sans FB" pitchFamily="34" charset="0"/>
                          <a:ea typeface="Times New Roman"/>
                          <a:cs typeface="Times New Roman"/>
                        </a:rPr>
                        <a:t>22</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Signature of Teacher</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name and signature of the teacher who prepared the form. </a:t>
                      </a:r>
                      <a:endParaRPr lang="en-US" sz="1800" dirty="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1800">
                          <a:solidFill>
                            <a:srgbClr val="000000"/>
                          </a:solidFill>
                          <a:latin typeface="Berlin Sans FB" pitchFamily="34" charset="0"/>
                          <a:ea typeface="Times New Roman"/>
                          <a:cs typeface="Times New Roman"/>
                        </a:rPr>
                        <a:t>23</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Signature of School Head</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name and signature of the school head attesting the correctness of this form</a:t>
                      </a:r>
                      <a:endParaRPr lang="en-US" sz="18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olanda Peñalosa\Pictures\2014-02-19\001.jpg"/>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rot="5400000">
            <a:off x="1638298" y="-571500"/>
            <a:ext cx="5943601" cy="8001002"/>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Yolanda Peñalosa\Pictures\2014-02-19\002.jpg"/>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rot="5400000">
            <a:off x="1524000" y="-457200"/>
            <a:ext cx="6019800" cy="7848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Autofit/>
          </a:bodyPr>
          <a:lstStyle/>
          <a:p>
            <a:r>
              <a:rPr lang="en-US" sz="3200" dirty="0" smtClean="0">
                <a:latin typeface="Berlin Sans FB" pitchFamily="34" charset="0"/>
              </a:rPr>
              <a:t>School Form 3 (SF3) Books Issued and Returned</a:t>
            </a:r>
            <a:r>
              <a:rPr lang="en-US" sz="2000" dirty="0" smtClean="0">
                <a:latin typeface="Berlin Sans FB" pitchFamily="34" charset="0"/>
              </a:rPr>
              <a:t/>
            </a:r>
            <a:br>
              <a:rPr lang="en-US" sz="2000" dirty="0" smtClean="0">
                <a:latin typeface="Berlin Sans FB" pitchFamily="34" charset="0"/>
              </a:rPr>
            </a:br>
            <a:r>
              <a:rPr lang="en-US" sz="1200" i="1" dirty="0" smtClean="0">
                <a:latin typeface="Berlin Sans FB" pitchFamily="34" charset="0"/>
              </a:rPr>
              <a:t>(This replaces Form 1 &amp; Inventory of Textbooks)</a:t>
            </a:r>
            <a:endParaRPr lang="en-US" sz="2800" i="1" dirty="0">
              <a:latin typeface="Berlin Sans FB" pitchFamily="34" charset="0"/>
            </a:endParaRPr>
          </a:p>
        </p:txBody>
      </p:sp>
      <p:pic>
        <p:nvPicPr>
          <p:cNvPr id="5" name="Picture 4" descr="6.jpg"/>
          <p:cNvPicPr>
            <a:picLocks noChangeAspect="1"/>
          </p:cNvPicPr>
          <p:nvPr/>
        </p:nvPicPr>
        <p:blipFill>
          <a:blip r:embed="rId2"/>
          <a:stretch>
            <a:fillRect/>
          </a:stretch>
        </p:blipFill>
        <p:spPr>
          <a:xfrm>
            <a:off x="534650" y="959370"/>
            <a:ext cx="8077200" cy="54864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3- Books Issued and Returned</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404029"/>
          <a:ext cx="8153400" cy="5047488"/>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1</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ID</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A six (6) digit-number assigned to a school recognized in EBEIS</a:t>
                      </a:r>
                      <a:endParaRPr lang="en-US" sz="2200">
                        <a:latin typeface="Berlin Sans FB" pitchFamily="34" charset="0"/>
                        <a:ea typeface="Times New Roman"/>
                        <a:cs typeface="Times New Roman"/>
                      </a:endParaRPr>
                    </a:p>
                  </a:txBody>
                  <a:tcPr marL="68580" marR="68580" marT="0" marB="0"/>
                </a:tc>
              </a:tr>
              <a:tr h="152457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2</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Year</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2200">
                        <a:latin typeface="Berlin Sans FB" pitchFamily="34" charset="0"/>
                        <a:ea typeface="Times New Roman"/>
                        <a:cs typeface="Times New Roman"/>
                      </a:endParaRPr>
                    </a:p>
                  </a:txBody>
                  <a:tcPr marL="68580" marR="68580" marT="0" marB="0"/>
                </a:tc>
              </a:tr>
              <a:tr h="66103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3</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School Name</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Official name of school as registered in </a:t>
                      </a:r>
                      <a:r>
                        <a:rPr lang="en-US" sz="2200" dirty="0" err="1">
                          <a:solidFill>
                            <a:srgbClr val="000000"/>
                          </a:solidFill>
                          <a:latin typeface="Berlin Sans FB" pitchFamily="34" charset="0"/>
                          <a:ea typeface="Times New Roman"/>
                          <a:cs typeface="Times New Roman"/>
                        </a:rPr>
                        <a:t>DepED</a:t>
                      </a:r>
                      <a:r>
                        <a:rPr lang="en-US" sz="2200" dirty="0">
                          <a:solidFill>
                            <a:srgbClr val="000000"/>
                          </a:solidFill>
                          <a:latin typeface="Berlin Sans FB" pitchFamily="34" charset="0"/>
                          <a:ea typeface="Times New Roman"/>
                          <a:cs typeface="Times New Roman"/>
                        </a:rPr>
                        <a:t> and EBEIS</a:t>
                      </a:r>
                      <a:endParaRPr lang="en-US" sz="2200" dirty="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4</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Grade Level</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A degree/stage of a learner classified according to age and progress.</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Autofit/>
          </a:bodyPr>
          <a:lstStyle/>
          <a:p>
            <a:pPr algn="l"/>
            <a:r>
              <a:rPr lang="en-US" sz="3600" b="1" dirty="0" smtClean="0">
                <a:latin typeface="Berlin Sans FB" pitchFamily="34" charset="0"/>
              </a:rPr>
              <a:t>List of Forms to be Replaced and Modified School Forms (SFs)</a:t>
            </a:r>
            <a:endParaRPr lang="en-US" sz="3600" b="1" dirty="0">
              <a:latin typeface="Berlin Sans FB" pitchFamily="34" charset="0"/>
            </a:endParaRPr>
          </a:p>
        </p:txBody>
      </p:sp>
      <p:pic>
        <p:nvPicPr>
          <p:cNvPr id="4" name="Content Placeholder 3" descr="Untitled-1.jpg"/>
          <p:cNvPicPr>
            <a:picLocks noGrp="1" noChangeAspect="1"/>
          </p:cNvPicPr>
          <p:nvPr>
            <p:ph idx="1"/>
          </p:nvPr>
        </p:nvPicPr>
        <p:blipFill>
          <a:blip r:embed="rId2"/>
          <a:stretch>
            <a:fillRect/>
          </a:stretch>
        </p:blipFill>
        <p:spPr>
          <a:xfrm>
            <a:off x="533400" y="1466585"/>
            <a:ext cx="8012402" cy="4477015"/>
          </a:xfrm>
        </p:spPr>
      </p:pic>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3- Books Issued and Returned</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404029"/>
          <a:ext cx="8153400" cy="4448766"/>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5</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Section </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A group of pupils/students convened together to receive instruction in a given course or subject.</a:t>
                      </a:r>
                      <a:endParaRPr lang="en-US" sz="2200">
                        <a:latin typeface="Berlin Sans FB" pitchFamily="34" charset="0"/>
                        <a:ea typeface="Times New Roman"/>
                        <a:cs typeface="Times New Roman"/>
                      </a:endParaRPr>
                    </a:p>
                  </a:txBody>
                  <a:tcPr marL="68580" marR="68580" marT="0" marB="0"/>
                </a:tc>
              </a:tr>
              <a:tr h="55799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6</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Month</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Month covered in the report</a:t>
                      </a:r>
                      <a:endParaRPr lang="en-US" sz="2200">
                        <a:latin typeface="Berlin Sans FB" pitchFamily="34" charset="0"/>
                        <a:ea typeface="Times New Roman"/>
                        <a:cs typeface="Times New Roman"/>
                      </a:endParaRPr>
                    </a:p>
                  </a:txBody>
                  <a:tcPr marL="68580" marR="68580" marT="0" marB="0"/>
                </a:tc>
              </a:tr>
              <a:tr h="66103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7</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Name of Learner</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Name of learner as reflected in the birth certificate or equivalent document</a:t>
                      </a:r>
                      <a:endParaRPr lang="en-US" sz="220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8</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Title of the Book &amp; reference for what subject area</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name of the book given to each learner. The subject area  to which the book is issued should also be reflected</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3- Books Issued and Returned</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5215655"/>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r">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9</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Date Issued</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day the learner received the book allotted to him/her.</a:t>
                      </a:r>
                      <a:endParaRPr lang="en-US" sz="1800" dirty="0">
                        <a:latin typeface="Berlin Sans FB" pitchFamily="34" charset="0"/>
                        <a:ea typeface="Times New Roman"/>
                        <a:cs typeface="Times New Roman"/>
                      </a:endParaRPr>
                    </a:p>
                  </a:txBody>
                  <a:tcPr marL="68580" marR="68580" marT="0" marB="0"/>
                </a:tc>
              </a:tr>
              <a:tr h="1524571">
                <a:tc>
                  <a:txBody>
                    <a:bodyPr/>
                    <a:lstStyle/>
                    <a:p>
                      <a:pPr marL="0" marR="0" algn="r">
                        <a:lnSpc>
                          <a:spcPct val="115000"/>
                        </a:lnSpc>
                        <a:spcBef>
                          <a:spcPts val="0"/>
                        </a:spcBef>
                        <a:spcAft>
                          <a:spcPts val="0"/>
                        </a:spcAft>
                      </a:pPr>
                      <a:r>
                        <a:rPr lang="en-US" sz="1800">
                          <a:solidFill>
                            <a:srgbClr val="000000"/>
                          </a:solidFill>
                          <a:latin typeface="Berlin Sans FB" pitchFamily="34" charset="0"/>
                          <a:ea typeface="Times New Roman"/>
                          <a:cs typeface="Times New Roman"/>
                        </a:rPr>
                        <a:t>10</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Date Returned</a:t>
                      </a:r>
                      <a:endParaRPr lang="en-US" sz="18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The day the learner returned the book allotted to him/her. (In case of losses/unreturned, applicable code will be written in this column. The codes are: FM=Force Majeure,   TDO: Transferred/Dropout, NEG=Negligence)</a:t>
                      </a:r>
                      <a:endParaRPr lang="en-US" sz="1800" dirty="0">
                        <a:latin typeface="Berlin Sans FB" pitchFamily="34" charset="0"/>
                        <a:ea typeface="Times New Roman"/>
                        <a:cs typeface="Times New Roman"/>
                      </a:endParaRPr>
                    </a:p>
                  </a:txBody>
                  <a:tcPr marL="68580" marR="68580" marT="0" marB="0"/>
                </a:tc>
              </a:tr>
              <a:tr h="661034">
                <a:tc>
                  <a:txBody>
                    <a:bodyPr/>
                    <a:lstStyle/>
                    <a:p>
                      <a:pPr marL="0" marR="0" algn="r">
                        <a:lnSpc>
                          <a:spcPct val="115000"/>
                        </a:lnSpc>
                        <a:spcBef>
                          <a:spcPts val="0"/>
                        </a:spcBef>
                        <a:spcAft>
                          <a:spcPts val="0"/>
                        </a:spcAft>
                      </a:pPr>
                      <a:r>
                        <a:rPr lang="en-US" sz="1800">
                          <a:solidFill>
                            <a:srgbClr val="000000"/>
                          </a:solidFill>
                          <a:latin typeface="Berlin Sans FB" pitchFamily="34" charset="0"/>
                          <a:ea typeface="Times New Roman"/>
                          <a:cs typeface="Times New Roman"/>
                        </a:rPr>
                        <a:t>11</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a:solidFill>
                            <a:srgbClr val="000000"/>
                          </a:solidFill>
                          <a:latin typeface="Berlin Sans FB" pitchFamily="34" charset="0"/>
                          <a:ea typeface="Times New Roman"/>
                          <a:cs typeface="Times New Roman"/>
                        </a:rPr>
                        <a:t>Remark/Action Taken</a:t>
                      </a:r>
                      <a:endParaRPr lang="en-US" sz="18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solidFill>
                            <a:srgbClr val="000000"/>
                          </a:solidFill>
                          <a:latin typeface="Berlin Sans FB" pitchFamily="34" charset="0"/>
                          <a:ea typeface="Times New Roman"/>
                          <a:cs typeface="Times New Roman"/>
                        </a:rPr>
                        <a:t>May provide additional information for lost/unreturned or damaged books. Actions taken by the teachers are coded with the following description:   LLTR=Secured Letter from Learner duly signed by parent/guardian (for code FM), TLTR=Teacher prepared letter/report duly noted by School Head for submission to School Property Custodian (for code TDO), PTL=Paid by the Learner (for code NEG)</a:t>
                      </a:r>
                      <a:endParaRPr lang="en-US" sz="18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3- Books Issued and Returned</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404029"/>
          <a:ext cx="8153400" cy="4310590"/>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537547">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12</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Male</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a:solidFill>
                            <a:srgbClr val="000000"/>
                          </a:solidFill>
                          <a:latin typeface="Berlin Sans FB" pitchFamily="34" charset="0"/>
                          <a:ea typeface="Times New Roman"/>
                          <a:cs typeface="Times New Roman"/>
                        </a:rPr>
                        <a:t>Total number of registered male learners</a:t>
                      </a:r>
                      <a:endParaRPr lang="en-US" sz="2300">
                        <a:latin typeface="Berlin Sans FB" pitchFamily="34" charset="0"/>
                        <a:ea typeface="Times New Roman"/>
                        <a:cs typeface="Times New Roman"/>
                      </a:endParaRPr>
                    </a:p>
                  </a:txBody>
                  <a:tcPr marL="68580" marR="68580" marT="0" marB="0"/>
                </a:tc>
              </a:tr>
              <a:tr h="476631">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13</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Female</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number of registered female learners</a:t>
                      </a:r>
                      <a:endParaRPr lang="en-US" sz="2300" dirty="0">
                        <a:latin typeface="Berlin Sans FB" pitchFamily="34" charset="0"/>
                        <a:ea typeface="Times New Roman"/>
                        <a:cs typeface="Times New Roman"/>
                      </a:endParaRPr>
                    </a:p>
                  </a:txBody>
                  <a:tcPr marL="68580" marR="68580" marT="0" marB="0"/>
                </a:tc>
              </a:tr>
              <a:tr h="457200">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14</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Learners</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registered learners</a:t>
                      </a:r>
                      <a:endParaRPr lang="en-US" sz="2300" dirty="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15</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Copies Issued</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total number of copies of each textbook issued by the teacher to the learners. </a:t>
                      </a:r>
                      <a:endParaRPr lang="en-US" sz="2300" dirty="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16</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Total Copies Returned</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total number of returned textbooks by the learners to the teacher.</a:t>
                      </a:r>
                      <a:endParaRPr lang="en-US" sz="2300" dirty="0">
                        <a:latin typeface="Berlin Sans FB" pitchFamily="34" charset="0"/>
                        <a:ea typeface="Times New Roman"/>
                        <a:cs typeface="Times New Roman"/>
                      </a:endParaRPr>
                    </a:p>
                  </a:txBody>
                  <a:tcPr marL="68580" marR="68580" marT="0" marB="0"/>
                </a:tc>
              </a:tr>
              <a:tr h="685800">
                <a:tc>
                  <a:txBody>
                    <a:bodyPr/>
                    <a:lstStyle/>
                    <a:p>
                      <a:pPr marL="0" marR="0" algn="r">
                        <a:lnSpc>
                          <a:spcPct val="115000"/>
                        </a:lnSpc>
                        <a:spcBef>
                          <a:spcPts val="0"/>
                        </a:spcBef>
                        <a:spcAft>
                          <a:spcPts val="0"/>
                        </a:spcAft>
                      </a:pPr>
                      <a:r>
                        <a:rPr lang="en-US" sz="2300">
                          <a:solidFill>
                            <a:srgbClr val="000000"/>
                          </a:solidFill>
                          <a:latin typeface="Berlin Sans FB" pitchFamily="34" charset="0"/>
                          <a:ea typeface="Times New Roman"/>
                          <a:cs typeface="Times New Roman"/>
                        </a:rPr>
                        <a:t>17</a:t>
                      </a:r>
                      <a:endParaRPr lang="en-US" sz="23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Signature of Teacher</a:t>
                      </a:r>
                      <a:endParaRPr lang="en-US" sz="23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300" dirty="0">
                          <a:solidFill>
                            <a:srgbClr val="000000"/>
                          </a:solidFill>
                          <a:latin typeface="Berlin Sans FB" pitchFamily="34" charset="0"/>
                          <a:ea typeface="Times New Roman"/>
                          <a:cs typeface="Times New Roman"/>
                        </a:rPr>
                        <a:t>The signature above printed name of the teacher who prepared the form. </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13.jpg"/>
          <p:cNvPicPr>
            <a:picLocks noChangeAspect="1"/>
          </p:cNvPicPr>
          <p:nvPr/>
        </p:nvPicPr>
        <p:blipFill>
          <a:blip r:embed="rId2"/>
          <a:stretch>
            <a:fillRect/>
          </a:stretch>
        </p:blipFill>
        <p:spPr>
          <a:xfrm>
            <a:off x="487180" y="457200"/>
            <a:ext cx="8153400" cy="5943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0"/>
            <a:ext cx="8229600" cy="1143000"/>
          </a:xfrm>
        </p:spPr>
        <p:txBody>
          <a:bodyPr>
            <a:noAutofit/>
          </a:bodyPr>
          <a:lstStyle/>
          <a:p>
            <a:r>
              <a:rPr lang="en-US" sz="2000" dirty="0" smtClean="0">
                <a:latin typeface="Berlin Sans FB" pitchFamily="34" charset="0"/>
              </a:rPr>
              <a:t>School Form 4 (SF4) Monthly Learner’s Movement and Attendance</a:t>
            </a:r>
            <a:r>
              <a:rPr lang="en-US" sz="1600" dirty="0" smtClean="0">
                <a:latin typeface="Berlin Sans FB" pitchFamily="34" charset="0"/>
              </a:rPr>
              <a:t/>
            </a:r>
            <a:br>
              <a:rPr lang="en-US" sz="1600" dirty="0" smtClean="0">
                <a:latin typeface="Berlin Sans FB" pitchFamily="34" charset="0"/>
              </a:rPr>
            </a:br>
            <a:r>
              <a:rPr lang="en-US" sz="1050" i="1" dirty="0" smtClean="0">
                <a:latin typeface="Berlin Sans FB" pitchFamily="34" charset="0"/>
              </a:rPr>
              <a:t>(This replaces Form 3 &amp; STS  Form 4- Absenteeism and Dropout Profile)</a:t>
            </a:r>
            <a:endParaRPr lang="en-US" sz="2000" i="1" dirty="0">
              <a:latin typeface="Berlin Sans FB" pitchFamily="34" charset="0"/>
            </a:endParaRPr>
          </a:p>
        </p:txBody>
      </p:sp>
      <p:pic>
        <p:nvPicPr>
          <p:cNvPr id="5" name="Picture 4" descr="el7.jpg"/>
          <p:cNvPicPr>
            <a:picLocks noChangeAspect="1"/>
          </p:cNvPicPr>
          <p:nvPr/>
        </p:nvPicPr>
        <p:blipFill>
          <a:blip r:embed="rId2"/>
          <a:srcRect t="1351"/>
          <a:stretch>
            <a:fillRect/>
          </a:stretch>
        </p:blipFill>
        <p:spPr>
          <a:xfrm>
            <a:off x="457200" y="914400"/>
            <a:ext cx="8153400" cy="5562600"/>
          </a:xfrm>
          <a:prstGeom prst="rect">
            <a:avLst/>
          </a:prstGeom>
          <a:solidFill>
            <a:srgbClr val="FFFFFF">
              <a:shade val="85000"/>
            </a:srgbClr>
          </a:solidFill>
          <a:ln w="88900" cap="sq">
            <a:solidFill>
              <a:srgbClr val="92D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14369"/>
          <a:ext cx="8153400" cy="4710230"/>
        </p:xfrm>
        <a:graphic>
          <a:graphicData uri="http://schemas.openxmlformats.org/drawingml/2006/table">
            <a:tbl>
              <a:tblPr firstRow="1" bandRow="1">
                <a:tableStyleId>{93296810-A885-4BE3-A3E7-6D5BEEA58F35}</a:tableStyleId>
              </a:tblPr>
              <a:tblGrid>
                <a:gridCol w="457200"/>
                <a:gridCol w="2133600"/>
                <a:gridCol w="556260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1</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School ID</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A six (6) digit-number assigned to a school recognized in EBEIS</a:t>
                      </a:r>
                      <a:endParaRPr lang="en-US" sz="2100" dirty="0">
                        <a:latin typeface="Berlin Sans FB" pitchFamily="34" charset="0"/>
                        <a:ea typeface="Times New Roman"/>
                        <a:cs typeface="Times New Roman"/>
                      </a:endParaRPr>
                    </a:p>
                  </a:txBody>
                  <a:tcPr marL="68580" marR="68580" marT="0" marB="0"/>
                </a:tc>
              </a:tr>
              <a:tr h="1966671">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2</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School Year</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The prescribed period of time when schools offer daily instruction. It covers10 months of regular schooling starting month of June (Beginning of School Year) up to the month of March (End of School Year) of the following year.</a:t>
                      </a:r>
                      <a:endParaRPr lang="en-US" sz="2100" dirty="0">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3</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a:solidFill>
                            <a:srgbClr val="000000"/>
                          </a:solidFill>
                          <a:latin typeface="Berlin Sans FB" pitchFamily="34" charset="0"/>
                          <a:ea typeface="Times New Roman"/>
                          <a:cs typeface="Times New Roman"/>
                        </a:rPr>
                        <a:t>School Name</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Official name of school as registered in </a:t>
                      </a:r>
                      <a:r>
                        <a:rPr lang="en-US" sz="2100" dirty="0" err="1">
                          <a:solidFill>
                            <a:srgbClr val="000000"/>
                          </a:solidFill>
                          <a:latin typeface="Berlin Sans FB" pitchFamily="34" charset="0"/>
                          <a:ea typeface="Times New Roman"/>
                          <a:cs typeface="Times New Roman"/>
                        </a:rPr>
                        <a:t>DepED</a:t>
                      </a:r>
                      <a:r>
                        <a:rPr lang="en-US" sz="2100" dirty="0">
                          <a:solidFill>
                            <a:srgbClr val="000000"/>
                          </a:solidFill>
                          <a:latin typeface="Berlin Sans FB" pitchFamily="34" charset="0"/>
                          <a:ea typeface="Times New Roman"/>
                          <a:cs typeface="Times New Roman"/>
                        </a:rPr>
                        <a:t> and EBEIS</a:t>
                      </a:r>
                      <a:endParaRPr lang="en-US" sz="2100" dirty="0">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100">
                          <a:solidFill>
                            <a:srgbClr val="000000"/>
                          </a:solidFill>
                          <a:latin typeface="Berlin Sans FB" pitchFamily="34" charset="0"/>
                          <a:ea typeface="Times New Roman"/>
                          <a:cs typeface="Times New Roman"/>
                        </a:rPr>
                        <a:t>4</a:t>
                      </a:r>
                      <a:endParaRPr lang="en-US" sz="21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Section </a:t>
                      </a:r>
                      <a:endParaRPr lang="en-US" sz="21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100" dirty="0">
                          <a:solidFill>
                            <a:srgbClr val="000000"/>
                          </a:solidFill>
                          <a:latin typeface="Berlin Sans FB" pitchFamily="34" charset="0"/>
                          <a:ea typeface="Times New Roman"/>
                          <a:cs typeface="Times New Roman"/>
                        </a:rPr>
                        <a:t>A group of pupils/students convened together to receive instruction in a given course or subject.</a:t>
                      </a:r>
                      <a:endParaRPr lang="en-US" sz="21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83847"/>
          <a:ext cx="8153400" cy="4423719"/>
        </p:xfrm>
        <a:graphic>
          <a:graphicData uri="http://schemas.openxmlformats.org/drawingml/2006/table">
            <a:tbl>
              <a:tblPr firstRow="1" bandRow="1">
                <a:tableStyleId>{93296810-A885-4BE3-A3E7-6D5BEEA58F35}</a:tableStyleId>
              </a:tblPr>
              <a:tblGrid>
                <a:gridCol w="457200"/>
                <a:gridCol w="2133600"/>
                <a:gridCol w="556260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5</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Month</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Month covered in the report</a:t>
                      </a:r>
                      <a:endParaRPr lang="en-US" sz="2200" dirty="0">
                        <a:latin typeface="Berlin Sans FB" pitchFamily="34" charset="0"/>
                        <a:ea typeface="Times New Roman"/>
                        <a:cs typeface="Times New Roman"/>
                      </a:endParaRPr>
                    </a:p>
                  </a:txBody>
                  <a:tcPr marL="68580" marR="68580" marT="0" marB="0"/>
                </a:tc>
              </a:tr>
              <a:tr h="1668594">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6</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Name of Adviser</a:t>
                      </a:r>
                      <a:endParaRPr lang="en-US" sz="22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The person in the school assigned to supervise, guide &amp; direct a specific class and actual teaching to his/her assigned class and other classes, if there is any.</a:t>
                      </a:r>
                      <a:endParaRPr lang="en-US" sz="2200" dirty="0">
                        <a:latin typeface="Berlin Sans FB" pitchFamily="34" charset="0"/>
                        <a:ea typeface="Times New Roman"/>
                        <a:cs typeface="Times New Roman"/>
                      </a:endParaRPr>
                    </a:p>
                  </a:txBody>
                  <a:tcPr marL="68580" marR="68580" marT="0" marB="0" anchor="b"/>
                </a:tc>
              </a:tr>
              <a:tr h="76536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7</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Grade/Year Level</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A degree/stage of a learner classified according to the age and progress.</a:t>
                      </a:r>
                      <a:endParaRPr lang="en-US" sz="2200" dirty="0">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200">
                          <a:solidFill>
                            <a:srgbClr val="000000"/>
                          </a:solidFill>
                          <a:latin typeface="Berlin Sans FB" pitchFamily="34" charset="0"/>
                          <a:ea typeface="Times New Roman"/>
                          <a:cs typeface="Times New Roman"/>
                        </a:rPr>
                        <a:t>8</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a:solidFill>
                            <a:srgbClr val="000000"/>
                          </a:solidFill>
                          <a:latin typeface="Berlin Sans FB" pitchFamily="34" charset="0"/>
                          <a:ea typeface="Times New Roman"/>
                          <a:cs typeface="Times New Roman"/>
                        </a:rPr>
                        <a:t>Section</a:t>
                      </a:r>
                      <a:endParaRPr lang="en-US" sz="22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200" dirty="0">
                          <a:solidFill>
                            <a:srgbClr val="000000"/>
                          </a:solidFill>
                          <a:latin typeface="Berlin Sans FB" pitchFamily="34" charset="0"/>
                          <a:ea typeface="Times New Roman"/>
                          <a:cs typeface="Times New Roman"/>
                        </a:rPr>
                        <a:t>A class or group of students taking the same grade and performance level </a:t>
                      </a:r>
                      <a:endParaRPr lang="en-US" sz="22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447800"/>
          <a:ext cx="8153400" cy="4836596"/>
        </p:xfrm>
        <a:graphic>
          <a:graphicData uri="http://schemas.openxmlformats.org/drawingml/2006/table">
            <a:tbl>
              <a:tblPr firstRow="1" bandRow="1">
                <a:tableStyleId>{93296810-A885-4BE3-A3E7-6D5BEEA58F35}</a:tableStyleId>
              </a:tblPr>
              <a:tblGrid>
                <a:gridCol w="457200"/>
                <a:gridCol w="2133600"/>
                <a:gridCol w="556260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9</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Registered Learners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(As of End of the Month</a:t>
                      </a:r>
                      <a:r>
                        <a:rPr lang="en-US" sz="2000" dirty="0" smtClean="0">
                          <a:solidFill>
                            <a:srgbClr val="000000"/>
                          </a:solidFill>
                          <a:latin typeface="Berlin Sans FB" pitchFamily="34" charset="0"/>
                          <a:ea typeface="Times New Roman"/>
                          <a:cs typeface="Times New Roman"/>
                        </a:rPr>
                        <a:t>) </a:t>
                      </a:r>
                      <a:r>
                        <a:rPr lang="en-US" sz="2000" dirty="0">
                          <a:solidFill>
                            <a:srgbClr val="000000"/>
                          </a:solidFill>
                          <a:latin typeface="Berlin Sans FB" pitchFamily="34" charset="0"/>
                          <a:ea typeface="Times New Roman"/>
                          <a:cs typeface="Times New Roman"/>
                        </a:rPr>
                        <a:t>(Male/Female</a:t>
                      </a:r>
                      <a:r>
                        <a:rPr lang="en-US" sz="2000" dirty="0" smtClean="0">
                          <a:solidFill>
                            <a:srgbClr val="000000"/>
                          </a:solidFill>
                          <a:latin typeface="Berlin Sans FB" pitchFamily="34" charset="0"/>
                          <a:ea typeface="Times New Roman"/>
                          <a:cs typeface="Times New Roman"/>
                        </a:rPr>
                        <a:t>/</a:t>
                      </a:r>
                    </a:p>
                    <a:p>
                      <a:pPr marL="0" marR="0">
                        <a:lnSpc>
                          <a:spcPct val="115000"/>
                        </a:lnSpc>
                        <a:spcBef>
                          <a:spcPts val="0"/>
                        </a:spcBef>
                        <a:spcAft>
                          <a:spcPts val="0"/>
                        </a:spcAft>
                      </a:pPr>
                      <a:r>
                        <a:rPr lang="en-US" sz="2000" dirty="0" smtClean="0">
                          <a:solidFill>
                            <a:srgbClr val="000000"/>
                          </a:solidFill>
                          <a:latin typeface="Berlin Sans FB" pitchFamily="34" charset="0"/>
                          <a:ea typeface="Times New Roman"/>
                          <a:cs typeface="Times New Roman"/>
                        </a:rPr>
                        <a:t>Total</a:t>
                      </a:r>
                      <a:r>
                        <a:rPr lang="en-US" sz="2000" dirty="0">
                          <a:solidFill>
                            <a:srgbClr val="000000"/>
                          </a:solidFill>
                          <a:latin typeface="Berlin Sans FB" pitchFamily="34" charset="0"/>
                          <a:ea typeface="Times New Roman"/>
                          <a:cs typeface="Times New Roman"/>
                        </a:rPr>
                        <a:t>)</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number of learners (M/F/Grand Total) who are enrolled and registered in the school in the current month.</a:t>
                      </a:r>
                      <a:endParaRPr lang="en-US" sz="2000" dirty="0">
                        <a:latin typeface="Berlin Sans FB" pitchFamily="34" charset="0"/>
                        <a:ea typeface="Times New Roman"/>
                        <a:cs typeface="Times New Roman"/>
                      </a:endParaRPr>
                    </a:p>
                  </a:txBody>
                  <a:tcPr marL="68580" marR="68580" marT="0" marB="0"/>
                </a:tc>
              </a:tr>
              <a:tr h="1966671">
                <a:tc>
                  <a:txBody>
                    <a:bodyPr/>
                    <a:lstStyle/>
                    <a:p>
                      <a:pPr marL="0" marR="0" algn="r">
                        <a:lnSpc>
                          <a:spcPct val="115000"/>
                        </a:lnSpc>
                        <a:spcBef>
                          <a:spcPts val="0"/>
                        </a:spcBef>
                        <a:spcAft>
                          <a:spcPts val="0"/>
                        </a:spcAft>
                      </a:pPr>
                      <a:r>
                        <a:rPr lang="en-US" sz="2000">
                          <a:solidFill>
                            <a:srgbClr val="000000"/>
                          </a:solidFill>
                          <a:latin typeface="Berlin Sans FB" pitchFamily="34" charset="0"/>
                          <a:ea typeface="Times New Roman"/>
                          <a:cs typeface="Times New Roman"/>
                        </a:rPr>
                        <a:t>10</a:t>
                      </a:r>
                      <a:endParaRPr lang="en-US" sz="200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Attendance: Daily Average</a:t>
                      </a:r>
                      <a:endParaRPr lang="en-US" sz="2000" dirty="0">
                        <a:latin typeface="Berlin Sans FB" pitchFamily="34" charset="0"/>
                        <a:ea typeface="Times New Roman"/>
                        <a:cs typeface="Times New Roman"/>
                      </a:endParaRPr>
                    </a:p>
                  </a:txBody>
                  <a:tcPr marL="68580" marR="68580" marT="0" marB="0"/>
                </a:tc>
                <a:tc>
                  <a:txBody>
                    <a:bodyPr/>
                    <a:lstStyle/>
                    <a:p>
                      <a:r>
                        <a:rPr lang="en-US" sz="1800" kern="1200" dirty="0" smtClean="0">
                          <a:solidFill>
                            <a:schemeClr val="dk1"/>
                          </a:solidFill>
                          <a:latin typeface="+mn-lt"/>
                          <a:ea typeface="+mn-ea"/>
                          <a:cs typeface="+mn-cs"/>
                        </a:rPr>
                        <a:t>This is the average daily attendance of learners by section/grade/ and total for school divided by the total number of school days for the month.</a:t>
                      </a:r>
                      <a:r>
                        <a:rPr lang="en-US" sz="2000" dirty="0" smtClean="0"/>
                        <a:t> </a:t>
                      </a:r>
                      <a:r>
                        <a:rPr lang="en-US" sz="1800" kern="1200" dirty="0" smtClean="0">
                          <a:solidFill>
                            <a:schemeClr val="dk1"/>
                          </a:solidFill>
                          <a:latin typeface="+mn-lt"/>
                          <a:ea typeface="+mn-ea"/>
                          <a:cs typeface="+mn-cs"/>
                        </a:rPr>
                        <a:t> </a:t>
                      </a:r>
                    </a:p>
                    <a:p>
                      <a:endParaRPr lang="en-US" sz="18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l-PH" sz="1800" i="1" kern="1200" dirty="0" smtClean="0">
                          <a:solidFill>
                            <a:schemeClr val="dk1"/>
                          </a:solidFill>
                          <a:latin typeface="+mn-lt"/>
                          <a:ea typeface="+mn-ea"/>
                          <a:cs typeface="+mn-cs"/>
                        </a:rPr>
                        <a:t>                                                      </a:t>
                      </a:r>
                      <a:r>
                        <a:rPr lang="en-US" sz="1800" i="1" kern="1200" dirty="0" smtClean="0">
                          <a:solidFill>
                            <a:schemeClr val="dk1"/>
                          </a:solidFill>
                          <a:latin typeface="+mn-lt"/>
                          <a:ea typeface="+mn-ea"/>
                          <a:cs typeface="+mn-cs"/>
                        </a:rPr>
                        <a:t>Total Daily Attendance</a:t>
                      </a:r>
                      <a:endParaRPr lang="en-US" sz="1800" kern="1200" dirty="0" smtClean="0">
                        <a:solidFill>
                          <a:schemeClr val="dk1"/>
                        </a:solidFill>
                        <a:latin typeface="+mn-lt"/>
                        <a:ea typeface="+mn-ea"/>
                        <a:cs typeface="+mn-cs"/>
                      </a:endParaRPr>
                    </a:p>
                    <a:p>
                      <a:r>
                        <a:rPr lang="fil-PH" sz="1800" i="1" kern="1200" dirty="0" smtClean="0">
                          <a:solidFill>
                            <a:schemeClr val="dk1"/>
                          </a:solidFill>
                          <a:latin typeface="+mn-lt"/>
                          <a:ea typeface="+mn-ea"/>
                          <a:cs typeface="+mn-cs"/>
                        </a:rPr>
                        <a:t>Average Daily Attendance</a:t>
                      </a:r>
                      <a:r>
                        <a:rPr lang="en-US" sz="1800" i="1" kern="1200" dirty="0" smtClean="0">
                          <a:solidFill>
                            <a:schemeClr val="dk1"/>
                          </a:solidFill>
                          <a:latin typeface="+mn-lt"/>
                          <a:ea typeface="+mn-ea"/>
                          <a:cs typeface="+mn-cs"/>
                        </a:rPr>
                        <a:t> =</a:t>
                      </a:r>
                      <a:r>
                        <a:rPr lang="en-US" sz="1800" kern="1200" dirty="0" smtClean="0">
                          <a:solidFill>
                            <a:schemeClr val="dk1"/>
                          </a:solidFill>
                          <a:latin typeface="+mn-lt"/>
                          <a:ea typeface="+mn-ea"/>
                          <a:cs typeface="+mn-cs"/>
                        </a:rPr>
                        <a:t>   ------------------------------------</a:t>
                      </a:r>
                    </a:p>
                    <a:p>
                      <a:r>
                        <a:rPr lang="en-US" sz="2000" i="1" kern="1200" dirty="0" smtClean="0">
                          <a:solidFill>
                            <a:schemeClr val="dk1"/>
                          </a:solidFill>
                          <a:latin typeface="+mn-lt"/>
                          <a:ea typeface="+mn-ea"/>
                          <a:cs typeface="+mn-cs"/>
                        </a:rPr>
                        <a:t>                                                 Number of School Days </a:t>
                      </a:r>
                    </a:p>
                    <a:p>
                      <a:r>
                        <a:rPr lang="en-US" sz="2000" i="1" kern="1200" dirty="0" smtClean="0">
                          <a:solidFill>
                            <a:schemeClr val="dk1"/>
                          </a:solidFill>
                          <a:latin typeface="+mn-lt"/>
                          <a:ea typeface="+mn-ea"/>
                          <a:cs typeface="+mn-cs"/>
                        </a:rPr>
                        <a:t>                                                  in reporting month</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4- Monthly Learner’s Movement and Attendance</a:t>
            </a:r>
            <a:endParaRPr lang="en-US" sz="2200" dirty="0">
              <a:latin typeface="Berlin Sans FB" pitchFamily="34" charset="0"/>
            </a:endParaRPr>
          </a:p>
        </p:txBody>
      </p:sp>
      <p:graphicFrame>
        <p:nvGraphicFramePr>
          <p:cNvPr id="5" name="Table 4"/>
          <p:cNvGraphicFramePr>
            <a:graphicFrameLocks noGrp="1"/>
          </p:cNvGraphicFramePr>
          <p:nvPr/>
        </p:nvGraphicFramePr>
        <p:xfrm>
          <a:off x="503420" y="1614369"/>
          <a:ext cx="8153400" cy="4201799"/>
        </p:xfrm>
        <a:graphic>
          <a:graphicData uri="http://schemas.openxmlformats.org/drawingml/2006/table">
            <a:tbl>
              <a:tblPr firstRow="1" bandRow="1">
                <a:tableStyleId>{93296810-A885-4BE3-A3E7-6D5BEEA58F35}</a:tableStyleId>
              </a:tblPr>
              <a:tblGrid>
                <a:gridCol w="457200"/>
                <a:gridCol w="2133600"/>
                <a:gridCol w="5562600"/>
              </a:tblGrid>
              <a:tr h="447476">
                <a:tc>
                  <a:txBody>
                    <a:bodyPr/>
                    <a:lstStyle/>
                    <a:p>
                      <a:endParaRPr lang="en-US" sz="1800" dirty="0">
                        <a:latin typeface="Berlin Sans FB" pitchFamily="34" charset="0"/>
                      </a:endParaRPr>
                    </a:p>
                  </a:txBody>
                  <a:tcPr/>
                </a:tc>
                <a:tc>
                  <a:txBody>
                    <a:bodyPr/>
                    <a:lstStyle/>
                    <a:p>
                      <a:pPr marL="0" marR="0" algn="ctr">
                        <a:lnSpc>
                          <a:spcPct val="115000"/>
                        </a:lnSpc>
                        <a:spcBef>
                          <a:spcPts val="0"/>
                        </a:spcBef>
                        <a:spcAft>
                          <a:spcPts val="0"/>
                        </a:spcAft>
                      </a:pPr>
                      <a:r>
                        <a:rPr lang="en-US" sz="1800" dirty="0">
                          <a:latin typeface="Berlin Sans FB" pitchFamily="34" charset="0"/>
                        </a:rPr>
                        <a:t>DATA ELEMENT</a:t>
                      </a:r>
                      <a:endParaRPr lang="en-US" sz="18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800" dirty="0">
                          <a:latin typeface="Berlin Sans FB" pitchFamily="34" charset="0"/>
                        </a:rPr>
                        <a:t>DESCRIPTION</a:t>
                      </a:r>
                      <a:endParaRPr lang="en-US" sz="1800" dirty="0">
                        <a:solidFill>
                          <a:srgbClr val="FFC000"/>
                        </a:solidFill>
                        <a:latin typeface="Berlin Sans FB" pitchFamily="34" charset="0"/>
                        <a:ea typeface="Times New Roman"/>
                        <a:cs typeface="Times New Roman"/>
                      </a:endParaRPr>
                    </a:p>
                  </a:txBody>
                  <a:tcPr marL="68580" marR="68580" marT="0" marB="0"/>
                </a:tc>
              </a:tr>
              <a:tr h="765361">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11</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Attendance: Percentage for the Month</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The percentage of the attendance for the current month with a computation of:</a:t>
                      </a:r>
                      <a:br>
                        <a:rPr lang="en-US" sz="2000" dirty="0">
                          <a:solidFill>
                            <a:srgbClr val="000000"/>
                          </a:solidFill>
                          <a:latin typeface="Berlin Sans FB" pitchFamily="34" charset="0"/>
                          <a:ea typeface="Times New Roman"/>
                          <a:cs typeface="Times New Roman"/>
                        </a:rPr>
                      </a:br>
                      <a:r>
                        <a:rPr lang="en-US" sz="2000" dirty="0" smtClean="0">
                          <a:solidFill>
                            <a:srgbClr val="000000"/>
                          </a:solidFill>
                          <a:latin typeface="Berlin Sans FB" pitchFamily="34" charset="0"/>
                          <a:ea typeface="Times New Roman"/>
                          <a:cs typeface="Times New Roman"/>
                        </a:rPr>
                        <a:t>                                  </a:t>
                      </a:r>
                      <a:r>
                        <a:rPr lang="en-US" sz="1400" i="1" dirty="0" smtClean="0">
                          <a:latin typeface="Berlin Sans FB" pitchFamily="34" charset="0"/>
                          <a:ea typeface="Times New Roman"/>
                          <a:cs typeface="Times New Roman"/>
                        </a:rPr>
                        <a:t>Average </a:t>
                      </a:r>
                      <a:r>
                        <a:rPr lang="en-US" sz="1400" i="1" dirty="0">
                          <a:latin typeface="Berlin Sans FB" pitchFamily="34" charset="0"/>
                          <a:ea typeface="Times New Roman"/>
                          <a:cs typeface="Times New Roman"/>
                        </a:rPr>
                        <a:t>Daily Attendance</a:t>
                      </a:r>
                      <a:endParaRPr lang="en-US" sz="1400" dirty="0">
                        <a:latin typeface="Berlin Sans FB" pitchFamily="34" charset="0"/>
                        <a:ea typeface="Times New Roman"/>
                        <a:cs typeface="Times New Roman"/>
                      </a:endParaRPr>
                    </a:p>
                    <a:p>
                      <a:pPr marL="0" marR="0">
                        <a:lnSpc>
                          <a:spcPct val="115000"/>
                        </a:lnSpc>
                        <a:spcBef>
                          <a:spcPts val="0"/>
                        </a:spcBef>
                        <a:spcAft>
                          <a:spcPts val="0"/>
                        </a:spcAft>
                      </a:pPr>
                      <a:r>
                        <a:rPr lang="fil-PH" sz="1400" i="1" dirty="0">
                          <a:solidFill>
                            <a:srgbClr val="000000"/>
                          </a:solidFill>
                          <a:latin typeface="Berlin Sans FB" pitchFamily="34" charset="0"/>
                          <a:ea typeface="Times New Roman"/>
                          <a:cs typeface="Times New Roman"/>
                        </a:rPr>
                        <a:t>Percentage of  Attendance</a:t>
                      </a:r>
                      <a:r>
                        <a:rPr lang="en-US" sz="1400" i="1" dirty="0">
                          <a:solidFill>
                            <a:srgbClr val="000000"/>
                          </a:solidFill>
                          <a:latin typeface="Berlin Sans FB" pitchFamily="34" charset="0"/>
                          <a:ea typeface="Times New Roman"/>
                          <a:cs typeface="Times New Roman"/>
                        </a:rPr>
                        <a:t> =</a:t>
                      </a:r>
                      <a:r>
                        <a:rPr lang="en-US" sz="1400" dirty="0">
                          <a:solidFill>
                            <a:srgbClr val="000000"/>
                          </a:solidFill>
                          <a:latin typeface="Berlin Sans FB" pitchFamily="34" charset="0"/>
                          <a:ea typeface="Times New Roman"/>
                          <a:cs typeface="Times New Roman"/>
                        </a:rPr>
                        <a:t>   </a:t>
                      </a:r>
                      <a:r>
                        <a:rPr lang="en-US" sz="1400" dirty="0" smtClean="0">
                          <a:solidFill>
                            <a:srgbClr val="000000"/>
                          </a:solidFill>
                          <a:latin typeface="Berlin Sans FB" pitchFamily="34" charset="0"/>
                          <a:ea typeface="Times New Roman"/>
                          <a:cs typeface="Times New Roman"/>
                        </a:rPr>
                        <a:t>----------------------------------      </a:t>
                      </a:r>
                      <a:r>
                        <a:rPr lang="en-US" sz="1400" i="1" dirty="0" smtClean="0">
                          <a:solidFill>
                            <a:srgbClr val="000000"/>
                          </a:solidFill>
                          <a:latin typeface="Berlin Sans FB" pitchFamily="34" charset="0"/>
                          <a:ea typeface="Times New Roman"/>
                          <a:cs typeface="Times New Roman"/>
                        </a:rPr>
                        <a:t>x100</a:t>
                      </a:r>
                      <a:r>
                        <a:rPr lang="en-US" sz="1400" i="1" dirty="0" smtClean="0">
                          <a:latin typeface="Berlin Sans FB" pitchFamily="34" charset="0"/>
                          <a:ea typeface="Times New Roman"/>
                          <a:cs typeface="Times New Roman"/>
                        </a:rPr>
                        <a:t>  </a:t>
                      </a:r>
                      <a:r>
                        <a:rPr lang="en-US" sz="1400" i="1" dirty="0" smtClean="0">
                          <a:solidFill>
                            <a:srgbClr val="000000"/>
                          </a:solidFill>
                          <a:latin typeface="Berlin Sans FB" pitchFamily="34" charset="0"/>
                          <a:ea typeface="Times New Roman"/>
                          <a:cs typeface="Times New Roman"/>
                        </a:rPr>
                        <a:t>for the month</a:t>
                      </a:r>
                      <a:r>
                        <a:rPr lang="en-US" sz="1400" dirty="0" smtClean="0">
                          <a:latin typeface="Berlin Sans FB" pitchFamily="34" charset="0"/>
                          <a:ea typeface="Times New Roman"/>
                          <a:cs typeface="Times New Roman"/>
                        </a:rPr>
                        <a:t> </a:t>
                      </a:r>
                      <a:r>
                        <a:rPr lang="en-US" sz="1400" i="1" dirty="0" smtClean="0">
                          <a:latin typeface="Berlin Sans FB" pitchFamily="34" charset="0"/>
                          <a:ea typeface="Times New Roman"/>
                          <a:cs typeface="Times New Roman"/>
                        </a:rPr>
                        <a:t>                        Registered </a:t>
                      </a:r>
                      <a:r>
                        <a:rPr lang="en-US" sz="1400" i="1" dirty="0">
                          <a:latin typeface="Berlin Sans FB" pitchFamily="34" charset="0"/>
                          <a:ea typeface="Times New Roman"/>
                          <a:cs typeface="Times New Roman"/>
                        </a:rPr>
                        <a:t>Learners as of end </a:t>
                      </a:r>
                      <a:endParaRPr lang="en-US" sz="1400" i="1" dirty="0" smtClean="0">
                        <a:latin typeface="Berlin Sans FB" pitchFamily="34" charset="0"/>
                        <a:ea typeface="Times New Roman"/>
                        <a:cs typeface="Times New Roman"/>
                      </a:endParaRPr>
                    </a:p>
                    <a:p>
                      <a:pPr marL="0" marR="0" algn="ctr">
                        <a:lnSpc>
                          <a:spcPct val="115000"/>
                        </a:lnSpc>
                        <a:spcBef>
                          <a:spcPts val="0"/>
                        </a:spcBef>
                        <a:spcAft>
                          <a:spcPts val="0"/>
                        </a:spcAft>
                      </a:pPr>
                      <a:r>
                        <a:rPr lang="en-US" sz="1400" i="1" dirty="0" smtClean="0">
                          <a:latin typeface="Berlin Sans FB" pitchFamily="34" charset="0"/>
                          <a:ea typeface="Times New Roman"/>
                          <a:cs typeface="Times New Roman"/>
                        </a:rPr>
                        <a:t>               of </a:t>
                      </a:r>
                      <a:r>
                        <a:rPr lang="en-US" sz="1400" i="1" dirty="0">
                          <a:latin typeface="Berlin Sans FB" pitchFamily="34" charset="0"/>
                          <a:ea typeface="Times New Roman"/>
                          <a:cs typeface="Times New Roman"/>
                        </a:rPr>
                        <a:t>the </a:t>
                      </a:r>
                      <a:r>
                        <a:rPr lang="en-US" sz="1400" i="1" dirty="0" smtClean="0">
                          <a:latin typeface="Berlin Sans FB" pitchFamily="34" charset="0"/>
                          <a:ea typeface="Times New Roman"/>
                          <a:cs typeface="Times New Roman"/>
                        </a:rPr>
                        <a:t>month</a:t>
                      </a:r>
                      <a:endParaRPr lang="en-US" sz="1400" dirty="0">
                        <a:latin typeface="Berlin Sans FB" pitchFamily="34" charset="0"/>
                        <a:ea typeface="Times New Roman"/>
                        <a:cs typeface="Times New Roman"/>
                      </a:endParaRPr>
                    </a:p>
                  </a:txBody>
                  <a:tcPr marL="68580" marR="68580" marT="0" marB="0"/>
                </a:tc>
              </a:tr>
              <a:tr h="1966671">
                <a:tc>
                  <a:txBody>
                    <a:bodyPr/>
                    <a:lstStyle/>
                    <a:p>
                      <a:pPr marL="0" marR="0" algn="r">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12</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Drop Out </a:t>
                      </a:r>
                      <a:br>
                        <a:rPr lang="en-US" sz="2000" dirty="0">
                          <a:solidFill>
                            <a:srgbClr val="000000"/>
                          </a:solidFill>
                          <a:latin typeface="Berlin Sans FB" pitchFamily="34" charset="0"/>
                          <a:ea typeface="Times New Roman"/>
                          <a:cs typeface="Times New Roman"/>
                        </a:rPr>
                      </a:br>
                      <a:r>
                        <a:rPr lang="en-US" sz="2000" dirty="0">
                          <a:solidFill>
                            <a:srgbClr val="000000"/>
                          </a:solidFill>
                          <a:latin typeface="Berlin Sans FB" pitchFamily="34" charset="0"/>
                          <a:ea typeface="Times New Roman"/>
                          <a:cs typeface="Times New Roman"/>
                        </a:rPr>
                        <a:t>Cumulative as of Previous Month (Male/Female/Grand Total)</a:t>
                      </a:r>
                      <a:endParaRPr lang="en-US" sz="2000" dirty="0">
                        <a:latin typeface="Berlin Sans FB" pitchFamily="34" charset="0"/>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000" dirty="0">
                          <a:solidFill>
                            <a:srgbClr val="000000"/>
                          </a:solidFill>
                          <a:latin typeface="Berlin Sans FB" pitchFamily="34" charset="0"/>
                          <a:ea typeface="Times New Roman"/>
                          <a:cs typeface="Times New Roman"/>
                        </a:rPr>
                        <a:t>Total number of learners (male/female/grand total) who left school in the previous months.</a:t>
                      </a:r>
                      <a:endParaRPr lang="en-US" sz="20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8458200" cy="4191000"/>
          </a:xfrm>
        </p:spPr>
        <p:txBody>
          <a:bodyPr>
            <a:normAutofit/>
          </a:bodyPr>
          <a:lstStyle/>
          <a:p>
            <a:pPr>
              <a:buNone/>
            </a:pPr>
            <a:r>
              <a:rPr lang="en-US" sz="2000" b="1" dirty="0" smtClean="0">
                <a:latin typeface="Berlin Sans FB" pitchFamily="34" charset="0"/>
              </a:rPr>
              <a:t>			</a:t>
            </a:r>
            <a:r>
              <a:rPr lang="en-US" sz="4400" dirty="0" smtClean="0">
                <a:latin typeface="Berlin Sans FB" pitchFamily="34" charset="0"/>
              </a:rPr>
              <a:t>By SY 2014-2015, all public schools must use all seven modified school forms replacing the 16 previous school forms as shown in the Table</a:t>
            </a:r>
            <a:r>
              <a:rPr lang="en-US" sz="4000" dirty="0" smtClean="0">
                <a:latin typeface="Berlin Sans FB" pitchFamily="34" charset="0"/>
              </a:rPr>
              <a:t>.</a:t>
            </a:r>
            <a:endParaRPr lang="en-US" sz="2000" dirty="0">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153400" cy="5211763"/>
          </a:xfrm>
        </p:spPr>
        <p:txBody>
          <a:bodyPr>
            <a:normAutofit lnSpcReduction="10000"/>
          </a:bodyPr>
          <a:lstStyle/>
          <a:p>
            <a:pPr marL="284163" lvl="3" indent="-119063">
              <a:buNone/>
            </a:pPr>
            <a:r>
              <a:rPr lang="en-US" dirty="0" smtClean="0"/>
              <a:t>	</a:t>
            </a:r>
            <a:r>
              <a:rPr lang="en-US" sz="2800" dirty="0" smtClean="0">
                <a:latin typeface="Berlin Sans FB" pitchFamily="34" charset="0"/>
              </a:rPr>
              <a:t>	</a:t>
            </a:r>
            <a:r>
              <a:rPr lang="en-US" sz="3200" dirty="0" smtClean="0">
                <a:latin typeface="Berlin Sans FB" pitchFamily="34" charset="0"/>
              </a:rPr>
              <a:t>It is very important to ensure  that data to be reflected in the forms are consistent with the data encoded into the Enhanced Basic Education Information System (EBEIS), and into the Learner Information System (LIS). The cut off period  for  recording the Beginning of the School Year (</a:t>
            </a:r>
            <a:r>
              <a:rPr lang="en-US" sz="3200" dirty="0" err="1" smtClean="0">
                <a:latin typeface="Berlin Sans FB" pitchFamily="34" charset="0"/>
              </a:rPr>
              <a:t>BoSY</a:t>
            </a:r>
            <a:r>
              <a:rPr lang="en-US" sz="3200" dirty="0" smtClean="0">
                <a:latin typeface="Berlin Sans FB" pitchFamily="34" charset="0"/>
              </a:rPr>
              <a:t>) Reports in all the SFs will be every Friday  of the first week of classes of each SY. School heads will be held accountable and liable for any deliberate wrongful entry on the forms. </a:t>
            </a:r>
            <a:endParaRPr lang="en-US" dirty="0">
              <a:latin typeface="Berlin Sans FB" pitchFamily="34" charset="0"/>
            </a:endParaRP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5637"/>
            <a:ext cx="8229600" cy="5668963"/>
          </a:xfrm>
        </p:spPr>
        <p:txBody>
          <a:bodyPr>
            <a:normAutofit fontScale="92500" lnSpcReduction="20000"/>
          </a:bodyPr>
          <a:lstStyle/>
          <a:p>
            <a:pPr>
              <a:buNone/>
            </a:pPr>
            <a:r>
              <a:rPr lang="en-US" dirty="0" smtClean="0"/>
              <a:t>		</a:t>
            </a:r>
            <a:r>
              <a:rPr lang="en-US" sz="4200" dirty="0" smtClean="0">
                <a:latin typeface="Berlin Sans FB" pitchFamily="34" charset="0"/>
              </a:rPr>
              <a:t>As an interim strategy and until such time when the LIS and Human Resource Information System (HRIS) are fully operational, the SFs templates in MS Excel Spreadsheet format are available for download through the </a:t>
            </a:r>
            <a:r>
              <a:rPr lang="en-US" sz="4200" dirty="0" err="1" smtClean="0">
                <a:latin typeface="Berlin Sans FB" pitchFamily="34" charset="0"/>
              </a:rPr>
              <a:t>DepEd</a:t>
            </a:r>
            <a:r>
              <a:rPr lang="en-US" sz="4200" dirty="0" smtClean="0">
                <a:latin typeface="Berlin Sans FB" pitchFamily="34" charset="0"/>
              </a:rPr>
              <a:t> website: </a:t>
            </a:r>
            <a:r>
              <a:rPr lang="en-US" sz="4200" dirty="0" smtClean="0">
                <a:latin typeface="Berlin Sans FB" pitchFamily="34" charset="0"/>
                <a:hlinkClick r:id="rId2"/>
              </a:rPr>
              <a:t>http://www.deped.gov.ph/index.php/resources/school-forms</a:t>
            </a:r>
            <a:r>
              <a:rPr lang="en-US" sz="4200" dirty="0" smtClean="0">
                <a:latin typeface="Berlin Sans FB" pitchFamily="34" charset="0"/>
              </a:rPr>
              <a:t>. Also available in the site is an instructional video on the use of the new school forms.</a:t>
            </a:r>
            <a:endParaRPr lang="en-US" sz="4200" dirty="0"/>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a:t>
            </a:r>
            <a:r>
              <a:rPr lang="en-US" sz="4000" dirty="0" smtClean="0"/>
              <a:t>	</a:t>
            </a:r>
            <a:r>
              <a:rPr lang="en-US" sz="4000" dirty="0" smtClean="0">
                <a:latin typeface="Berlin Sans FB" pitchFamily="34" charset="0"/>
              </a:rPr>
              <a:t>Immediate dissemination of and strict compliance with this Order is directed.</a:t>
            </a:r>
            <a:endParaRPr lang="en-US" sz="40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latin typeface="Berlin Sans FB" pitchFamily="34" charset="0"/>
              </a:rPr>
              <a:t>School Form 1 (SF1) School Register</a:t>
            </a:r>
            <a:br>
              <a:rPr lang="en-US" sz="2800" dirty="0" smtClean="0">
                <a:latin typeface="Berlin Sans FB" pitchFamily="34" charset="0"/>
              </a:rPr>
            </a:br>
            <a:r>
              <a:rPr lang="en-US" sz="1600" dirty="0" smtClean="0">
                <a:latin typeface="Berlin Sans FB" pitchFamily="34" charset="0"/>
              </a:rPr>
              <a:t>(</a:t>
            </a:r>
            <a:r>
              <a:rPr lang="en-US" sz="1200" dirty="0" smtClean="0">
                <a:latin typeface="Berlin Sans FB" pitchFamily="34" charset="0"/>
              </a:rPr>
              <a:t>This replaced Form 1 Master list &amp; STS Form 2-Family Background and Profile)</a:t>
            </a:r>
            <a:endParaRPr lang="en-US" sz="2800" dirty="0">
              <a:latin typeface="Berlin Sans FB" pitchFamily="34" charset="0"/>
            </a:endParaRPr>
          </a:p>
        </p:txBody>
      </p:sp>
      <p:sp>
        <p:nvSpPr>
          <p:cNvPr id="3" name="Content Placeholder 2"/>
          <p:cNvSpPr>
            <a:spLocks noGrp="1"/>
          </p:cNvSpPr>
          <p:nvPr>
            <p:ph idx="1"/>
          </p:nvPr>
        </p:nvSpPr>
        <p:spPr>
          <a:xfrm>
            <a:off x="457200" y="1798637"/>
            <a:ext cx="8229600" cy="4525963"/>
          </a:xfrm>
        </p:spPr>
        <p:txBody>
          <a:bodyPr/>
          <a:lstStyle/>
          <a:p>
            <a:endParaRPr lang="en-US" dirty="0"/>
          </a:p>
        </p:txBody>
      </p:sp>
      <p:pic>
        <p:nvPicPr>
          <p:cNvPr id="4" name="Picture 3" descr="Untitled-3.jpg"/>
          <p:cNvPicPr>
            <a:picLocks noChangeAspect="1"/>
          </p:cNvPicPr>
          <p:nvPr/>
        </p:nvPicPr>
        <p:blipFill>
          <a:blip r:embed="rId2" cstate="print"/>
          <a:stretch>
            <a:fillRect/>
          </a:stretch>
        </p:blipFill>
        <p:spPr>
          <a:xfrm>
            <a:off x="534650" y="1021830"/>
            <a:ext cx="8045970" cy="5363980"/>
          </a:xfrm>
          <a:prstGeom prst="rect">
            <a:avLst/>
          </a:prstGeom>
          <a:solidFill>
            <a:srgbClr val="FFFFFF">
              <a:shade val="85000"/>
            </a:srgbClr>
          </a:solidFill>
          <a:ln w="190500" cap="rnd">
            <a:solidFill>
              <a:srgbClr val="92D050"/>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b="1" dirty="0" smtClean="0">
                <a:latin typeface="Berlin Sans FB" pitchFamily="34" charset="0"/>
              </a:rPr>
              <a:t>SCHOOL FORMS</a:t>
            </a:r>
            <a:r>
              <a:rPr lang="en-US" sz="3200" dirty="0" smtClean="0">
                <a:latin typeface="Berlin Sans FB" pitchFamily="34" charset="0"/>
              </a:rPr>
              <a:t/>
            </a:r>
            <a:br>
              <a:rPr lang="en-US" sz="3200" dirty="0" smtClean="0">
                <a:latin typeface="Berlin Sans FB" pitchFamily="34" charset="0"/>
              </a:rPr>
            </a:br>
            <a:r>
              <a:rPr lang="en-US" sz="2200" dirty="0" smtClean="0">
                <a:latin typeface="Berlin Sans FB" pitchFamily="34" charset="0"/>
              </a:rPr>
              <a:t>Data Element Descriptions</a:t>
            </a:r>
            <a:br>
              <a:rPr lang="en-US" sz="2200" dirty="0" smtClean="0">
                <a:latin typeface="Berlin Sans FB" pitchFamily="34" charset="0"/>
              </a:rPr>
            </a:br>
            <a:r>
              <a:rPr lang="en-US" sz="2200" dirty="0" smtClean="0">
                <a:latin typeface="Berlin Sans FB" pitchFamily="34" charset="0"/>
              </a:rPr>
              <a:t>SF 1- School Register</a:t>
            </a:r>
            <a:endParaRPr lang="en-US" sz="2200" dirty="0">
              <a:latin typeface="Berlin Sans FB" pitchFamily="34" charset="0"/>
            </a:endParaRPr>
          </a:p>
        </p:txBody>
      </p:sp>
      <p:graphicFrame>
        <p:nvGraphicFramePr>
          <p:cNvPr id="5" name="Table 4"/>
          <p:cNvGraphicFramePr>
            <a:graphicFrameLocks noGrp="1"/>
          </p:cNvGraphicFramePr>
          <p:nvPr/>
        </p:nvGraphicFramePr>
        <p:xfrm>
          <a:off x="533400" y="1295400"/>
          <a:ext cx="8153400" cy="5342712"/>
        </p:xfrm>
        <a:graphic>
          <a:graphicData uri="http://schemas.openxmlformats.org/drawingml/2006/table">
            <a:tbl>
              <a:tblPr firstRow="1" bandRow="1">
                <a:tableStyleId>{93296810-A885-4BE3-A3E7-6D5BEEA58F35}</a:tableStyleId>
              </a:tblPr>
              <a:tblGrid>
                <a:gridCol w="457200"/>
                <a:gridCol w="2133600"/>
                <a:gridCol w="5562600"/>
              </a:tblGrid>
              <a:tr h="411281">
                <a:tc>
                  <a:txBody>
                    <a:bodyPr/>
                    <a:lstStyle/>
                    <a:p>
                      <a:endParaRPr lang="en-US" dirty="0"/>
                    </a:p>
                  </a:txBody>
                  <a:tcPr/>
                </a:tc>
                <a:tc>
                  <a:txBody>
                    <a:bodyPr/>
                    <a:lstStyle/>
                    <a:p>
                      <a:pPr marL="0" marR="0" algn="ctr">
                        <a:lnSpc>
                          <a:spcPct val="115000"/>
                        </a:lnSpc>
                        <a:spcBef>
                          <a:spcPts val="0"/>
                        </a:spcBef>
                        <a:spcAft>
                          <a:spcPts val="0"/>
                        </a:spcAft>
                      </a:pPr>
                      <a:r>
                        <a:rPr lang="en-US" sz="2400" dirty="0"/>
                        <a:t>DATA ELEMENT</a:t>
                      </a:r>
                      <a:endParaRPr lang="en-US" sz="2000" dirty="0">
                        <a:solidFill>
                          <a:srgbClr val="FFC000"/>
                        </a:solidFill>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400" dirty="0"/>
                        <a:t>DESCRIPTION</a:t>
                      </a:r>
                      <a:endParaRPr lang="en-US" sz="2000" dirty="0">
                        <a:solidFill>
                          <a:srgbClr val="FFC000"/>
                        </a:solidFill>
                        <a:latin typeface="Berlin Sans FB" pitchFamily="34" charset="0"/>
                        <a:ea typeface="Times New Roman"/>
                        <a:cs typeface="Times New Roman"/>
                      </a:endParaRPr>
                    </a:p>
                  </a:txBody>
                  <a:tcPr marL="68580" marR="68580" marT="0" marB="0"/>
                </a:tc>
              </a:tr>
              <a:tr h="746716">
                <a:tc>
                  <a:txBody>
                    <a:bodyPr/>
                    <a:lstStyle/>
                    <a:p>
                      <a:pPr marL="0" marR="0" algn="ctr">
                        <a:lnSpc>
                          <a:spcPct val="115000"/>
                        </a:lnSpc>
                        <a:spcBef>
                          <a:spcPts val="0"/>
                        </a:spcBef>
                        <a:spcAft>
                          <a:spcPts val="0"/>
                        </a:spcAft>
                      </a:pPr>
                      <a:r>
                        <a:rPr lang="en-US" sz="2300" dirty="0">
                          <a:latin typeface="Berlin Sans FB" pitchFamily="34" charset="0"/>
                        </a:rPr>
                        <a:t>1</a:t>
                      </a:r>
                      <a:endParaRPr lang="en-US" sz="2300" dirty="0">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300" dirty="0">
                          <a:latin typeface="Berlin Sans FB" pitchFamily="34" charset="0"/>
                        </a:rPr>
                        <a:t>School ID</a:t>
                      </a:r>
                      <a:endParaRPr lang="en-US" sz="23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300" dirty="0">
                          <a:latin typeface="Berlin Sans FB" pitchFamily="34" charset="0"/>
                        </a:rPr>
                        <a:t>A six (6) digit-number assigned to a school recognized in EBEIS</a:t>
                      </a:r>
                      <a:endParaRPr lang="en-US" sz="2300" dirty="0">
                        <a:latin typeface="Berlin Sans FB" pitchFamily="34" charset="0"/>
                        <a:ea typeface="Times New Roman"/>
                        <a:cs typeface="Times New Roman"/>
                      </a:endParaRPr>
                    </a:p>
                  </a:txBody>
                  <a:tcPr marL="68580" marR="68580" marT="0" marB="0"/>
                </a:tc>
              </a:tr>
              <a:tr h="2309577">
                <a:tc>
                  <a:txBody>
                    <a:bodyPr/>
                    <a:lstStyle/>
                    <a:p>
                      <a:pPr marL="0" marR="0" algn="ctr">
                        <a:lnSpc>
                          <a:spcPct val="115000"/>
                        </a:lnSpc>
                        <a:spcBef>
                          <a:spcPts val="0"/>
                        </a:spcBef>
                        <a:spcAft>
                          <a:spcPts val="0"/>
                        </a:spcAft>
                      </a:pPr>
                      <a:endParaRPr lang="en-US" sz="2300" dirty="0" smtClean="0">
                        <a:latin typeface="Berlin Sans FB" pitchFamily="34" charset="0"/>
                      </a:endParaRPr>
                    </a:p>
                    <a:p>
                      <a:pPr marL="0" marR="0" algn="ctr">
                        <a:lnSpc>
                          <a:spcPct val="115000"/>
                        </a:lnSpc>
                        <a:spcBef>
                          <a:spcPts val="0"/>
                        </a:spcBef>
                        <a:spcAft>
                          <a:spcPts val="0"/>
                        </a:spcAft>
                      </a:pPr>
                      <a:endParaRPr lang="en-US" sz="2300" dirty="0" smtClean="0">
                        <a:latin typeface="Berlin Sans FB" pitchFamily="34" charset="0"/>
                      </a:endParaRPr>
                    </a:p>
                    <a:p>
                      <a:pPr marL="0" marR="0" algn="ctr">
                        <a:lnSpc>
                          <a:spcPct val="115000"/>
                        </a:lnSpc>
                        <a:spcBef>
                          <a:spcPts val="0"/>
                        </a:spcBef>
                        <a:spcAft>
                          <a:spcPts val="0"/>
                        </a:spcAft>
                      </a:pPr>
                      <a:r>
                        <a:rPr lang="en-US" sz="2300" dirty="0" smtClean="0">
                          <a:latin typeface="Berlin Sans FB" pitchFamily="34" charset="0"/>
                        </a:rPr>
                        <a:t>2</a:t>
                      </a:r>
                      <a:endParaRPr lang="en-US" sz="2300" dirty="0">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endParaRPr lang="en-US" sz="2300" dirty="0" smtClean="0">
                        <a:latin typeface="Berlin Sans FB" pitchFamily="34" charset="0"/>
                      </a:endParaRPr>
                    </a:p>
                    <a:p>
                      <a:pPr marL="0" marR="0" algn="ctr">
                        <a:lnSpc>
                          <a:spcPct val="115000"/>
                        </a:lnSpc>
                        <a:spcBef>
                          <a:spcPts val="0"/>
                        </a:spcBef>
                        <a:spcAft>
                          <a:spcPts val="0"/>
                        </a:spcAft>
                      </a:pPr>
                      <a:endParaRPr lang="en-US" sz="2300" dirty="0" smtClean="0">
                        <a:latin typeface="Berlin Sans FB" pitchFamily="34" charset="0"/>
                      </a:endParaRPr>
                    </a:p>
                    <a:p>
                      <a:pPr marL="0" marR="0" algn="ctr">
                        <a:lnSpc>
                          <a:spcPct val="115000"/>
                        </a:lnSpc>
                        <a:spcBef>
                          <a:spcPts val="0"/>
                        </a:spcBef>
                        <a:spcAft>
                          <a:spcPts val="0"/>
                        </a:spcAft>
                      </a:pPr>
                      <a:r>
                        <a:rPr lang="en-US" sz="2300" dirty="0" smtClean="0">
                          <a:latin typeface="Berlin Sans FB" pitchFamily="34" charset="0"/>
                        </a:rPr>
                        <a:t>School </a:t>
                      </a:r>
                      <a:r>
                        <a:rPr lang="en-US" sz="2300" dirty="0">
                          <a:latin typeface="Berlin Sans FB" pitchFamily="34" charset="0"/>
                        </a:rPr>
                        <a:t>Year</a:t>
                      </a:r>
                      <a:endParaRPr lang="en-US" sz="23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300" dirty="0">
                          <a:latin typeface="Berlin Sans FB" pitchFamily="34" charset="0"/>
                        </a:rPr>
                        <a:t>The prescribed period of time when schools offer daily instruction. It covers10 months of regular schooling starting month of June (Beginning of School Year) up to the month of March (End of School Year) of the following year.</a:t>
                      </a:r>
                      <a:endParaRPr lang="en-US" sz="2300" dirty="0">
                        <a:latin typeface="Berlin Sans FB" pitchFamily="34" charset="0"/>
                        <a:ea typeface="Times New Roman"/>
                        <a:cs typeface="Times New Roman"/>
                      </a:endParaRPr>
                    </a:p>
                  </a:txBody>
                  <a:tcPr marL="68580" marR="68580" marT="0" marB="0"/>
                </a:tc>
              </a:tr>
              <a:tr h="746716">
                <a:tc>
                  <a:txBody>
                    <a:bodyPr/>
                    <a:lstStyle/>
                    <a:p>
                      <a:pPr marL="0" marR="0" algn="ctr">
                        <a:lnSpc>
                          <a:spcPct val="115000"/>
                        </a:lnSpc>
                        <a:spcBef>
                          <a:spcPts val="0"/>
                        </a:spcBef>
                        <a:spcAft>
                          <a:spcPts val="0"/>
                        </a:spcAft>
                      </a:pPr>
                      <a:r>
                        <a:rPr lang="en-US" sz="2300" dirty="0">
                          <a:latin typeface="Berlin Sans FB" pitchFamily="34" charset="0"/>
                        </a:rPr>
                        <a:t>3</a:t>
                      </a:r>
                      <a:endParaRPr lang="en-US" sz="2300" dirty="0">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300">
                          <a:latin typeface="Berlin Sans FB" pitchFamily="34" charset="0"/>
                        </a:rPr>
                        <a:t>School Name</a:t>
                      </a:r>
                      <a:endParaRPr lang="en-US" sz="230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300" dirty="0">
                          <a:latin typeface="Berlin Sans FB" pitchFamily="34" charset="0"/>
                        </a:rPr>
                        <a:t>Official name of school as registered in </a:t>
                      </a:r>
                      <a:r>
                        <a:rPr lang="en-US" sz="2300" dirty="0" err="1">
                          <a:latin typeface="Berlin Sans FB" pitchFamily="34" charset="0"/>
                        </a:rPr>
                        <a:t>DepED</a:t>
                      </a:r>
                      <a:r>
                        <a:rPr lang="en-US" sz="2300" dirty="0">
                          <a:latin typeface="Berlin Sans FB" pitchFamily="34" charset="0"/>
                        </a:rPr>
                        <a:t> and EBEIS</a:t>
                      </a:r>
                      <a:endParaRPr lang="en-US" sz="2300" dirty="0">
                        <a:latin typeface="Berlin Sans FB" pitchFamily="34" charset="0"/>
                        <a:ea typeface="Times New Roman"/>
                        <a:cs typeface="Times New Roman"/>
                      </a:endParaRPr>
                    </a:p>
                  </a:txBody>
                  <a:tcPr marL="68580" marR="68580" marT="0" marB="0"/>
                </a:tc>
              </a:tr>
              <a:tr h="891108">
                <a:tc>
                  <a:txBody>
                    <a:bodyPr/>
                    <a:lstStyle/>
                    <a:p>
                      <a:pPr marL="0" marR="0" algn="ctr">
                        <a:lnSpc>
                          <a:spcPct val="115000"/>
                        </a:lnSpc>
                        <a:spcBef>
                          <a:spcPts val="0"/>
                        </a:spcBef>
                        <a:spcAft>
                          <a:spcPts val="0"/>
                        </a:spcAft>
                      </a:pPr>
                      <a:r>
                        <a:rPr lang="en-US" sz="2300" dirty="0">
                          <a:latin typeface="Berlin Sans FB" pitchFamily="34" charset="0"/>
                        </a:rPr>
                        <a:t>4</a:t>
                      </a:r>
                      <a:endParaRPr lang="en-US" sz="2300" dirty="0">
                        <a:latin typeface="Berlin Sans FB" pitchFamily="34" charset="0"/>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2300" dirty="0">
                          <a:latin typeface="Berlin Sans FB" pitchFamily="34" charset="0"/>
                        </a:rPr>
                        <a:t>Grade Level</a:t>
                      </a:r>
                      <a:endParaRPr lang="en-US" sz="2300" dirty="0">
                        <a:latin typeface="Berlin Sans FB" pitchFamily="34" charset="0"/>
                        <a:ea typeface="Times New Roman"/>
                        <a:cs typeface="Times New Roman"/>
                      </a:endParaRPr>
                    </a:p>
                  </a:txBody>
                  <a:tcPr marL="68580" marR="68580" marT="0" marB="0"/>
                </a:tc>
                <a:tc>
                  <a:txBody>
                    <a:bodyPr/>
                    <a:lstStyle/>
                    <a:p>
                      <a:pPr marL="0" marR="0" algn="l">
                        <a:lnSpc>
                          <a:spcPct val="115000"/>
                        </a:lnSpc>
                        <a:spcBef>
                          <a:spcPts val="0"/>
                        </a:spcBef>
                        <a:spcAft>
                          <a:spcPts val="0"/>
                        </a:spcAft>
                      </a:pPr>
                      <a:r>
                        <a:rPr lang="en-US" sz="2300" dirty="0">
                          <a:latin typeface="Berlin Sans FB" pitchFamily="34" charset="0"/>
                        </a:rPr>
                        <a:t>A degree/stage of a learner classified according to age and progress.</a:t>
                      </a:r>
                      <a:endParaRPr lang="en-US" sz="2300" dirty="0">
                        <a:latin typeface="Berlin Sans FB" pitchFamily="34" charset="0"/>
                        <a:ea typeface="Times New Roman"/>
                        <a:cs typeface="Times New Roman"/>
                      </a:endParaRPr>
                    </a:p>
                  </a:txBody>
                  <a:tcPr marL="68580" marR="68580" marT="0" marB="0"/>
                </a:tc>
              </a:tr>
            </a:tbl>
          </a:graphicData>
        </a:graphic>
      </p:graphicFrame>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2094</Words>
  <Application>Microsoft Office PowerPoint</Application>
  <PresentationFormat>On-screen Show (4:3)</PresentationFormat>
  <Paragraphs>339</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Adoption of the Modified School Forms (SFs) for Public Elementary and Secondary Schools Effective End of School Year 2013-2014 </vt:lpstr>
      <vt:lpstr>PowerPoint Presentation</vt:lpstr>
      <vt:lpstr>List of Forms to be Replaced and Modified School Forms (SFs)</vt:lpstr>
      <vt:lpstr>PowerPoint Presentation</vt:lpstr>
      <vt:lpstr>PowerPoint Presentation</vt:lpstr>
      <vt:lpstr>PowerPoint Presentation</vt:lpstr>
      <vt:lpstr>PowerPoint Presentation</vt:lpstr>
      <vt:lpstr>School Form 1 (SF1) School Register (This replaced Form 1 Master list &amp; STS Form 2-Family Background and Profile)</vt:lpstr>
      <vt:lpstr>SCHOOL FORMS Data Element Descriptions SF 1- School Register</vt:lpstr>
      <vt:lpstr>SCHOOL FORMS Data Element Descriptions </vt:lpstr>
      <vt:lpstr>SCHOOL FORMS Data Element Descriptions </vt:lpstr>
      <vt:lpstr>SCHOOL FORMS Data Element Descriptions</vt:lpstr>
      <vt:lpstr>SCHOOL FORMS Data Element Descriptions</vt:lpstr>
      <vt:lpstr>PowerPoint Presentation</vt:lpstr>
      <vt:lpstr>School Form 2 (SF2) Daily Attendance Report of Learners (This replaces Form 1, Form 2, &amp; STS  Form 4- Absenteeism and Dropout Profile)</vt:lpstr>
      <vt:lpstr>School Form 2 (SF2) Daily Attendance Report of Learners (This replaces Form 1, Form 2, &amp; STS  Form 4- Absenteeism and Dropout Profile)</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SCHOOL FORMS Data Element Descriptions SF 2- Daily Attendance Report of Learners</vt:lpstr>
      <vt:lpstr>PowerPoint Presentation</vt:lpstr>
      <vt:lpstr>PowerPoint Presentation</vt:lpstr>
      <vt:lpstr>School Form 3 (SF3) Books Issued and Returned (This replaces Form 1 &amp; Inventory of Textbooks)</vt:lpstr>
      <vt:lpstr>SCHOOL FORMS Data Element Descriptions SF 3- Books Issued and Returned</vt:lpstr>
      <vt:lpstr>SCHOOL FORMS Data Element Descriptions SF 3- Books Issued and Returned</vt:lpstr>
      <vt:lpstr>SCHOOL FORMS Data Element Descriptions SF 3- Books Issued and Returned</vt:lpstr>
      <vt:lpstr>SCHOOL FORMS Data Element Descriptions SF 3- Books Issued and Returned</vt:lpstr>
      <vt:lpstr>PowerPoint Presentation</vt:lpstr>
      <vt:lpstr>School Form 4 (SF4) Monthly Learner’s Movement and Attendance (This replaces Form 3 &amp; STS  Form 4- Absenteeism and Dropout Profile)</vt:lpstr>
      <vt:lpstr>SCHOOL FORMS Data Element Descriptions SF 4- Monthly Learner’s Movement and Attendance</vt:lpstr>
      <vt:lpstr>SCHOOL FORMS Data Element Descriptions SF 4- Monthly Learner’s Movement and Attendance</vt:lpstr>
      <vt:lpstr>SCHOOL FORMS Data Element Descriptions SF 4- Monthly Learner’s Movement and Attendance</vt:lpstr>
      <vt:lpstr>SCHOOL FORMS Data Element Descriptions SF 4- Monthly Learner’s Movement and Attendance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Adoption of the Modified School Forms (SFs) for Public Elementary and Secondary Schools Effective End of School Year 2013-2014 </dc:title>
  <dc:creator>ellen</dc:creator>
  <cp:lastModifiedBy>user</cp:lastModifiedBy>
  <cp:revision>30</cp:revision>
  <dcterms:created xsi:type="dcterms:W3CDTF">2014-02-19T18:31:49Z</dcterms:created>
  <dcterms:modified xsi:type="dcterms:W3CDTF">2014-03-11T16:19:50Z</dcterms:modified>
</cp:coreProperties>
</file>