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7"/>
  </p:notesMasterIdLst>
  <p:handoutMasterIdLst>
    <p:handoutMasterId r:id="rId38"/>
  </p:handoutMasterIdLst>
  <p:sldIdLst>
    <p:sldId id="256" r:id="rId2"/>
    <p:sldId id="274" r:id="rId3"/>
    <p:sldId id="276" r:id="rId4"/>
    <p:sldId id="262" r:id="rId5"/>
    <p:sldId id="259" r:id="rId6"/>
    <p:sldId id="264" r:id="rId7"/>
    <p:sldId id="265" r:id="rId8"/>
    <p:sldId id="268" r:id="rId9"/>
    <p:sldId id="269" r:id="rId10"/>
    <p:sldId id="270" r:id="rId11"/>
    <p:sldId id="271" r:id="rId12"/>
    <p:sldId id="272" r:id="rId13"/>
    <p:sldId id="273" r:id="rId14"/>
    <p:sldId id="277" r:id="rId15"/>
    <p:sldId id="279" r:id="rId16"/>
    <p:sldId id="292" r:id="rId17"/>
    <p:sldId id="280" r:id="rId18"/>
    <p:sldId id="281" r:id="rId19"/>
    <p:sldId id="282" r:id="rId20"/>
    <p:sldId id="283" r:id="rId21"/>
    <p:sldId id="284" r:id="rId22"/>
    <p:sldId id="285" r:id="rId23"/>
    <p:sldId id="286" r:id="rId24"/>
    <p:sldId id="287" r:id="rId25"/>
    <p:sldId id="288" r:id="rId26"/>
    <p:sldId id="289" r:id="rId27"/>
    <p:sldId id="290" r:id="rId28"/>
    <p:sldId id="291" r:id="rId29"/>
    <p:sldId id="299" r:id="rId30"/>
    <p:sldId id="293" r:id="rId31"/>
    <p:sldId id="294" r:id="rId32"/>
    <p:sldId id="295" r:id="rId33"/>
    <p:sldId id="296" r:id="rId34"/>
    <p:sldId id="297" r:id="rId35"/>
    <p:sldId id="298" r:id="rId36"/>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8" d="100"/>
          <a:sy n="88" d="100"/>
        </p:scale>
        <p:origin x="-1062"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713BAA-9A15-4C2C-91EF-5BEF628E85FC}" type="doc">
      <dgm:prSet loTypeId="urn:microsoft.com/office/officeart/2005/8/layout/vList6" loCatId="list" qsTypeId="urn:microsoft.com/office/officeart/2005/8/quickstyle/simple1" qsCatId="simple" csTypeId="urn:microsoft.com/office/officeart/2005/8/colors/colorful1#2" csCatId="colorful" phldr="1"/>
      <dgm:spPr/>
      <dgm:t>
        <a:bodyPr/>
        <a:lstStyle/>
        <a:p>
          <a:endParaRPr lang="en-PH"/>
        </a:p>
      </dgm:t>
    </dgm:pt>
    <dgm:pt modelId="{6280F44C-2A5D-47BA-B995-497B853DF160}">
      <dgm:prSet phldrT="[Text]" custT="1"/>
      <dgm:spPr/>
      <dgm:t>
        <a:bodyPr/>
        <a:lstStyle/>
        <a:p>
          <a:r>
            <a:rPr lang="en-PH" sz="5500" dirty="0" smtClean="0">
              <a:solidFill>
                <a:schemeClr val="tx1"/>
              </a:solidFill>
            </a:rPr>
            <a:t>Step 4</a:t>
          </a:r>
          <a:endParaRPr lang="en-PH" sz="5500" dirty="0">
            <a:solidFill>
              <a:schemeClr val="tx1"/>
            </a:solidFill>
          </a:endParaRPr>
        </a:p>
      </dgm:t>
    </dgm:pt>
    <dgm:pt modelId="{C6B68097-39EC-49A5-A28E-FE18CDB34B55}" type="parTrans" cxnId="{7FDADF94-4F40-4BDB-A7E2-9A6E05172CB1}">
      <dgm:prSet/>
      <dgm:spPr/>
      <dgm:t>
        <a:bodyPr/>
        <a:lstStyle/>
        <a:p>
          <a:endParaRPr lang="en-PH"/>
        </a:p>
      </dgm:t>
    </dgm:pt>
    <dgm:pt modelId="{2999CF65-4527-45F5-A17C-81719981AA5C}" type="sibTrans" cxnId="{7FDADF94-4F40-4BDB-A7E2-9A6E05172CB1}">
      <dgm:prSet/>
      <dgm:spPr/>
      <dgm:t>
        <a:bodyPr/>
        <a:lstStyle/>
        <a:p>
          <a:endParaRPr lang="en-PH"/>
        </a:p>
      </dgm:t>
    </dgm:pt>
    <dgm:pt modelId="{61680559-3F35-4F70-9A79-D17406103C97}">
      <dgm:prSet phldrT="[Text]" custT="1"/>
      <dgm:spPr/>
      <dgm:t>
        <a:bodyPr/>
        <a:lstStyle/>
        <a:p>
          <a:r>
            <a:rPr lang="en-PH" sz="3500" dirty="0" smtClean="0"/>
            <a:t>Synthesize the data.</a:t>
          </a:r>
          <a:endParaRPr lang="en-PH" sz="3500" b="1" dirty="0"/>
        </a:p>
      </dgm:t>
    </dgm:pt>
    <dgm:pt modelId="{B6577BD2-9402-4445-9C0F-FA9F601D7F69}" type="parTrans" cxnId="{5C334B98-08F3-4988-BE3C-5E8F68CB58E8}">
      <dgm:prSet/>
      <dgm:spPr/>
      <dgm:t>
        <a:bodyPr/>
        <a:lstStyle/>
        <a:p>
          <a:endParaRPr lang="en-PH"/>
        </a:p>
      </dgm:t>
    </dgm:pt>
    <dgm:pt modelId="{DF928811-14D4-4ECE-9AFF-B373FBF37BD1}" type="sibTrans" cxnId="{5C334B98-08F3-4988-BE3C-5E8F68CB58E8}">
      <dgm:prSet/>
      <dgm:spPr/>
      <dgm:t>
        <a:bodyPr/>
        <a:lstStyle/>
        <a:p>
          <a:endParaRPr lang="en-PH"/>
        </a:p>
      </dgm:t>
    </dgm:pt>
    <dgm:pt modelId="{8FA5528A-CA71-4F87-89A0-0B33859B2A04}" type="pres">
      <dgm:prSet presAssocID="{48713BAA-9A15-4C2C-91EF-5BEF628E85FC}" presName="Name0" presStyleCnt="0">
        <dgm:presLayoutVars>
          <dgm:dir/>
          <dgm:animLvl val="lvl"/>
          <dgm:resizeHandles/>
        </dgm:presLayoutVars>
      </dgm:prSet>
      <dgm:spPr/>
      <dgm:t>
        <a:bodyPr/>
        <a:lstStyle/>
        <a:p>
          <a:endParaRPr lang="en-US"/>
        </a:p>
      </dgm:t>
    </dgm:pt>
    <dgm:pt modelId="{33E06B1E-245A-4645-813C-9D75359F0080}" type="pres">
      <dgm:prSet presAssocID="{6280F44C-2A5D-47BA-B995-497B853DF160}" presName="linNode" presStyleCnt="0"/>
      <dgm:spPr/>
    </dgm:pt>
    <dgm:pt modelId="{4C4FE182-598E-464C-8521-2EC81B6ED3A6}" type="pres">
      <dgm:prSet presAssocID="{6280F44C-2A5D-47BA-B995-497B853DF160}" presName="parentShp" presStyleLbl="node1" presStyleIdx="0" presStyleCnt="1" custScaleX="73142">
        <dgm:presLayoutVars>
          <dgm:bulletEnabled val="1"/>
        </dgm:presLayoutVars>
      </dgm:prSet>
      <dgm:spPr/>
      <dgm:t>
        <a:bodyPr/>
        <a:lstStyle/>
        <a:p>
          <a:endParaRPr lang="en-PH"/>
        </a:p>
      </dgm:t>
    </dgm:pt>
    <dgm:pt modelId="{B8A8C8AC-DB8C-43D2-8E65-ED8368750E36}" type="pres">
      <dgm:prSet presAssocID="{6280F44C-2A5D-47BA-B995-497B853DF160}" presName="childShp" presStyleLbl="bgAccFollowNode1" presStyleIdx="0" presStyleCnt="1">
        <dgm:presLayoutVars>
          <dgm:bulletEnabled val="1"/>
        </dgm:presLayoutVars>
      </dgm:prSet>
      <dgm:spPr/>
      <dgm:t>
        <a:bodyPr/>
        <a:lstStyle/>
        <a:p>
          <a:endParaRPr lang="en-PH"/>
        </a:p>
      </dgm:t>
    </dgm:pt>
  </dgm:ptLst>
  <dgm:cxnLst>
    <dgm:cxn modelId="{7FDADF94-4F40-4BDB-A7E2-9A6E05172CB1}" srcId="{48713BAA-9A15-4C2C-91EF-5BEF628E85FC}" destId="{6280F44C-2A5D-47BA-B995-497B853DF160}" srcOrd="0" destOrd="0" parTransId="{C6B68097-39EC-49A5-A28E-FE18CDB34B55}" sibTransId="{2999CF65-4527-45F5-A17C-81719981AA5C}"/>
    <dgm:cxn modelId="{4381EFD3-29BC-41C3-9F81-37A38809B59F}" type="presOf" srcId="{48713BAA-9A15-4C2C-91EF-5BEF628E85FC}" destId="{8FA5528A-CA71-4F87-89A0-0B33859B2A04}" srcOrd="0" destOrd="0" presId="urn:microsoft.com/office/officeart/2005/8/layout/vList6"/>
    <dgm:cxn modelId="{5762C723-4028-4EE7-B7A2-B4C99C759FAA}" type="presOf" srcId="{61680559-3F35-4F70-9A79-D17406103C97}" destId="{B8A8C8AC-DB8C-43D2-8E65-ED8368750E36}" srcOrd="0" destOrd="0" presId="urn:microsoft.com/office/officeart/2005/8/layout/vList6"/>
    <dgm:cxn modelId="{5C334B98-08F3-4988-BE3C-5E8F68CB58E8}" srcId="{6280F44C-2A5D-47BA-B995-497B853DF160}" destId="{61680559-3F35-4F70-9A79-D17406103C97}" srcOrd="0" destOrd="0" parTransId="{B6577BD2-9402-4445-9C0F-FA9F601D7F69}" sibTransId="{DF928811-14D4-4ECE-9AFF-B373FBF37BD1}"/>
    <dgm:cxn modelId="{A388EA0C-89AE-4406-95B8-B63804001CB9}" type="presOf" srcId="{6280F44C-2A5D-47BA-B995-497B853DF160}" destId="{4C4FE182-598E-464C-8521-2EC81B6ED3A6}" srcOrd="0" destOrd="0" presId="urn:microsoft.com/office/officeart/2005/8/layout/vList6"/>
    <dgm:cxn modelId="{13A446AC-2EB7-4F1F-BFD6-A4E4B1748BD5}" type="presParOf" srcId="{8FA5528A-CA71-4F87-89A0-0B33859B2A04}" destId="{33E06B1E-245A-4645-813C-9D75359F0080}" srcOrd="0" destOrd="0" presId="urn:microsoft.com/office/officeart/2005/8/layout/vList6"/>
    <dgm:cxn modelId="{EA8963CA-8A87-4657-A39D-DDBA774BA357}" type="presParOf" srcId="{33E06B1E-245A-4645-813C-9D75359F0080}" destId="{4C4FE182-598E-464C-8521-2EC81B6ED3A6}" srcOrd="0" destOrd="0" presId="urn:microsoft.com/office/officeart/2005/8/layout/vList6"/>
    <dgm:cxn modelId="{28A43C35-24F5-48D6-A8D4-1DDBBAE7E8E9}" type="presParOf" srcId="{33E06B1E-245A-4645-813C-9D75359F0080}" destId="{B8A8C8AC-DB8C-43D2-8E65-ED8368750E36}"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8713BAA-9A15-4C2C-91EF-5BEF628E85FC}" type="doc">
      <dgm:prSet loTypeId="urn:microsoft.com/office/officeart/2005/8/layout/vList6" loCatId="list" qsTypeId="urn:microsoft.com/office/officeart/2005/8/quickstyle/simple1" qsCatId="simple" csTypeId="urn:microsoft.com/office/officeart/2005/8/colors/colorful1#3" csCatId="colorful" phldr="1"/>
      <dgm:spPr/>
      <dgm:t>
        <a:bodyPr/>
        <a:lstStyle/>
        <a:p>
          <a:endParaRPr lang="en-PH"/>
        </a:p>
      </dgm:t>
    </dgm:pt>
    <dgm:pt modelId="{6280F44C-2A5D-47BA-B995-497B853DF160}">
      <dgm:prSet phldrT="[Text]" custT="1"/>
      <dgm:spPr/>
      <dgm:t>
        <a:bodyPr/>
        <a:lstStyle/>
        <a:p>
          <a:r>
            <a:rPr lang="en-PH" sz="5500" dirty="0" smtClean="0">
              <a:solidFill>
                <a:schemeClr val="tx1"/>
              </a:solidFill>
            </a:rPr>
            <a:t>Step 5</a:t>
          </a:r>
          <a:endParaRPr lang="en-PH" sz="5500" dirty="0">
            <a:solidFill>
              <a:schemeClr val="tx1"/>
            </a:solidFill>
          </a:endParaRPr>
        </a:p>
      </dgm:t>
    </dgm:pt>
    <dgm:pt modelId="{C6B68097-39EC-49A5-A28E-FE18CDB34B55}" type="parTrans" cxnId="{7FDADF94-4F40-4BDB-A7E2-9A6E05172CB1}">
      <dgm:prSet/>
      <dgm:spPr/>
      <dgm:t>
        <a:bodyPr/>
        <a:lstStyle/>
        <a:p>
          <a:endParaRPr lang="en-PH"/>
        </a:p>
      </dgm:t>
    </dgm:pt>
    <dgm:pt modelId="{2999CF65-4527-45F5-A17C-81719981AA5C}" type="sibTrans" cxnId="{7FDADF94-4F40-4BDB-A7E2-9A6E05172CB1}">
      <dgm:prSet/>
      <dgm:spPr/>
      <dgm:t>
        <a:bodyPr/>
        <a:lstStyle/>
        <a:p>
          <a:endParaRPr lang="en-PH"/>
        </a:p>
      </dgm:t>
    </dgm:pt>
    <dgm:pt modelId="{61680559-3F35-4F70-9A79-D17406103C97}">
      <dgm:prSet phldrT="[Text]" custT="1"/>
      <dgm:spPr/>
      <dgm:t>
        <a:bodyPr/>
        <a:lstStyle/>
        <a:p>
          <a:r>
            <a:rPr lang="en-PH" sz="3500" dirty="0" smtClean="0"/>
            <a:t>Use the data to strategize.</a:t>
          </a:r>
          <a:endParaRPr lang="en-PH" sz="3500" b="1" dirty="0"/>
        </a:p>
      </dgm:t>
    </dgm:pt>
    <dgm:pt modelId="{B6577BD2-9402-4445-9C0F-FA9F601D7F69}" type="parTrans" cxnId="{5C334B98-08F3-4988-BE3C-5E8F68CB58E8}">
      <dgm:prSet/>
      <dgm:spPr/>
      <dgm:t>
        <a:bodyPr/>
        <a:lstStyle/>
        <a:p>
          <a:endParaRPr lang="en-PH"/>
        </a:p>
      </dgm:t>
    </dgm:pt>
    <dgm:pt modelId="{DF928811-14D4-4ECE-9AFF-B373FBF37BD1}" type="sibTrans" cxnId="{5C334B98-08F3-4988-BE3C-5E8F68CB58E8}">
      <dgm:prSet/>
      <dgm:spPr/>
      <dgm:t>
        <a:bodyPr/>
        <a:lstStyle/>
        <a:p>
          <a:endParaRPr lang="en-PH"/>
        </a:p>
      </dgm:t>
    </dgm:pt>
    <dgm:pt modelId="{8FA5528A-CA71-4F87-89A0-0B33859B2A04}" type="pres">
      <dgm:prSet presAssocID="{48713BAA-9A15-4C2C-91EF-5BEF628E85FC}" presName="Name0" presStyleCnt="0">
        <dgm:presLayoutVars>
          <dgm:dir/>
          <dgm:animLvl val="lvl"/>
          <dgm:resizeHandles/>
        </dgm:presLayoutVars>
      </dgm:prSet>
      <dgm:spPr/>
      <dgm:t>
        <a:bodyPr/>
        <a:lstStyle/>
        <a:p>
          <a:endParaRPr lang="en-US"/>
        </a:p>
      </dgm:t>
    </dgm:pt>
    <dgm:pt modelId="{33E06B1E-245A-4645-813C-9D75359F0080}" type="pres">
      <dgm:prSet presAssocID="{6280F44C-2A5D-47BA-B995-497B853DF160}" presName="linNode" presStyleCnt="0"/>
      <dgm:spPr/>
    </dgm:pt>
    <dgm:pt modelId="{4C4FE182-598E-464C-8521-2EC81B6ED3A6}" type="pres">
      <dgm:prSet presAssocID="{6280F44C-2A5D-47BA-B995-497B853DF160}" presName="parentShp" presStyleLbl="node1" presStyleIdx="0" presStyleCnt="1" custScaleX="73142">
        <dgm:presLayoutVars>
          <dgm:bulletEnabled val="1"/>
        </dgm:presLayoutVars>
      </dgm:prSet>
      <dgm:spPr/>
      <dgm:t>
        <a:bodyPr/>
        <a:lstStyle/>
        <a:p>
          <a:endParaRPr lang="en-PH"/>
        </a:p>
      </dgm:t>
    </dgm:pt>
    <dgm:pt modelId="{B8A8C8AC-DB8C-43D2-8E65-ED8368750E36}" type="pres">
      <dgm:prSet presAssocID="{6280F44C-2A5D-47BA-B995-497B853DF160}" presName="childShp" presStyleLbl="bgAccFollowNode1" presStyleIdx="0" presStyleCnt="1">
        <dgm:presLayoutVars>
          <dgm:bulletEnabled val="1"/>
        </dgm:presLayoutVars>
      </dgm:prSet>
      <dgm:spPr/>
      <dgm:t>
        <a:bodyPr/>
        <a:lstStyle/>
        <a:p>
          <a:endParaRPr lang="en-PH"/>
        </a:p>
      </dgm:t>
    </dgm:pt>
  </dgm:ptLst>
  <dgm:cxnLst>
    <dgm:cxn modelId="{7FDADF94-4F40-4BDB-A7E2-9A6E05172CB1}" srcId="{48713BAA-9A15-4C2C-91EF-5BEF628E85FC}" destId="{6280F44C-2A5D-47BA-B995-497B853DF160}" srcOrd="0" destOrd="0" parTransId="{C6B68097-39EC-49A5-A28E-FE18CDB34B55}" sibTransId="{2999CF65-4527-45F5-A17C-81719981AA5C}"/>
    <dgm:cxn modelId="{C15772B3-4FF5-4E65-B00C-788954C4DD7A}" type="presOf" srcId="{48713BAA-9A15-4C2C-91EF-5BEF628E85FC}" destId="{8FA5528A-CA71-4F87-89A0-0B33859B2A04}" srcOrd="0" destOrd="0" presId="urn:microsoft.com/office/officeart/2005/8/layout/vList6"/>
    <dgm:cxn modelId="{5C334B98-08F3-4988-BE3C-5E8F68CB58E8}" srcId="{6280F44C-2A5D-47BA-B995-497B853DF160}" destId="{61680559-3F35-4F70-9A79-D17406103C97}" srcOrd="0" destOrd="0" parTransId="{B6577BD2-9402-4445-9C0F-FA9F601D7F69}" sibTransId="{DF928811-14D4-4ECE-9AFF-B373FBF37BD1}"/>
    <dgm:cxn modelId="{CA096224-F982-4711-82CD-09B054044FD9}" type="presOf" srcId="{61680559-3F35-4F70-9A79-D17406103C97}" destId="{B8A8C8AC-DB8C-43D2-8E65-ED8368750E36}" srcOrd="0" destOrd="0" presId="urn:microsoft.com/office/officeart/2005/8/layout/vList6"/>
    <dgm:cxn modelId="{902EAB17-6EA9-4F93-A8C2-AD83791DE9B9}" type="presOf" srcId="{6280F44C-2A5D-47BA-B995-497B853DF160}" destId="{4C4FE182-598E-464C-8521-2EC81B6ED3A6}" srcOrd="0" destOrd="0" presId="urn:microsoft.com/office/officeart/2005/8/layout/vList6"/>
    <dgm:cxn modelId="{FECC1660-49CC-46AE-82C2-527BFA940C5E}" type="presParOf" srcId="{8FA5528A-CA71-4F87-89A0-0B33859B2A04}" destId="{33E06B1E-245A-4645-813C-9D75359F0080}" srcOrd="0" destOrd="0" presId="urn:microsoft.com/office/officeart/2005/8/layout/vList6"/>
    <dgm:cxn modelId="{EF444B8E-BC98-4C70-9D15-B8EDD2DF939B}" type="presParOf" srcId="{33E06B1E-245A-4645-813C-9D75359F0080}" destId="{4C4FE182-598E-464C-8521-2EC81B6ED3A6}" srcOrd="0" destOrd="0" presId="urn:microsoft.com/office/officeart/2005/8/layout/vList6"/>
    <dgm:cxn modelId="{23EF6714-7B38-4C8A-8144-B4E1A35B4823}" type="presParOf" srcId="{33E06B1E-245A-4645-813C-9D75359F0080}" destId="{B8A8C8AC-DB8C-43D2-8E65-ED8368750E36}"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8713BAA-9A15-4C2C-91EF-5BEF628E85FC}" type="doc">
      <dgm:prSet loTypeId="urn:microsoft.com/office/officeart/2005/8/layout/vList6" loCatId="list" qsTypeId="urn:microsoft.com/office/officeart/2005/8/quickstyle/simple1" qsCatId="simple" csTypeId="urn:microsoft.com/office/officeart/2005/8/colors/colorful1#4" csCatId="colorful" phldr="1"/>
      <dgm:spPr/>
      <dgm:t>
        <a:bodyPr/>
        <a:lstStyle/>
        <a:p>
          <a:endParaRPr lang="en-PH"/>
        </a:p>
      </dgm:t>
    </dgm:pt>
    <dgm:pt modelId="{6280F44C-2A5D-47BA-B995-497B853DF160}">
      <dgm:prSet phldrT="[Text]" custT="1"/>
      <dgm:spPr/>
      <dgm:t>
        <a:bodyPr/>
        <a:lstStyle/>
        <a:p>
          <a:r>
            <a:rPr lang="en-PH" sz="5500" dirty="0" smtClean="0">
              <a:solidFill>
                <a:schemeClr val="tx1"/>
              </a:solidFill>
            </a:rPr>
            <a:t>Step 6</a:t>
          </a:r>
          <a:endParaRPr lang="en-PH" sz="5500" dirty="0">
            <a:solidFill>
              <a:schemeClr val="tx1"/>
            </a:solidFill>
          </a:endParaRPr>
        </a:p>
      </dgm:t>
    </dgm:pt>
    <dgm:pt modelId="{C6B68097-39EC-49A5-A28E-FE18CDB34B55}" type="parTrans" cxnId="{7FDADF94-4F40-4BDB-A7E2-9A6E05172CB1}">
      <dgm:prSet/>
      <dgm:spPr/>
      <dgm:t>
        <a:bodyPr/>
        <a:lstStyle/>
        <a:p>
          <a:endParaRPr lang="en-PH"/>
        </a:p>
      </dgm:t>
    </dgm:pt>
    <dgm:pt modelId="{2999CF65-4527-45F5-A17C-81719981AA5C}" type="sibTrans" cxnId="{7FDADF94-4F40-4BDB-A7E2-9A6E05172CB1}">
      <dgm:prSet/>
      <dgm:spPr/>
      <dgm:t>
        <a:bodyPr/>
        <a:lstStyle/>
        <a:p>
          <a:endParaRPr lang="en-PH"/>
        </a:p>
      </dgm:t>
    </dgm:pt>
    <dgm:pt modelId="{61680559-3F35-4F70-9A79-D17406103C97}">
      <dgm:prSet phldrT="[Text]" custT="1"/>
      <dgm:spPr/>
      <dgm:t>
        <a:bodyPr/>
        <a:lstStyle/>
        <a:p>
          <a:r>
            <a:rPr lang="en-PH" sz="3500" dirty="0" smtClean="0"/>
            <a:t>Forecast and create scenarios</a:t>
          </a:r>
          <a:endParaRPr lang="en-PH" sz="3500" b="1" dirty="0"/>
        </a:p>
      </dgm:t>
    </dgm:pt>
    <dgm:pt modelId="{B6577BD2-9402-4445-9C0F-FA9F601D7F69}" type="parTrans" cxnId="{5C334B98-08F3-4988-BE3C-5E8F68CB58E8}">
      <dgm:prSet/>
      <dgm:spPr/>
      <dgm:t>
        <a:bodyPr/>
        <a:lstStyle/>
        <a:p>
          <a:endParaRPr lang="en-PH"/>
        </a:p>
      </dgm:t>
    </dgm:pt>
    <dgm:pt modelId="{DF928811-14D4-4ECE-9AFF-B373FBF37BD1}" type="sibTrans" cxnId="{5C334B98-08F3-4988-BE3C-5E8F68CB58E8}">
      <dgm:prSet/>
      <dgm:spPr/>
      <dgm:t>
        <a:bodyPr/>
        <a:lstStyle/>
        <a:p>
          <a:endParaRPr lang="en-PH"/>
        </a:p>
      </dgm:t>
    </dgm:pt>
    <dgm:pt modelId="{8FA5528A-CA71-4F87-89A0-0B33859B2A04}" type="pres">
      <dgm:prSet presAssocID="{48713BAA-9A15-4C2C-91EF-5BEF628E85FC}" presName="Name0" presStyleCnt="0">
        <dgm:presLayoutVars>
          <dgm:dir/>
          <dgm:animLvl val="lvl"/>
          <dgm:resizeHandles/>
        </dgm:presLayoutVars>
      </dgm:prSet>
      <dgm:spPr/>
      <dgm:t>
        <a:bodyPr/>
        <a:lstStyle/>
        <a:p>
          <a:endParaRPr lang="en-US"/>
        </a:p>
      </dgm:t>
    </dgm:pt>
    <dgm:pt modelId="{33E06B1E-245A-4645-813C-9D75359F0080}" type="pres">
      <dgm:prSet presAssocID="{6280F44C-2A5D-47BA-B995-497B853DF160}" presName="linNode" presStyleCnt="0"/>
      <dgm:spPr/>
    </dgm:pt>
    <dgm:pt modelId="{4C4FE182-598E-464C-8521-2EC81B6ED3A6}" type="pres">
      <dgm:prSet presAssocID="{6280F44C-2A5D-47BA-B995-497B853DF160}" presName="parentShp" presStyleLbl="node1" presStyleIdx="0" presStyleCnt="1" custScaleX="73142">
        <dgm:presLayoutVars>
          <dgm:bulletEnabled val="1"/>
        </dgm:presLayoutVars>
      </dgm:prSet>
      <dgm:spPr/>
      <dgm:t>
        <a:bodyPr/>
        <a:lstStyle/>
        <a:p>
          <a:endParaRPr lang="en-PH"/>
        </a:p>
      </dgm:t>
    </dgm:pt>
    <dgm:pt modelId="{B8A8C8AC-DB8C-43D2-8E65-ED8368750E36}" type="pres">
      <dgm:prSet presAssocID="{6280F44C-2A5D-47BA-B995-497B853DF160}" presName="childShp" presStyleLbl="bgAccFollowNode1" presStyleIdx="0" presStyleCnt="1">
        <dgm:presLayoutVars>
          <dgm:bulletEnabled val="1"/>
        </dgm:presLayoutVars>
      </dgm:prSet>
      <dgm:spPr/>
      <dgm:t>
        <a:bodyPr/>
        <a:lstStyle/>
        <a:p>
          <a:endParaRPr lang="en-PH"/>
        </a:p>
      </dgm:t>
    </dgm:pt>
  </dgm:ptLst>
  <dgm:cxnLst>
    <dgm:cxn modelId="{7FDADF94-4F40-4BDB-A7E2-9A6E05172CB1}" srcId="{48713BAA-9A15-4C2C-91EF-5BEF628E85FC}" destId="{6280F44C-2A5D-47BA-B995-497B853DF160}" srcOrd="0" destOrd="0" parTransId="{C6B68097-39EC-49A5-A28E-FE18CDB34B55}" sibTransId="{2999CF65-4527-45F5-A17C-81719981AA5C}"/>
    <dgm:cxn modelId="{2CBBC886-FDA6-47E3-8890-54B621C5D3CD}" type="presOf" srcId="{61680559-3F35-4F70-9A79-D17406103C97}" destId="{B8A8C8AC-DB8C-43D2-8E65-ED8368750E36}" srcOrd="0" destOrd="0" presId="urn:microsoft.com/office/officeart/2005/8/layout/vList6"/>
    <dgm:cxn modelId="{5C334B98-08F3-4988-BE3C-5E8F68CB58E8}" srcId="{6280F44C-2A5D-47BA-B995-497B853DF160}" destId="{61680559-3F35-4F70-9A79-D17406103C97}" srcOrd="0" destOrd="0" parTransId="{B6577BD2-9402-4445-9C0F-FA9F601D7F69}" sibTransId="{DF928811-14D4-4ECE-9AFF-B373FBF37BD1}"/>
    <dgm:cxn modelId="{10CEAFEA-5649-4DF6-8974-54B35D969109}" type="presOf" srcId="{6280F44C-2A5D-47BA-B995-497B853DF160}" destId="{4C4FE182-598E-464C-8521-2EC81B6ED3A6}" srcOrd="0" destOrd="0" presId="urn:microsoft.com/office/officeart/2005/8/layout/vList6"/>
    <dgm:cxn modelId="{180E6455-65BA-439E-BC0B-E1285D9D08D1}" type="presOf" srcId="{48713BAA-9A15-4C2C-91EF-5BEF628E85FC}" destId="{8FA5528A-CA71-4F87-89A0-0B33859B2A04}" srcOrd="0" destOrd="0" presId="urn:microsoft.com/office/officeart/2005/8/layout/vList6"/>
    <dgm:cxn modelId="{BA0BD938-0DFC-4C07-9CF2-AFAB9E8CD01C}" type="presParOf" srcId="{8FA5528A-CA71-4F87-89A0-0B33859B2A04}" destId="{33E06B1E-245A-4645-813C-9D75359F0080}" srcOrd="0" destOrd="0" presId="urn:microsoft.com/office/officeart/2005/8/layout/vList6"/>
    <dgm:cxn modelId="{EF068E66-247F-4C8E-B15C-E485043A0542}" type="presParOf" srcId="{33E06B1E-245A-4645-813C-9D75359F0080}" destId="{4C4FE182-598E-464C-8521-2EC81B6ED3A6}" srcOrd="0" destOrd="0" presId="urn:microsoft.com/office/officeart/2005/8/layout/vList6"/>
    <dgm:cxn modelId="{7F14E8FC-27E5-45B6-805E-2BD7E525574B}" type="presParOf" srcId="{33E06B1E-245A-4645-813C-9D75359F0080}" destId="{B8A8C8AC-DB8C-43D2-8E65-ED8368750E36}"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A8C8AC-DB8C-43D2-8E65-ED8368750E36}">
      <dsp:nvSpPr>
        <dsp:cNvPr id="0" name=""/>
        <dsp:cNvSpPr/>
      </dsp:nvSpPr>
      <dsp:spPr>
        <a:xfrm>
          <a:off x="2706850" y="813"/>
          <a:ext cx="4690110" cy="1663400"/>
        </a:xfrm>
        <a:prstGeom prst="rightArrow">
          <a:avLst>
            <a:gd name="adj1" fmla="val 75000"/>
            <a:gd name="adj2" fmla="val 50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225" tIns="22225" rIns="22225" bIns="22225" numCol="1" spcCol="1270" anchor="t" anchorCtr="0">
          <a:noAutofit/>
        </a:bodyPr>
        <a:lstStyle/>
        <a:p>
          <a:pPr marL="285750" lvl="1" indent="-285750" algn="l" defTabSz="1555750">
            <a:lnSpc>
              <a:spcPct val="90000"/>
            </a:lnSpc>
            <a:spcBef>
              <a:spcPct val="0"/>
            </a:spcBef>
            <a:spcAft>
              <a:spcPct val="15000"/>
            </a:spcAft>
            <a:buChar char="••"/>
          </a:pPr>
          <a:r>
            <a:rPr lang="en-PH" sz="3500" kern="1200" dirty="0" smtClean="0"/>
            <a:t>Synthesize the data.</a:t>
          </a:r>
          <a:endParaRPr lang="en-PH" sz="3500" b="1" kern="1200" dirty="0"/>
        </a:p>
      </dsp:txBody>
      <dsp:txXfrm>
        <a:off x="2706850" y="208738"/>
        <a:ext cx="4066335" cy="1247550"/>
      </dsp:txXfrm>
    </dsp:sp>
    <dsp:sp modelId="{4C4FE182-598E-464C-8521-2EC81B6ED3A6}">
      <dsp:nvSpPr>
        <dsp:cNvPr id="0" name=""/>
        <dsp:cNvSpPr/>
      </dsp:nvSpPr>
      <dsp:spPr>
        <a:xfrm>
          <a:off x="419889" y="813"/>
          <a:ext cx="2286960" cy="16634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0" tIns="104775" rIns="209550" bIns="104775" numCol="1" spcCol="1270" anchor="ctr" anchorCtr="0">
          <a:noAutofit/>
        </a:bodyPr>
        <a:lstStyle/>
        <a:p>
          <a:pPr lvl="0" algn="ctr" defTabSz="2444750">
            <a:lnSpc>
              <a:spcPct val="90000"/>
            </a:lnSpc>
            <a:spcBef>
              <a:spcPct val="0"/>
            </a:spcBef>
            <a:spcAft>
              <a:spcPct val="35000"/>
            </a:spcAft>
          </a:pPr>
          <a:r>
            <a:rPr lang="en-PH" sz="5500" kern="1200" dirty="0" smtClean="0">
              <a:solidFill>
                <a:schemeClr val="tx1"/>
              </a:solidFill>
            </a:rPr>
            <a:t>Step 4</a:t>
          </a:r>
          <a:endParaRPr lang="en-PH" sz="5500" kern="1200" dirty="0">
            <a:solidFill>
              <a:schemeClr val="tx1"/>
            </a:solidFill>
          </a:endParaRPr>
        </a:p>
      </dsp:txBody>
      <dsp:txXfrm>
        <a:off x="501089" y="82013"/>
        <a:ext cx="2124560" cy="1501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A8C8AC-DB8C-43D2-8E65-ED8368750E36}">
      <dsp:nvSpPr>
        <dsp:cNvPr id="0" name=""/>
        <dsp:cNvSpPr/>
      </dsp:nvSpPr>
      <dsp:spPr>
        <a:xfrm>
          <a:off x="2733236" y="813"/>
          <a:ext cx="4735830" cy="1663400"/>
        </a:xfrm>
        <a:prstGeom prst="rightArrow">
          <a:avLst>
            <a:gd name="adj1" fmla="val 75000"/>
            <a:gd name="adj2" fmla="val 50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225" tIns="22225" rIns="22225" bIns="22225" numCol="1" spcCol="1270" anchor="t" anchorCtr="0">
          <a:noAutofit/>
        </a:bodyPr>
        <a:lstStyle/>
        <a:p>
          <a:pPr marL="285750" lvl="1" indent="-285750" algn="l" defTabSz="1555750">
            <a:lnSpc>
              <a:spcPct val="90000"/>
            </a:lnSpc>
            <a:spcBef>
              <a:spcPct val="0"/>
            </a:spcBef>
            <a:spcAft>
              <a:spcPct val="15000"/>
            </a:spcAft>
            <a:buChar char="••"/>
          </a:pPr>
          <a:r>
            <a:rPr lang="en-PH" sz="3500" kern="1200" dirty="0" smtClean="0"/>
            <a:t>Use the data to strategize.</a:t>
          </a:r>
          <a:endParaRPr lang="en-PH" sz="3500" b="1" kern="1200" dirty="0"/>
        </a:p>
      </dsp:txBody>
      <dsp:txXfrm>
        <a:off x="2733236" y="208738"/>
        <a:ext cx="4112055" cy="1247550"/>
      </dsp:txXfrm>
    </dsp:sp>
    <dsp:sp modelId="{4C4FE182-598E-464C-8521-2EC81B6ED3A6}">
      <dsp:nvSpPr>
        <dsp:cNvPr id="0" name=""/>
        <dsp:cNvSpPr/>
      </dsp:nvSpPr>
      <dsp:spPr>
        <a:xfrm>
          <a:off x="423983" y="813"/>
          <a:ext cx="2309253" cy="16634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0" tIns="104775" rIns="209550" bIns="104775" numCol="1" spcCol="1270" anchor="ctr" anchorCtr="0">
          <a:noAutofit/>
        </a:bodyPr>
        <a:lstStyle/>
        <a:p>
          <a:pPr lvl="0" algn="ctr" defTabSz="2444750">
            <a:lnSpc>
              <a:spcPct val="90000"/>
            </a:lnSpc>
            <a:spcBef>
              <a:spcPct val="0"/>
            </a:spcBef>
            <a:spcAft>
              <a:spcPct val="35000"/>
            </a:spcAft>
          </a:pPr>
          <a:r>
            <a:rPr lang="en-PH" sz="5500" kern="1200" dirty="0" smtClean="0">
              <a:solidFill>
                <a:schemeClr val="tx1"/>
              </a:solidFill>
            </a:rPr>
            <a:t>Step 5</a:t>
          </a:r>
          <a:endParaRPr lang="en-PH" sz="5500" kern="1200" dirty="0">
            <a:solidFill>
              <a:schemeClr val="tx1"/>
            </a:solidFill>
          </a:endParaRPr>
        </a:p>
      </dsp:txBody>
      <dsp:txXfrm>
        <a:off x="505183" y="82013"/>
        <a:ext cx="2146853" cy="1501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A8C8AC-DB8C-43D2-8E65-ED8368750E36}">
      <dsp:nvSpPr>
        <dsp:cNvPr id="0" name=""/>
        <dsp:cNvSpPr/>
      </dsp:nvSpPr>
      <dsp:spPr>
        <a:xfrm>
          <a:off x="2838784" y="813"/>
          <a:ext cx="4918710" cy="1663400"/>
        </a:xfrm>
        <a:prstGeom prst="rightArrow">
          <a:avLst>
            <a:gd name="adj1" fmla="val 75000"/>
            <a:gd name="adj2" fmla="val 50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225" tIns="22225" rIns="22225" bIns="22225" numCol="1" spcCol="1270" anchor="t" anchorCtr="0">
          <a:noAutofit/>
        </a:bodyPr>
        <a:lstStyle/>
        <a:p>
          <a:pPr marL="285750" lvl="1" indent="-285750" algn="l" defTabSz="1555750">
            <a:lnSpc>
              <a:spcPct val="90000"/>
            </a:lnSpc>
            <a:spcBef>
              <a:spcPct val="0"/>
            </a:spcBef>
            <a:spcAft>
              <a:spcPct val="15000"/>
            </a:spcAft>
            <a:buChar char="••"/>
          </a:pPr>
          <a:r>
            <a:rPr lang="en-PH" sz="3500" kern="1200" dirty="0" smtClean="0"/>
            <a:t>Forecast and create scenarios</a:t>
          </a:r>
          <a:endParaRPr lang="en-PH" sz="3500" b="1" kern="1200" dirty="0"/>
        </a:p>
      </dsp:txBody>
      <dsp:txXfrm>
        <a:off x="2838784" y="208738"/>
        <a:ext cx="4294935" cy="1247550"/>
      </dsp:txXfrm>
    </dsp:sp>
    <dsp:sp modelId="{4C4FE182-598E-464C-8521-2EC81B6ED3A6}">
      <dsp:nvSpPr>
        <dsp:cNvPr id="0" name=""/>
        <dsp:cNvSpPr/>
      </dsp:nvSpPr>
      <dsp:spPr>
        <a:xfrm>
          <a:off x="440355" y="813"/>
          <a:ext cx="2398428" cy="16634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0" tIns="104775" rIns="209550" bIns="104775" numCol="1" spcCol="1270" anchor="ctr" anchorCtr="0">
          <a:noAutofit/>
        </a:bodyPr>
        <a:lstStyle/>
        <a:p>
          <a:pPr lvl="0" algn="ctr" defTabSz="2444750">
            <a:lnSpc>
              <a:spcPct val="90000"/>
            </a:lnSpc>
            <a:spcBef>
              <a:spcPct val="0"/>
            </a:spcBef>
            <a:spcAft>
              <a:spcPct val="35000"/>
            </a:spcAft>
          </a:pPr>
          <a:r>
            <a:rPr lang="en-PH" sz="5500" kern="1200" dirty="0" smtClean="0">
              <a:solidFill>
                <a:schemeClr val="tx1"/>
              </a:solidFill>
            </a:rPr>
            <a:t>Step 6</a:t>
          </a:r>
          <a:endParaRPr lang="en-PH" sz="5500" kern="1200" dirty="0">
            <a:solidFill>
              <a:schemeClr val="tx1"/>
            </a:solidFill>
          </a:endParaRPr>
        </a:p>
      </dsp:txBody>
      <dsp:txXfrm>
        <a:off x="521555" y="82013"/>
        <a:ext cx="2236028" cy="1501000"/>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A5D51F12-6F36-4316-A4B3-E237A275B586}" type="datetimeFigureOut">
              <a:rPr lang="en-US" smtClean="0"/>
              <a:t>7/8/2013</a:t>
            </a:fld>
            <a:endParaRPr lang="en-US"/>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BEBFD112-BEAA-42F7-826A-A57D2BA411A5}" type="slidenum">
              <a:rPr lang="en-US" smtClean="0"/>
              <a:t>‹#›</a:t>
            </a:fld>
            <a:endParaRPr lang="en-US"/>
          </a:p>
        </p:txBody>
      </p:sp>
    </p:spTree>
    <p:extLst>
      <p:ext uri="{BB962C8B-B14F-4D97-AF65-F5344CB8AC3E}">
        <p14:creationId xmlns:p14="http://schemas.microsoft.com/office/powerpoint/2010/main" val="1243468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86A6B45B-AB91-4399-BA36-BA3B2DCBC022}" type="datetimeFigureOut">
              <a:rPr lang="en-US" smtClean="0"/>
              <a:t>7/8/2013</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7895056D-7A8F-417C-BF04-39ACF15B1949}" type="slidenum">
              <a:rPr lang="en-US" smtClean="0"/>
              <a:t>‹#›</a:t>
            </a:fld>
            <a:endParaRPr lang="en-US"/>
          </a:p>
        </p:txBody>
      </p:sp>
    </p:spTree>
    <p:extLst>
      <p:ext uri="{BB962C8B-B14F-4D97-AF65-F5344CB8AC3E}">
        <p14:creationId xmlns:p14="http://schemas.microsoft.com/office/powerpoint/2010/main" val="621849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Slide Image Placeholder 1"/>
          <p:cNvSpPr>
            <a:spLocks noGrp="1" noRot="1" noChangeAspect="1" noTextEdit="1"/>
          </p:cNvSpPr>
          <p:nvPr>
            <p:ph type="sldImg"/>
          </p:nvPr>
        </p:nvSpPr>
        <p:spPr bwMode="auto">
          <a:noFill/>
          <a:ln>
            <a:solidFill>
              <a:srgbClr val="000000"/>
            </a:solidFill>
            <a:miter lim="800000"/>
            <a:headEnd/>
            <a:tailEnd/>
          </a:ln>
        </p:spPr>
      </p:sp>
      <p:sp>
        <p:nvSpPr>
          <p:cNvPr id="3768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PH" dirty="0" smtClean="0"/>
          </a:p>
        </p:txBody>
      </p:sp>
      <p:sp>
        <p:nvSpPr>
          <p:cNvPr id="4" name="Slide Number Placeholder 3"/>
          <p:cNvSpPr>
            <a:spLocks noGrp="1"/>
          </p:cNvSpPr>
          <p:nvPr>
            <p:ph type="sldNum" sz="quarter" idx="5"/>
          </p:nvPr>
        </p:nvSpPr>
        <p:spPr/>
        <p:txBody>
          <a:bodyPr/>
          <a:lstStyle/>
          <a:p>
            <a:pPr>
              <a:defRPr/>
            </a:pPr>
            <a:fld id="{606CD08D-7473-40AE-8630-2016AFA86C32}" type="slidenum">
              <a:rPr lang="en-AU">
                <a:solidFill>
                  <a:prstClr val="black"/>
                </a:solidFill>
              </a:rPr>
              <a:pPr>
                <a:defRPr/>
              </a:pPr>
              <a:t>21</a:t>
            </a:fld>
            <a:endParaRPr lang="en-AU">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BF8ADD-66FF-45F6-8B22-09308317D4CF}" type="slidenum">
              <a:rPr lang="en-US" smtClean="0"/>
              <a:pPr/>
              <a:t>31</a:t>
            </a:fld>
            <a:endParaRPr lang="en-US"/>
          </a:p>
        </p:txBody>
      </p:sp>
    </p:spTree>
    <p:extLst>
      <p:ext uri="{BB962C8B-B14F-4D97-AF65-F5344CB8AC3E}">
        <p14:creationId xmlns:p14="http://schemas.microsoft.com/office/powerpoint/2010/main" val="31630711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BF8ADD-66FF-45F6-8B22-09308317D4CF}" type="slidenum">
              <a:rPr lang="en-US" smtClean="0"/>
              <a:pPr/>
              <a:t>32</a:t>
            </a:fld>
            <a:endParaRPr lang="en-US"/>
          </a:p>
        </p:txBody>
      </p:sp>
    </p:spTree>
    <p:extLst>
      <p:ext uri="{BB962C8B-B14F-4D97-AF65-F5344CB8AC3E}">
        <p14:creationId xmlns:p14="http://schemas.microsoft.com/office/powerpoint/2010/main" val="2156589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BF8ADD-66FF-45F6-8B22-09308317D4CF}" type="slidenum">
              <a:rPr lang="en-US" smtClean="0"/>
              <a:pPr/>
              <a:t>35</a:t>
            </a:fld>
            <a:endParaRPr lang="en-US"/>
          </a:p>
        </p:txBody>
      </p:sp>
    </p:spTree>
    <p:extLst>
      <p:ext uri="{BB962C8B-B14F-4D97-AF65-F5344CB8AC3E}">
        <p14:creationId xmlns:p14="http://schemas.microsoft.com/office/powerpoint/2010/main" val="6159543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60C2339D-DC8E-4AEB-9300-76EFE1B8B1D1}" type="datetimeFigureOut">
              <a:rPr lang="en-US" smtClean="0"/>
              <a:t>7/8/2013</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0D8D3C53-2786-4CA2-B8BB-BDBC64A82314}"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0C2339D-DC8E-4AEB-9300-76EFE1B8B1D1}" type="datetimeFigureOut">
              <a:rPr lang="en-US" smtClean="0"/>
              <a:t>7/8/2013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8D3C53-2786-4CA2-B8BB-BDBC64A8231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0C2339D-DC8E-4AEB-9300-76EFE1B8B1D1}" type="datetimeFigureOut">
              <a:rPr lang="en-US" smtClean="0"/>
              <a:t>7/8/2013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8D3C53-2786-4CA2-B8BB-BDBC64A8231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60C2339D-DC8E-4AEB-9300-76EFE1B8B1D1}" type="datetimeFigureOut">
              <a:rPr lang="en-US" smtClean="0"/>
              <a:t>7/8/2013</a:t>
            </a:fld>
            <a:endParaRPr lang="en-US"/>
          </a:p>
        </p:txBody>
      </p:sp>
      <p:sp>
        <p:nvSpPr>
          <p:cNvPr id="9" name="Slide Number Placeholder 8"/>
          <p:cNvSpPr>
            <a:spLocks noGrp="1"/>
          </p:cNvSpPr>
          <p:nvPr>
            <p:ph type="sldNum" sz="quarter" idx="15"/>
          </p:nvPr>
        </p:nvSpPr>
        <p:spPr/>
        <p:txBody>
          <a:bodyPr rtlCol="0"/>
          <a:lstStyle/>
          <a:p>
            <a:fld id="{0D8D3C53-2786-4CA2-B8BB-BDBC64A82314}" type="slidenum">
              <a:rPr lang="en-US" smtClean="0"/>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60C2339D-DC8E-4AEB-9300-76EFE1B8B1D1}" type="datetimeFigureOut">
              <a:rPr lang="en-US" smtClean="0"/>
              <a:t>7/8/2013</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0D8D3C53-2786-4CA2-B8BB-BDBC64A82314}"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60C2339D-DC8E-4AEB-9300-76EFE1B8B1D1}" type="datetimeFigureOut">
              <a:rPr lang="en-US" smtClean="0"/>
              <a:t>7/8/2013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8D3C53-2786-4CA2-B8BB-BDBC64A82314}" type="slidenum">
              <a:rPr lang="en-US" smtClean="0"/>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60C2339D-DC8E-4AEB-9300-76EFE1B8B1D1}" type="datetimeFigureOut">
              <a:rPr lang="en-US" smtClean="0"/>
              <a:t>7/8/2013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8D3C53-2786-4CA2-B8BB-BDBC64A82314}" type="slidenum">
              <a:rPr lang="en-US" smtClean="0"/>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60C2339D-DC8E-4AEB-9300-76EFE1B8B1D1}" type="datetimeFigureOut">
              <a:rPr lang="en-US" smtClean="0"/>
              <a:t>7/8/2013</a:t>
            </a:fld>
            <a:endParaRPr lang="en-US"/>
          </a:p>
        </p:txBody>
      </p:sp>
      <p:sp>
        <p:nvSpPr>
          <p:cNvPr id="7" name="Slide Number Placeholder 6"/>
          <p:cNvSpPr>
            <a:spLocks noGrp="1"/>
          </p:cNvSpPr>
          <p:nvPr>
            <p:ph type="sldNum" sz="quarter" idx="11"/>
          </p:nvPr>
        </p:nvSpPr>
        <p:spPr/>
        <p:txBody>
          <a:bodyPr rtlCol="0"/>
          <a:lstStyle/>
          <a:p>
            <a:fld id="{0D8D3C53-2786-4CA2-B8BB-BDBC64A82314}" type="slidenum">
              <a:rPr lang="en-US" smtClean="0"/>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C2339D-DC8E-4AEB-9300-76EFE1B8B1D1}" type="datetimeFigureOut">
              <a:rPr lang="en-US" smtClean="0"/>
              <a:t>7/8/2013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D8D3C53-2786-4CA2-B8BB-BDBC64A8231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60C2339D-DC8E-4AEB-9300-76EFE1B8B1D1}" type="datetimeFigureOut">
              <a:rPr lang="en-US" smtClean="0"/>
              <a:t>7/8/2013</a:t>
            </a:fld>
            <a:endParaRPr lang="en-US"/>
          </a:p>
        </p:txBody>
      </p:sp>
      <p:sp>
        <p:nvSpPr>
          <p:cNvPr id="22" name="Slide Number Placeholder 21"/>
          <p:cNvSpPr>
            <a:spLocks noGrp="1"/>
          </p:cNvSpPr>
          <p:nvPr>
            <p:ph type="sldNum" sz="quarter" idx="15"/>
          </p:nvPr>
        </p:nvSpPr>
        <p:spPr/>
        <p:txBody>
          <a:bodyPr rtlCol="0"/>
          <a:lstStyle/>
          <a:p>
            <a:fld id="{0D8D3C53-2786-4CA2-B8BB-BDBC64A82314}" type="slidenum">
              <a:rPr lang="en-US" smtClean="0"/>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60C2339D-DC8E-4AEB-9300-76EFE1B8B1D1}" type="datetimeFigureOut">
              <a:rPr lang="en-US" smtClean="0"/>
              <a:t>7/8/2013</a:t>
            </a:fld>
            <a:endParaRPr lang="en-US"/>
          </a:p>
        </p:txBody>
      </p:sp>
      <p:sp>
        <p:nvSpPr>
          <p:cNvPr id="18" name="Slide Number Placeholder 17"/>
          <p:cNvSpPr>
            <a:spLocks noGrp="1"/>
          </p:cNvSpPr>
          <p:nvPr>
            <p:ph type="sldNum" sz="quarter" idx="11"/>
          </p:nvPr>
        </p:nvSpPr>
        <p:spPr/>
        <p:txBody>
          <a:bodyPr rtlCol="0"/>
          <a:lstStyle/>
          <a:p>
            <a:fld id="{0D8D3C53-2786-4CA2-B8BB-BDBC64A82314}" type="slidenum">
              <a:rPr lang="en-US" smtClean="0"/>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60C2339D-DC8E-4AEB-9300-76EFE1B8B1D1}" type="datetimeFigureOut">
              <a:rPr lang="en-US" smtClean="0"/>
              <a:t>7/8/2013</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0D8D3C53-2786-4CA2-B8BB-BDBC64A8231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microsoft.com/office/2007/relationships/hdphoto" Target="../media/hdphoto1.wdp"/></Relationships>
</file>

<file path=ppt/slides/_rels/slide3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_rels/slide3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pPr algn="ctr"/>
            <a:r>
              <a:rPr lang="en-US" sz="5400" dirty="0" smtClean="0"/>
              <a:t>EXTERNAL </a:t>
            </a:r>
            <a:r>
              <a:rPr lang="en-US" sz="6000" dirty="0" smtClean="0"/>
              <a:t>ASSESSMENT</a:t>
            </a:r>
            <a:endParaRPr lang="en-US" sz="5400" dirty="0"/>
          </a:p>
        </p:txBody>
      </p:sp>
      <p:sp>
        <p:nvSpPr>
          <p:cNvPr id="3" name="Subtitle 2"/>
          <p:cNvSpPr>
            <a:spLocks noGrp="1"/>
          </p:cNvSpPr>
          <p:nvPr>
            <p:ph type="subTitle" idx="1"/>
          </p:nvPr>
        </p:nvSpPr>
        <p:spPr>
          <a:xfrm>
            <a:off x="2286000" y="5029200"/>
            <a:ext cx="6477000" cy="1371600"/>
          </a:xfrm>
        </p:spPr>
        <p:txBody>
          <a:bodyPr>
            <a:normAutofit/>
          </a:bodyPr>
          <a:lstStyle/>
          <a:p>
            <a:pPr algn="ctr"/>
            <a:r>
              <a:rPr lang="en-US" sz="1600" dirty="0" smtClean="0"/>
              <a:t>Enhancement Program for Division Trainers on Strategic and Operational Planning Process and Content</a:t>
            </a:r>
          </a:p>
          <a:p>
            <a:pPr algn="ctr"/>
            <a:r>
              <a:rPr lang="en-US" sz="1400" dirty="0" smtClean="0">
                <a:solidFill>
                  <a:schemeClr val="accent1">
                    <a:lumMod val="75000"/>
                  </a:schemeClr>
                </a:solidFill>
              </a:rPr>
              <a:t>July 5, 2013 – </a:t>
            </a:r>
            <a:r>
              <a:rPr lang="en-US" sz="1400" dirty="0" err="1" smtClean="0">
                <a:solidFill>
                  <a:schemeClr val="accent1">
                    <a:lumMod val="75000"/>
                  </a:schemeClr>
                </a:solidFill>
              </a:rPr>
              <a:t>DepEd</a:t>
            </a:r>
            <a:r>
              <a:rPr lang="en-US" sz="1400" dirty="0" smtClean="0">
                <a:solidFill>
                  <a:schemeClr val="accent1">
                    <a:lumMod val="75000"/>
                  </a:schemeClr>
                </a:solidFill>
              </a:rPr>
              <a:t> NCR Conference Hall</a:t>
            </a:r>
            <a:endParaRPr lang="en-US" sz="1400" dirty="0">
              <a:solidFill>
                <a:schemeClr val="accent1">
                  <a:lumMod val="75000"/>
                </a:schemeClr>
              </a:solidFill>
            </a:endParaRPr>
          </a:p>
        </p:txBody>
      </p:sp>
    </p:spTree>
    <p:extLst>
      <p:ext uri="{BB962C8B-B14F-4D97-AF65-F5344CB8AC3E}">
        <p14:creationId xmlns:p14="http://schemas.microsoft.com/office/powerpoint/2010/main" val="3896556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81000" y="569954"/>
            <a:ext cx="5995917" cy="1030246"/>
          </a:xfrm>
          <a:noFill/>
          <a:ln>
            <a:noFill/>
          </a:ln>
          <a:effectLst>
            <a:glow rad="63500">
              <a:schemeClr val="accent4">
                <a:satMod val="175000"/>
                <a:alpha val="40000"/>
              </a:schemeClr>
            </a:glow>
          </a:effectLst>
        </p:spPr>
        <p:style>
          <a:lnRef idx="3">
            <a:schemeClr val="lt1"/>
          </a:lnRef>
          <a:fillRef idx="1">
            <a:schemeClr val="accent4"/>
          </a:fillRef>
          <a:effectRef idx="1">
            <a:schemeClr val="accent4"/>
          </a:effectRef>
          <a:fontRef idx="minor">
            <a:schemeClr val="lt1"/>
          </a:fontRef>
        </p:style>
        <p:txBody>
          <a:bodyPr rtlCol="0">
            <a:noAutofit/>
          </a:bodyPr>
          <a:lstStyle/>
          <a:p>
            <a:pPr eaLnBrk="1" fontAlgn="auto" hangingPunct="1">
              <a:spcAft>
                <a:spcPts val="0"/>
              </a:spcAft>
              <a:defRPr/>
            </a:pPr>
            <a:r>
              <a:rPr lang="en-PH" sz="2800" b="1" i="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Steps in Conducting a Macro Environment Assessment</a:t>
            </a:r>
            <a:r>
              <a:rPr lang="en-PH" sz="28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 </a:t>
            </a:r>
            <a:endParaRPr lang="en-PH" sz="2800" b="1" dirty="0">
              <a:solidFill>
                <a:srgbClr val="002060"/>
              </a:solidFill>
              <a:latin typeface="+mj-lt"/>
            </a:endParaRPr>
          </a:p>
        </p:txBody>
      </p:sp>
      <p:graphicFrame>
        <p:nvGraphicFramePr>
          <p:cNvPr id="5" name="Content Placeholder 5"/>
          <p:cNvGraphicFramePr>
            <a:graphicFrameLocks noGrp="1"/>
          </p:cNvGraphicFramePr>
          <p:nvPr>
            <p:ph idx="1"/>
            <p:extLst>
              <p:ext uri="{D42A27DB-BD31-4B8C-83A1-F6EECF244321}">
                <p14:modId xmlns:p14="http://schemas.microsoft.com/office/powerpoint/2010/main" val="403540380"/>
              </p:ext>
            </p:extLst>
          </p:nvPr>
        </p:nvGraphicFramePr>
        <p:xfrm>
          <a:off x="412750" y="1555845"/>
          <a:ext cx="8197850" cy="16650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6" name="Straight Connector 5"/>
          <p:cNvCxnSpPr/>
          <p:nvPr/>
        </p:nvCxnSpPr>
        <p:spPr>
          <a:xfrm flipV="1">
            <a:off x="428625" y="1473200"/>
            <a:ext cx="6927850" cy="0"/>
          </a:xfrm>
          <a:prstGeom prst="line">
            <a:avLst/>
          </a:prstGeom>
        </p:spPr>
        <p:style>
          <a:lnRef idx="3">
            <a:schemeClr val="dk1"/>
          </a:lnRef>
          <a:fillRef idx="0">
            <a:schemeClr val="dk1"/>
          </a:fillRef>
          <a:effectRef idx="2">
            <a:schemeClr val="dk1"/>
          </a:effectRef>
          <a:fontRef idx="minor">
            <a:schemeClr val="tx1"/>
          </a:fontRef>
        </p:style>
      </p:cxnSp>
      <p:sp>
        <p:nvSpPr>
          <p:cNvPr id="7" name="Rounded Rectangle 6"/>
          <p:cNvSpPr/>
          <p:nvPr/>
        </p:nvSpPr>
        <p:spPr>
          <a:xfrm>
            <a:off x="668741" y="3352800"/>
            <a:ext cx="7560859" cy="3088943"/>
          </a:xfrm>
          <a:prstGeom prst="roundRect">
            <a:avLst/>
          </a:prstGeom>
          <a:solidFill>
            <a:schemeClr val="bg1"/>
          </a:solidFill>
        </p:spPr>
        <p:style>
          <a:lnRef idx="0">
            <a:schemeClr val="accent6"/>
          </a:lnRef>
          <a:fillRef idx="3">
            <a:schemeClr val="accent6"/>
          </a:fillRef>
          <a:effectRef idx="3">
            <a:schemeClr val="accent6"/>
          </a:effectRef>
          <a:fontRef idx="minor">
            <a:schemeClr val="lt1"/>
          </a:fontRef>
        </p:style>
        <p:txBody>
          <a:bodyPr anchor="ctr"/>
          <a:lstStyle/>
          <a:p>
            <a:pPr algn="ctr">
              <a:defRPr/>
            </a:pPr>
            <a:r>
              <a:rPr lang="en-PH" sz="2400" dirty="0">
                <a:solidFill>
                  <a:prstClr val="black"/>
                </a:solidFill>
              </a:rPr>
              <a:t>You may use different techniques in forecasting possible scenarios in the future through </a:t>
            </a:r>
            <a:r>
              <a:rPr lang="en-PH" sz="2400" b="1" dirty="0">
                <a:solidFill>
                  <a:srgbClr val="C00000"/>
                </a:solidFill>
              </a:rPr>
              <a:t>mathematical, logical, and intuitive means</a:t>
            </a:r>
            <a:r>
              <a:rPr lang="en-PH" sz="2400" dirty="0">
                <a:solidFill>
                  <a:prstClr val="black"/>
                </a:solidFill>
              </a:rPr>
              <a:t>. </a:t>
            </a:r>
          </a:p>
          <a:p>
            <a:pPr algn="ctr">
              <a:defRPr/>
            </a:pPr>
            <a:r>
              <a:rPr lang="en-PH" sz="2400" dirty="0">
                <a:solidFill>
                  <a:prstClr val="black"/>
                </a:solidFill>
              </a:rPr>
              <a:t>The freehand method is used when the forecaster thinks that the critical factors affecting past trends would no longer apply to the future.</a:t>
            </a:r>
          </a:p>
        </p:txBody>
      </p:sp>
    </p:spTree>
    <p:extLst>
      <p:ext uri="{BB962C8B-B14F-4D97-AF65-F5344CB8AC3E}">
        <p14:creationId xmlns:p14="http://schemas.microsoft.com/office/powerpoint/2010/main" val="1394779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additive="base">
                                        <p:cTn id="19"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1" end="1"/>
                                            </p:txEl>
                                          </p:spTgt>
                                        </p:tgtEl>
                                        <p:attrNameLst>
                                          <p:attrName>style.visibility</p:attrName>
                                        </p:attrNameLst>
                                      </p:cBhvr>
                                      <p:to>
                                        <p:strVal val="visible"/>
                                      </p:to>
                                    </p:set>
                                    <p:anim calcmode="lin" valueType="num">
                                      <p:cBhvr additive="base">
                                        <p:cTn id="25"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5"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152400" y="2137842"/>
            <a:ext cx="1422402" cy="2640986"/>
          </a:xfrm>
          <a:prstGeom prst="roundRect">
            <a:avLst/>
          </a:prstGeom>
          <a:solidFill>
            <a:srgbClr val="FFCD3F"/>
          </a:solidFill>
          <a:effectLst>
            <a:reflection blurRad="6350" stA="52000" endA="300" endPos="35000" dir="5400000" sy="-100000" algn="bl" rotWithShape="0"/>
          </a:effectLst>
          <a:scene3d>
            <a:camera prst="orthographicFront"/>
            <a:lightRig rig="soft" dir="tl">
              <a:rot lat="0" lon="0" rev="0"/>
            </a:lightRig>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sp3d contourW="25400" prstMaterial="matte">
              <a:bevelT w="25400" h="55880" prst="artDeco"/>
              <a:contourClr>
                <a:schemeClr val="accent2">
                  <a:tint val="20000"/>
                </a:schemeClr>
              </a:contourClr>
            </a:sp3d>
          </a:bodyPr>
          <a:lstStyle/>
          <a:p>
            <a:pPr algn="ctr">
              <a:defRPr/>
            </a:pPr>
            <a:r>
              <a:rPr lang="en-PH" sz="1400" b="1" spc="50" dirty="0">
                <a:ln w="11430"/>
                <a:solidFill>
                  <a:prstClr val="black"/>
                </a:solidFill>
              </a:rPr>
              <a:t>SOCIAL FACTORS</a:t>
            </a:r>
          </a:p>
        </p:txBody>
      </p:sp>
      <p:sp>
        <p:nvSpPr>
          <p:cNvPr id="10" name="Rounded Rectangle 9"/>
          <p:cNvSpPr/>
          <p:nvPr/>
        </p:nvSpPr>
        <p:spPr>
          <a:xfrm>
            <a:off x="1683663" y="2145099"/>
            <a:ext cx="1706552" cy="2640986"/>
          </a:xfrm>
          <a:prstGeom prst="roundRect">
            <a:avLst/>
          </a:prstGeom>
          <a:solidFill>
            <a:srgbClr val="FFCD3F"/>
          </a:solidFill>
          <a:effectLst>
            <a:reflection blurRad="6350" stA="52000" endA="300" endPos="35000" dir="5400000" sy="-100000" algn="bl" rotWithShape="0"/>
          </a:effectLst>
          <a:scene3d>
            <a:camera prst="orthographicFront"/>
            <a:lightRig rig="soft" dir="tl">
              <a:rot lat="0" lon="0" rev="0"/>
            </a:lightRig>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sp3d contourW="25400" prstMaterial="matte">
              <a:bevelT w="25400" h="55880" prst="artDeco"/>
              <a:contourClr>
                <a:schemeClr val="accent2">
                  <a:tint val="20000"/>
                </a:schemeClr>
              </a:contourClr>
            </a:sp3d>
          </a:bodyPr>
          <a:lstStyle/>
          <a:p>
            <a:pPr algn="ctr">
              <a:defRPr/>
            </a:pPr>
            <a:r>
              <a:rPr lang="en-PH" sz="1600" b="1" spc="50" dirty="0">
                <a:ln w="11430"/>
                <a:solidFill>
                  <a:prstClr val="black"/>
                </a:solidFill>
              </a:rPr>
              <a:t>POLITICAL FACTORS</a:t>
            </a:r>
          </a:p>
        </p:txBody>
      </p:sp>
      <p:sp>
        <p:nvSpPr>
          <p:cNvPr id="11" name="Rounded Rectangle 10"/>
          <p:cNvSpPr/>
          <p:nvPr/>
        </p:nvSpPr>
        <p:spPr>
          <a:xfrm>
            <a:off x="3483435" y="2159614"/>
            <a:ext cx="1706552" cy="2640986"/>
          </a:xfrm>
          <a:prstGeom prst="roundRect">
            <a:avLst/>
          </a:prstGeom>
          <a:solidFill>
            <a:srgbClr val="FFCD3F"/>
          </a:solidFill>
          <a:effectLst>
            <a:reflection blurRad="6350" stA="52000" endA="300" endPos="35000" dir="5400000" sy="-100000" algn="bl" rotWithShape="0"/>
          </a:effectLst>
          <a:scene3d>
            <a:camera prst="orthographicFront"/>
            <a:lightRig rig="soft" dir="tl">
              <a:rot lat="0" lon="0" rev="0"/>
            </a:lightRig>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sp3d contourW="25400" prstMaterial="matte">
              <a:bevelT w="25400" h="55880" prst="artDeco"/>
              <a:contourClr>
                <a:schemeClr val="accent2">
                  <a:tint val="20000"/>
                </a:schemeClr>
              </a:contourClr>
            </a:sp3d>
          </a:bodyPr>
          <a:lstStyle/>
          <a:p>
            <a:pPr algn="ctr">
              <a:defRPr/>
            </a:pPr>
            <a:r>
              <a:rPr lang="en-PH" sz="1600" b="1" spc="50" dirty="0">
                <a:ln w="11430"/>
                <a:solidFill>
                  <a:prstClr val="black"/>
                </a:solidFill>
              </a:rPr>
              <a:t>ECONOMIC FACTORS</a:t>
            </a:r>
          </a:p>
        </p:txBody>
      </p:sp>
      <p:sp>
        <p:nvSpPr>
          <p:cNvPr id="12" name="Rounded Rectangle 11"/>
          <p:cNvSpPr/>
          <p:nvPr/>
        </p:nvSpPr>
        <p:spPr>
          <a:xfrm>
            <a:off x="5297719" y="2101556"/>
            <a:ext cx="1636481" cy="2640986"/>
          </a:xfrm>
          <a:prstGeom prst="roundRect">
            <a:avLst/>
          </a:prstGeom>
          <a:solidFill>
            <a:srgbClr val="FFCD3F"/>
          </a:solidFill>
          <a:effectLst>
            <a:reflection blurRad="6350" stA="52000" endA="300" endPos="35000" dir="5400000" sy="-100000" algn="bl" rotWithShape="0"/>
          </a:effectLst>
          <a:scene3d>
            <a:camera prst="orthographicFront"/>
            <a:lightRig rig="soft" dir="tl">
              <a:rot lat="0" lon="0" rev="0"/>
            </a:lightRig>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sp3d contourW="25400" prstMaterial="matte">
              <a:bevelT w="25400" h="55880" prst="artDeco"/>
              <a:contourClr>
                <a:schemeClr val="accent2">
                  <a:tint val="20000"/>
                </a:schemeClr>
              </a:contourClr>
            </a:sp3d>
          </a:bodyPr>
          <a:lstStyle/>
          <a:p>
            <a:pPr algn="ctr">
              <a:defRPr/>
            </a:pPr>
            <a:r>
              <a:rPr lang="en-PH" sz="1600" b="1" spc="50" dirty="0" smtClean="0">
                <a:ln w="11430"/>
                <a:solidFill>
                  <a:prstClr val="black"/>
                </a:solidFill>
              </a:rPr>
              <a:t>ECOLOGI-CAL </a:t>
            </a:r>
            <a:r>
              <a:rPr lang="en-PH" sz="1600" b="1" spc="50" dirty="0">
                <a:ln w="11430"/>
                <a:solidFill>
                  <a:prstClr val="black"/>
                </a:solidFill>
              </a:rPr>
              <a:t>FACTORS</a:t>
            </a:r>
          </a:p>
        </p:txBody>
      </p:sp>
      <p:sp>
        <p:nvSpPr>
          <p:cNvPr id="13" name="Rounded Rectangle 12"/>
          <p:cNvSpPr/>
          <p:nvPr/>
        </p:nvSpPr>
        <p:spPr>
          <a:xfrm>
            <a:off x="7010400" y="2087042"/>
            <a:ext cx="1752599" cy="2640986"/>
          </a:xfrm>
          <a:prstGeom prst="roundRect">
            <a:avLst/>
          </a:prstGeom>
          <a:solidFill>
            <a:srgbClr val="FFCD3F"/>
          </a:solidFill>
          <a:effectLst>
            <a:reflection blurRad="6350" stA="52000" endA="300" endPos="35000" dir="5400000" sy="-100000" algn="bl" rotWithShape="0"/>
          </a:effectLst>
          <a:scene3d>
            <a:camera prst="orthographicFront"/>
            <a:lightRig rig="soft" dir="tl">
              <a:rot lat="0" lon="0" rev="0"/>
            </a:lightRig>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sp3d contourW="25400" prstMaterial="matte">
              <a:bevelT w="25400" h="55880" prst="artDeco"/>
              <a:contourClr>
                <a:schemeClr val="accent2">
                  <a:tint val="20000"/>
                </a:schemeClr>
              </a:contourClr>
            </a:sp3d>
          </a:bodyPr>
          <a:lstStyle/>
          <a:p>
            <a:pPr algn="ctr">
              <a:defRPr/>
            </a:pPr>
            <a:r>
              <a:rPr lang="en-PH" b="1" spc="50" dirty="0">
                <a:ln w="11430"/>
                <a:solidFill>
                  <a:prstClr val="black"/>
                </a:solidFill>
              </a:rPr>
              <a:t>TECHNO-LOGICAL FACTORS</a:t>
            </a:r>
          </a:p>
        </p:txBody>
      </p:sp>
      <p:sp>
        <p:nvSpPr>
          <p:cNvPr id="14" name="Rectangle 1"/>
          <p:cNvSpPr>
            <a:spLocks noChangeArrowheads="1"/>
          </p:cNvSpPr>
          <p:nvPr/>
        </p:nvSpPr>
        <p:spPr bwMode="auto">
          <a:xfrm>
            <a:off x="633109" y="841206"/>
            <a:ext cx="7830354" cy="1169551"/>
          </a:xfrm>
          <a:prstGeom prst="rect">
            <a:avLst/>
          </a:prstGeom>
          <a:noFill/>
          <a:ln w="9525">
            <a:noFill/>
            <a:miter lim="800000"/>
            <a:headEnd/>
            <a:tailEnd/>
          </a:ln>
          <a:effectLst/>
        </p:spPr>
        <p:txBody>
          <a:bodyPr anchor="ctr">
            <a:spAutoFit/>
          </a:bodyPr>
          <a:lstStyle/>
          <a:p>
            <a:pPr algn="ctr">
              <a:defRPr/>
            </a:pPr>
            <a:r>
              <a:rPr lang="en-PH" sz="3500" b="1" dirty="0">
                <a:ln w="12700">
                  <a:noFill/>
                  <a:prstDash val="solid"/>
                </a:ln>
                <a:solidFill>
                  <a:srgbClr val="C00000"/>
                </a:solidFill>
                <a:effectLst>
                  <a:outerShdw blurRad="41275" dist="20320" dir="1800000" algn="tl" rotWithShape="0">
                    <a:srgbClr val="000000">
                      <a:alpha val="40000"/>
                    </a:srgbClr>
                  </a:outerShdw>
                </a:effectLst>
                <a:cs typeface="Arial" pitchFamily="34" charset="0"/>
              </a:rPr>
              <a:t>FACTORS FOR EXTERNAL ASSESSMENT </a:t>
            </a:r>
          </a:p>
        </p:txBody>
      </p:sp>
    </p:spTree>
    <p:extLst>
      <p:ext uri="{BB962C8B-B14F-4D97-AF65-F5344CB8AC3E}">
        <p14:creationId xmlns:p14="http://schemas.microsoft.com/office/powerpoint/2010/main" val="2361157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1+#ppt_w/2"/>
                                          </p:val>
                                        </p:tav>
                                        <p:tav tm="100000">
                                          <p:val>
                                            <p:strVal val="#ppt_x"/>
                                          </p:val>
                                        </p:tav>
                                      </p:tavLst>
                                    </p:anim>
                                    <p:anim calcmode="lin" valueType="num">
                                      <p:cBhvr additive="base">
                                        <p:cTn id="32"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657600" cy="639762"/>
          </a:xfrm>
        </p:spPr>
        <p:style>
          <a:lnRef idx="1">
            <a:schemeClr val="accent1"/>
          </a:lnRef>
          <a:fillRef idx="2">
            <a:schemeClr val="accent1"/>
          </a:fillRef>
          <a:effectRef idx="1">
            <a:schemeClr val="accent1"/>
          </a:effectRef>
          <a:fontRef idx="minor">
            <a:schemeClr val="dk1"/>
          </a:fontRef>
        </p:style>
        <p:txBody>
          <a:bodyPr/>
          <a:lstStyle/>
          <a:p>
            <a:r>
              <a:rPr lang="en-US" b="1" u="sng" dirty="0" smtClean="0"/>
              <a:t>Social Factors</a:t>
            </a:r>
            <a:endParaRPr lang="en-US" b="1" u="sng" dirty="0"/>
          </a:p>
        </p:txBody>
      </p:sp>
      <p:sp>
        <p:nvSpPr>
          <p:cNvPr id="3" name="Content Placeholder 2"/>
          <p:cNvSpPr>
            <a:spLocks noGrp="1"/>
          </p:cNvSpPr>
          <p:nvPr>
            <p:ph sz="quarter" idx="1"/>
          </p:nvPr>
        </p:nvSpPr>
        <p:spPr>
          <a:xfrm>
            <a:off x="480291" y="914400"/>
            <a:ext cx="8153400" cy="1828800"/>
          </a:xfrm>
        </p:spPr>
        <p:txBody>
          <a:bodyPr/>
          <a:lstStyle/>
          <a:p>
            <a:r>
              <a:rPr lang="en-US" dirty="0" smtClean="0"/>
              <a:t>Demographic profile of the relevant population</a:t>
            </a:r>
          </a:p>
          <a:p>
            <a:r>
              <a:rPr lang="en-US" dirty="0" smtClean="0"/>
              <a:t>Can be found through government &amp; non-government owned institutions such as NSO, World Bank, ADB, and other statistical databases on the internet</a:t>
            </a:r>
            <a:endParaRPr lang="en-US" dirty="0"/>
          </a:p>
        </p:txBody>
      </p:sp>
      <p:sp>
        <p:nvSpPr>
          <p:cNvPr id="4" name="Title 1"/>
          <p:cNvSpPr txBox="1">
            <a:spLocks/>
          </p:cNvSpPr>
          <p:nvPr/>
        </p:nvSpPr>
        <p:spPr>
          <a:xfrm>
            <a:off x="503382" y="2568792"/>
            <a:ext cx="3916218" cy="639762"/>
          </a:xfrm>
          <a:prstGeom prst="rect">
            <a:avLst/>
          </a:prstGeom>
        </p:spPr>
        <p:style>
          <a:lnRef idx="1">
            <a:schemeClr val="accent1"/>
          </a:lnRef>
          <a:fillRef idx="2">
            <a:schemeClr val="accent1"/>
          </a:fillRef>
          <a:effectRef idx="1">
            <a:schemeClr val="accent1"/>
          </a:effectRef>
          <a:fontRef idx="minor">
            <a:schemeClr val="dk1"/>
          </a:fontRef>
        </p:style>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b="1" u="sng" dirty="0" smtClean="0"/>
              <a:t>Political Factors</a:t>
            </a:r>
            <a:endParaRPr lang="en-US" b="1" u="sng" dirty="0"/>
          </a:p>
        </p:txBody>
      </p:sp>
      <p:sp>
        <p:nvSpPr>
          <p:cNvPr id="5" name="Content Placeholder 2"/>
          <p:cNvSpPr txBox="1">
            <a:spLocks/>
          </p:cNvSpPr>
          <p:nvPr/>
        </p:nvSpPr>
        <p:spPr>
          <a:xfrm>
            <a:off x="503382" y="3208554"/>
            <a:ext cx="8153400" cy="2506446"/>
          </a:xfrm>
          <a:prstGeom prst="rect">
            <a:avLst/>
          </a:prstGeom>
        </p:spPr>
        <p:txBody>
          <a:bodyPr vert="horz">
            <a:normAutofit lnSpcReduction="10000"/>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r>
              <a:rPr lang="en-US" dirty="0" smtClean="0"/>
              <a:t>Deal with power structures and forces which influence the environment’s governance system and its external linkages</a:t>
            </a:r>
          </a:p>
          <a:p>
            <a:r>
              <a:rPr lang="en-US" dirty="0" smtClean="0"/>
              <a:t>Cover the laws, rules, regulations, procedures and processes both the national and local governments, which would dictate the desired ideal behavior from the population</a:t>
            </a:r>
            <a:endParaRPr lang="en-US" dirty="0"/>
          </a:p>
        </p:txBody>
      </p:sp>
    </p:spTree>
    <p:extLst>
      <p:ext uri="{BB962C8B-B14F-4D97-AF65-F5344CB8AC3E}">
        <p14:creationId xmlns:p14="http://schemas.microsoft.com/office/powerpoint/2010/main" val="10841354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4122882" cy="639762"/>
          </a:xfrm>
        </p:spPr>
        <p:style>
          <a:lnRef idx="1">
            <a:schemeClr val="accent1"/>
          </a:lnRef>
          <a:fillRef idx="2">
            <a:schemeClr val="accent1"/>
          </a:fillRef>
          <a:effectRef idx="1">
            <a:schemeClr val="accent1"/>
          </a:effectRef>
          <a:fontRef idx="minor">
            <a:schemeClr val="dk1"/>
          </a:fontRef>
        </p:style>
        <p:txBody>
          <a:bodyPr/>
          <a:lstStyle/>
          <a:p>
            <a:r>
              <a:rPr lang="en-US" b="1" u="sng" dirty="0" smtClean="0"/>
              <a:t>Economic Factors</a:t>
            </a:r>
            <a:endParaRPr lang="en-US" b="1" u="sng" dirty="0"/>
          </a:p>
        </p:txBody>
      </p:sp>
      <p:sp>
        <p:nvSpPr>
          <p:cNvPr id="5" name="Content Placeholder 2"/>
          <p:cNvSpPr>
            <a:spLocks noGrp="1"/>
          </p:cNvSpPr>
          <p:nvPr>
            <p:ph sz="quarter" idx="1"/>
          </p:nvPr>
        </p:nvSpPr>
        <p:spPr>
          <a:xfrm>
            <a:off x="519546" y="914400"/>
            <a:ext cx="8153400" cy="2514601"/>
          </a:xfrm>
        </p:spPr>
        <p:txBody>
          <a:bodyPr>
            <a:normAutofit lnSpcReduction="10000"/>
          </a:bodyPr>
          <a:lstStyle/>
          <a:p>
            <a:r>
              <a:rPr lang="en-US" dirty="0" smtClean="0"/>
              <a:t>Involve all productive forces generated by capital, land, and labor both for the formal and informal sectors</a:t>
            </a:r>
          </a:p>
          <a:p>
            <a:r>
              <a:rPr lang="en-US" dirty="0" smtClean="0"/>
              <a:t>The commonly monitored economic indices are GNP, GDP, Employment &amp; Unemployment Statistics, increasing prices of goods and services, poverty levels in the area, among others</a:t>
            </a:r>
            <a:endParaRPr lang="en-US" dirty="0"/>
          </a:p>
        </p:txBody>
      </p:sp>
      <p:sp>
        <p:nvSpPr>
          <p:cNvPr id="6" name="Title 1"/>
          <p:cNvSpPr txBox="1">
            <a:spLocks/>
          </p:cNvSpPr>
          <p:nvPr/>
        </p:nvSpPr>
        <p:spPr>
          <a:xfrm>
            <a:off x="471055" y="3551238"/>
            <a:ext cx="4405745" cy="639762"/>
          </a:xfrm>
          <a:prstGeom prst="rect">
            <a:avLst/>
          </a:prstGeom>
        </p:spPr>
        <p:style>
          <a:lnRef idx="1">
            <a:schemeClr val="accent1"/>
          </a:lnRef>
          <a:fillRef idx="2">
            <a:schemeClr val="accent1"/>
          </a:fillRef>
          <a:effectRef idx="1">
            <a:schemeClr val="accent1"/>
          </a:effectRef>
          <a:fontRef idx="minor">
            <a:schemeClr val="dk1"/>
          </a:fontRef>
        </p:style>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b="1" u="sng" dirty="0" smtClean="0"/>
              <a:t>Ecological Factors</a:t>
            </a:r>
            <a:endParaRPr lang="en-US" b="1" u="sng" dirty="0"/>
          </a:p>
        </p:txBody>
      </p:sp>
      <p:sp>
        <p:nvSpPr>
          <p:cNvPr id="7" name="Content Placeholder 2"/>
          <p:cNvSpPr txBox="1">
            <a:spLocks/>
          </p:cNvSpPr>
          <p:nvPr/>
        </p:nvSpPr>
        <p:spPr>
          <a:xfrm>
            <a:off x="503382" y="4191000"/>
            <a:ext cx="8153400" cy="1964893"/>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r>
              <a:rPr lang="en-US" dirty="0" smtClean="0"/>
              <a:t>Refer to the status of your area’s natural resources, ecosystems, and habitats</a:t>
            </a:r>
          </a:p>
          <a:p>
            <a:r>
              <a:rPr lang="en-US" dirty="0" smtClean="0"/>
              <a:t>Include weather and climate and the quality of air, water, soil, and waste disposal systems</a:t>
            </a:r>
            <a:endParaRPr lang="en-US" dirty="0"/>
          </a:p>
        </p:txBody>
      </p:sp>
    </p:spTree>
    <p:extLst>
      <p:ext uri="{BB962C8B-B14F-4D97-AF65-F5344CB8AC3E}">
        <p14:creationId xmlns:p14="http://schemas.microsoft.com/office/powerpoint/2010/main" val="34196113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81000" y="304800"/>
            <a:ext cx="5105400" cy="639762"/>
          </a:xfrm>
          <a:prstGeom prst="rect">
            <a:avLst/>
          </a:prstGeom>
        </p:spPr>
        <p:style>
          <a:lnRef idx="1">
            <a:schemeClr val="accent1"/>
          </a:lnRef>
          <a:fillRef idx="2">
            <a:schemeClr val="accent1"/>
          </a:fillRef>
          <a:effectRef idx="1">
            <a:schemeClr val="accent1"/>
          </a:effectRef>
          <a:fontRef idx="minor">
            <a:schemeClr val="dk1"/>
          </a:fontRef>
        </p:style>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b="1" u="sng" dirty="0" smtClean="0"/>
              <a:t>Technological Factors</a:t>
            </a:r>
            <a:endParaRPr lang="en-US" b="1" u="sng" dirty="0"/>
          </a:p>
        </p:txBody>
      </p:sp>
      <p:sp>
        <p:nvSpPr>
          <p:cNvPr id="5" name="Content Placeholder 2"/>
          <p:cNvSpPr txBox="1">
            <a:spLocks/>
          </p:cNvSpPr>
          <p:nvPr/>
        </p:nvSpPr>
        <p:spPr>
          <a:xfrm>
            <a:off x="381000" y="1143000"/>
            <a:ext cx="8153400" cy="3775076"/>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r>
              <a:rPr lang="en-US" dirty="0" smtClean="0"/>
              <a:t>Point to the various methods and means of delivering programs and classes</a:t>
            </a:r>
          </a:p>
          <a:p>
            <a:r>
              <a:rPr lang="en-US" dirty="0" smtClean="0"/>
              <a:t>From the typical face to face or classroom interaction, learning has been taken to the digital world through Internet, cyber classes, and digital discussion boards</a:t>
            </a:r>
          </a:p>
          <a:p>
            <a:r>
              <a:rPr lang="en-US" dirty="0" smtClean="0"/>
              <a:t>Faculty may record their lectures from their offices/homes through simple </a:t>
            </a:r>
            <a:r>
              <a:rPr lang="en-US" dirty="0" err="1" smtClean="0"/>
              <a:t>softwares</a:t>
            </a:r>
            <a:r>
              <a:rPr lang="en-US" dirty="0" smtClean="0"/>
              <a:t> that can be run on their laptops, i.e. “screencasts”</a:t>
            </a:r>
          </a:p>
          <a:p>
            <a:r>
              <a:rPr lang="en-US" dirty="0" smtClean="0"/>
              <a:t>Smart classrooms in schools</a:t>
            </a:r>
          </a:p>
          <a:p>
            <a:endParaRPr lang="en-US" dirty="0" smtClean="0"/>
          </a:p>
          <a:p>
            <a:endParaRPr lang="en-US" dirty="0"/>
          </a:p>
        </p:txBody>
      </p:sp>
    </p:spTree>
    <p:extLst>
      <p:ext uri="{BB962C8B-B14F-4D97-AF65-F5344CB8AC3E}">
        <p14:creationId xmlns:p14="http://schemas.microsoft.com/office/powerpoint/2010/main" val="2688142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Title 1"/>
          <p:cNvSpPr>
            <a:spLocks noGrp="1"/>
          </p:cNvSpPr>
          <p:nvPr>
            <p:ph type="title"/>
          </p:nvPr>
        </p:nvSpPr>
        <p:spPr>
          <a:xfrm>
            <a:off x="533400" y="119063"/>
            <a:ext cx="6934200" cy="1143000"/>
          </a:xfrm>
        </p:spPr>
        <p:txBody>
          <a:bodyPr/>
          <a:lstStyle/>
          <a:p>
            <a:pPr eaLnBrk="1" hangingPunct="1"/>
            <a:r>
              <a:rPr lang="en-PH" b="1" dirty="0" smtClean="0">
                <a:solidFill>
                  <a:srgbClr val="0070C0"/>
                </a:solidFill>
              </a:rPr>
              <a:t>INDUSTRY ANALYSIS</a:t>
            </a:r>
            <a:endParaRPr lang="en-PH" dirty="0" smtClean="0">
              <a:solidFill>
                <a:srgbClr val="0070C0"/>
              </a:solidFill>
            </a:endParaRPr>
          </a:p>
        </p:txBody>
      </p:sp>
      <p:sp>
        <p:nvSpPr>
          <p:cNvPr id="152579" name="Content Placeholder 2"/>
          <p:cNvSpPr>
            <a:spLocks noGrp="1"/>
          </p:cNvSpPr>
          <p:nvPr>
            <p:ph idx="1"/>
          </p:nvPr>
        </p:nvSpPr>
        <p:spPr>
          <a:xfrm>
            <a:off x="1214438" y="1477963"/>
            <a:ext cx="6348412" cy="673100"/>
          </a:xfrm>
        </p:spPr>
        <p:txBody>
          <a:bodyPr/>
          <a:lstStyle/>
          <a:p>
            <a:pPr eaLnBrk="1" hangingPunct="1">
              <a:buFont typeface="Wingdings 3" pitchFamily="18" charset="2"/>
              <a:buNone/>
            </a:pPr>
            <a:r>
              <a:rPr lang="en-PH" dirty="0" smtClean="0">
                <a:solidFill>
                  <a:srgbClr val="C00000"/>
                </a:solidFill>
              </a:rPr>
              <a:t>defines your industry</a:t>
            </a:r>
            <a:endParaRPr lang="en-US" dirty="0" smtClean="0">
              <a:solidFill>
                <a:srgbClr val="C00000"/>
              </a:solidFill>
            </a:endParaRPr>
          </a:p>
        </p:txBody>
      </p:sp>
      <p:cxnSp>
        <p:nvCxnSpPr>
          <p:cNvPr id="5" name="Straight Connector 4"/>
          <p:cNvCxnSpPr/>
          <p:nvPr/>
        </p:nvCxnSpPr>
        <p:spPr>
          <a:xfrm>
            <a:off x="804863" y="1257300"/>
            <a:ext cx="5443537" cy="4763"/>
          </a:xfrm>
          <a:prstGeom prst="line">
            <a:avLst/>
          </a:prstGeom>
          <a:ln w="28575"/>
        </p:spPr>
        <p:style>
          <a:lnRef idx="2">
            <a:schemeClr val="dk1"/>
          </a:lnRef>
          <a:fillRef idx="0">
            <a:schemeClr val="dk1"/>
          </a:fillRef>
          <a:effectRef idx="1">
            <a:schemeClr val="dk1"/>
          </a:effectRef>
          <a:fontRef idx="minor">
            <a:schemeClr val="tx1"/>
          </a:fontRef>
        </p:style>
      </p:cxnSp>
      <p:sp>
        <p:nvSpPr>
          <p:cNvPr id="6" name="TextBox 5"/>
          <p:cNvSpPr txBox="1"/>
          <p:nvPr/>
        </p:nvSpPr>
        <p:spPr>
          <a:xfrm>
            <a:off x="2125662" y="3344863"/>
            <a:ext cx="5494337" cy="2485787"/>
          </a:xfrm>
          <a:prstGeom prst="roundRect">
            <a:avLst/>
          </a:prstGeom>
          <a:ln w="57150">
            <a:solidFill>
              <a:srgbClr val="08A45A"/>
            </a:solidFill>
          </a:ln>
          <a:effectLst>
            <a:outerShdw blurRad="152400" dist="317500" dir="5400000" sx="90000" sy="-19000" rotWithShape="0">
              <a:prstClr val="black">
                <a:alpha val="15000"/>
              </a:prstClr>
            </a:outerShdw>
          </a:effectLst>
        </p:spPr>
        <p:style>
          <a:lnRef idx="2">
            <a:schemeClr val="accent6"/>
          </a:lnRef>
          <a:fillRef idx="1">
            <a:schemeClr val="lt1"/>
          </a:fillRef>
          <a:effectRef idx="0">
            <a:schemeClr val="accent6"/>
          </a:effectRef>
          <a:fontRef idx="minor">
            <a:schemeClr val="dk1"/>
          </a:fontRef>
        </p:style>
        <p:txBody>
          <a:bodyPr wrap="square">
            <a:spAutoFit/>
          </a:bodyPr>
          <a:lstStyle/>
          <a:p>
            <a:pPr lvl="1">
              <a:lnSpc>
                <a:spcPct val="150000"/>
              </a:lnSpc>
              <a:buFont typeface="Wingdings" pitchFamily="2" charset="2"/>
              <a:buChar char="ü"/>
              <a:defRPr/>
            </a:pPr>
            <a:r>
              <a:rPr lang="en-PH" sz="2000" dirty="0">
                <a:solidFill>
                  <a:prstClr val="black"/>
                </a:solidFill>
              </a:rPr>
              <a:t>Basic Education</a:t>
            </a:r>
          </a:p>
          <a:p>
            <a:pPr lvl="1">
              <a:lnSpc>
                <a:spcPct val="150000"/>
              </a:lnSpc>
              <a:buFont typeface="Wingdings" pitchFamily="2" charset="2"/>
              <a:buChar char="ü"/>
              <a:defRPr/>
            </a:pPr>
            <a:r>
              <a:rPr lang="en-PH" sz="2000" dirty="0">
                <a:solidFill>
                  <a:prstClr val="black"/>
                </a:solidFill>
              </a:rPr>
              <a:t>Technical-Vocational Education</a:t>
            </a:r>
          </a:p>
          <a:p>
            <a:pPr lvl="1">
              <a:lnSpc>
                <a:spcPct val="150000"/>
              </a:lnSpc>
              <a:buFont typeface="Wingdings" pitchFamily="2" charset="2"/>
              <a:buChar char="ü"/>
              <a:defRPr/>
            </a:pPr>
            <a:r>
              <a:rPr lang="en-PH" sz="2000" dirty="0">
                <a:solidFill>
                  <a:prstClr val="black"/>
                </a:solidFill>
              </a:rPr>
              <a:t>Higher Education</a:t>
            </a:r>
          </a:p>
          <a:p>
            <a:pPr lvl="1">
              <a:lnSpc>
                <a:spcPct val="150000"/>
              </a:lnSpc>
              <a:buFont typeface="Wingdings" pitchFamily="2" charset="2"/>
              <a:buChar char="ü"/>
              <a:defRPr/>
            </a:pPr>
            <a:r>
              <a:rPr lang="en-PH" sz="2000" dirty="0">
                <a:solidFill>
                  <a:prstClr val="black"/>
                </a:solidFill>
              </a:rPr>
              <a:t>Professional Education</a:t>
            </a:r>
          </a:p>
          <a:p>
            <a:pPr>
              <a:defRPr/>
            </a:pPr>
            <a:endParaRPr lang="en-PH" sz="2000" dirty="0">
              <a:solidFill>
                <a:prstClr val="black"/>
              </a:solidFill>
              <a:effectLst>
                <a:outerShdw blurRad="38100" dist="38100" dir="2700000" algn="tl">
                  <a:srgbClr val="000000">
                    <a:alpha val="43137"/>
                  </a:srgbClr>
                </a:outerShdw>
              </a:effectLst>
              <a:latin typeface="Helvetica LT Light"/>
            </a:endParaRPr>
          </a:p>
        </p:txBody>
      </p:sp>
      <p:sp>
        <p:nvSpPr>
          <p:cNvPr id="8" name="TextBox 7"/>
          <p:cNvSpPr txBox="1">
            <a:spLocks noChangeArrowheads="1"/>
          </p:cNvSpPr>
          <p:nvPr/>
        </p:nvSpPr>
        <p:spPr bwMode="auto">
          <a:xfrm>
            <a:off x="339725" y="2743200"/>
            <a:ext cx="8253413" cy="461963"/>
          </a:xfrm>
          <a:prstGeom prst="rect">
            <a:avLst/>
          </a:prstGeom>
          <a:noFill/>
          <a:ln w="9525">
            <a:noFill/>
            <a:miter lim="800000"/>
            <a:headEnd/>
            <a:tailEnd/>
          </a:ln>
        </p:spPr>
        <p:txBody>
          <a:bodyPr>
            <a:spAutoFit/>
          </a:bodyPr>
          <a:lstStyle/>
          <a:p>
            <a:pPr fontAlgn="base">
              <a:spcBef>
                <a:spcPct val="0"/>
              </a:spcBef>
              <a:spcAft>
                <a:spcPct val="0"/>
              </a:spcAft>
            </a:pPr>
            <a:r>
              <a:rPr lang="en-PH" sz="2400" u="sng" dirty="0">
                <a:solidFill>
                  <a:prstClr val="black"/>
                </a:solidFill>
                <a:cs typeface="Arial" pitchFamily="34" charset="0"/>
              </a:rPr>
              <a:t>Different Education Levels to Categorize your Industry</a:t>
            </a:r>
          </a:p>
        </p:txBody>
      </p:sp>
      <p:sp>
        <p:nvSpPr>
          <p:cNvPr id="152583" name="Content Placeholder 2"/>
          <p:cNvSpPr txBox="1">
            <a:spLocks/>
          </p:cNvSpPr>
          <p:nvPr/>
        </p:nvSpPr>
        <p:spPr bwMode="auto">
          <a:xfrm>
            <a:off x="1882775" y="2003425"/>
            <a:ext cx="7032625" cy="673100"/>
          </a:xfrm>
          <a:prstGeom prst="rect">
            <a:avLst/>
          </a:prstGeom>
          <a:noFill/>
          <a:ln w="9525">
            <a:noFill/>
            <a:miter lim="800000"/>
            <a:headEnd/>
            <a:tailEnd/>
          </a:ln>
        </p:spPr>
        <p:txBody>
          <a:bodyPr/>
          <a:lstStyle/>
          <a:p>
            <a:pPr marL="342900" indent="-342900" defTabSz="457200" fontAlgn="base">
              <a:spcBef>
                <a:spcPts val="1000"/>
              </a:spcBef>
              <a:spcAft>
                <a:spcPct val="0"/>
              </a:spcAft>
              <a:buClr>
                <a:srgbClr val="4F81BD"/>
              </a:buClr>
              <a:buSzPct val="80000"/>
            </a:pPr>
            <a:r>
              <a:rPr lang="en-PH" sz="2400" b="1" u="sng" dirty="0">
                <a:solidFill>
                  <a:srgbClr val="7030A0"/>
                </a:solidFill>
                <a:cs typeface="Arial" pitchFamily="34" charset="0"/>
              </a:rPr>
              <a:t>your unit =  education services industry</a:t>
            </a:r>
            <a:endParaRPr lang="en-US" sz="2400" b="1" u="sng" dirty="0">
              <a:solidFill>
                <a:srgbClr val="7030A0"/>
              </a:solidFill>
              <a:cs typeface="Arial" pitchFamily="34" charset="0"/>
            </a:endParaRPr>
          </a:p>
        </p:txBody>
      </p:sp>
      <p:sp>
        <p:nvSpPr>
          <p:cNvPr id="9" name="TextBox 8"/>
          <p:cNvSpPr txBox="1"/>
          <p:nvPr/>
        </p:nvSpPr>
        <p:spPr>
          <a:xfrm>
            <a:off x="1295400" y="76200"/>
            <a:ext cx="7427794" cy="369332"/>
          </a:xfrm>
          <a:prstGeom prst="homePlate">
            <a:avLst/>
          </a:prstGeom>
          <a:solidFill>
            <a:srgbClr val="92D050"/>
          </a:solidFill>
        </p:spPr>
        <p:style>
          <a:lnRef idx="1">
            <a:schemeClr val="accent1"/>
          </a:lnRef>
          <a:fillRef idx="2">
            <a:schemeClr val="accent1"/>
          </a:fillRef>
          <a:effectRef idx="1">
            <a:schemeClr val="accent1"/>
          </a:effectRef>
          <a:fontRef idx="minor">
            <a:schemeClr val="dk1"/>
          </a:fontRef>
        </p:style>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PH" b="1" i="1" dirty="0" smtClean="0">
                <a:ln w="12700">
                  <a:solidFill>
                    <a:srgbClr val="1F497D">
                      <a:satMod val="155000"/>
                    </a:srgbClr>
                  </a:solidFill>
                  <a:prstDash val="solid"/>
                </a:ln>
                <a:solidFill>
                  <a:srgbClr val="0070C0"/>
                </a:solidFill>
                <a:effectLst>
                  <a:outerShdw blurRad="41275" dist="20320" dir="1800000" algn="tl" rotWithShape="0">
                    <a:srgbClr val="000000">
                      <a:alpha val="40000"/>
                    </a:srgbClr>
                  </a:outerShdw>
                </a:effectLst>
              </a:rPr>
              <a:t>LEVEL  2. INDUSTRY, AREA, AND SECTOR ASSESSMENT</a:t>
            </a:r>
            <a:endParaRPr lang="en-PH" b="1" dirty="0">
              <a:ln w="12700">
                <a:solidFill>
                  <a:srgbClr val="1F497D">
                    <a:satMod val="155000"/>
                  </a:srgbClr>
                </a:solidFill>
                <a:prstDash val="solid"/>
              </a:ln>
              <a:solidFill>
                <a:srgbClr val="0070C0"/>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30177771"/>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2578"/>
                                        </p:tgtEl>
                                        <p:attrNameLst>
                                          <p:attrName>style.visibility</p:attrName>
                                        </p:attrNameLst>
                                      </p:cBhvr>
                                      <p:to>
                                        <p:strVal val="visible"/>
                                      </p:to>
                                    </p:set>
                                    <p:anim calcmode="lin" valueType="num">
                                      <p:cBhvr additive="base">
                                        <p:cTn id="7" dur="500" fill="hold"/>
                                        <p:tgtEl>
                                          <p:spTgt spid="152578"/>
                                        </p:tgtEl>
                                        <p:attrNameLst>
                                          <p:attrName>ppt_x</p:attrName>
                                        </p:attrNameLst>
                                      </p:cBhvr>
                                      <p:tavLst>
                                        <p:tav tm="0">
                                          <p:val>
                                            <p:strVal val="0-#ppt_w/2"/>
                                          </p:val>
                                        </p:tav>
                                        <p:tav tm="100000">
                                          <p:val>
                                            <p:strVal val="#ppt_x"/>
                                          </p:val>
                                        </p:tav>
                                      </p:tavLst>
                                    </p:anim>
                                    <p:anim calcmode="lin" valueType="num">
                                      <p:cBhvr additive="base">
                                        <p:cTn id="8" dur="500" fill="hold"/>
                                        <p:tgtEl>
                                          <p:spTgt spid="15257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52579">
                                            <p:txEl>
                                              <p:pRg st="0" end="0"/>
                                            </p:txEl>
                                          </p:spTgt>
                                        </p:tgtEl>
                                        <p:attrNameLst>
                                          <p:attrName>style.visibility</p:attrName>
                                        </p:attrNameLst>
                                      </p:cBhvr>
                                      <p:to>
                                        <p:strVal val="visible"/>
                                      </p:to>
                                    </p:set>
                                    <p:anim calcmode="lin" valueType="num">
                                      <p:cBhvr additive="base">
                                        <p:cTn id="13" dur="500" fill="hold"/>
                                        <p:tgtEl>
                                          <p:spTgt spid="152579">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5257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52583"/>
                                        </p:tgtEl>
                                        <p:attrNameLst>
                                          <p:attrName>style.visibility</p:attrName>
                                        </p:attrNameLst>
                                      </p:cBhvr>
                                      <p:to>
                                        <p:strVal val="visible"/>
                                      </p:to>
                                    </p:set>
                                    <p:anim calcmode="lin" valueType="num">
                                      <p:cBhvr additive="base">
                                        <p:cTn id="19" dur="500" fill="hold"/>
                                        <p:tgtEl>
                                          <p:spTgt spid="152583"/>
                                        </p:tgtEl>
                                        <p:attrNameLst>
                                          <p:attrName>ppt_x</p:attrName>
                                        </p:attrNameLst>
                                      </p:cBhvr>
                                      <p:tavLst>
                                        <p:tav tm="0">
                                          <p:val>
                                            <p:strVal val="1+#ppt_w/2"/>
                                          </p:val>
                                        </p:tav>
                                        <p:tav tm="100000">
                                          <p:val>
                                            <p:strVal val="#ppt_x"/>
                                          </p:val>
                                        </p:tav>
                                      </p:tavLst>
                                    </p:anim>
                                    <p:anim calcmode="lin" valueType="num">
                                      <p:cBhvr additive="base">
                                        <p:cTn id="20" dur="500" fill="hold"/>
                                        <p:tgtEl>
                                          <p:spTgt spid="15258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ppt_x"/>
                                          </p:val>
                                        </p:tav>
                                        <p:tav tm="100000">
                                          <p:val>
                                            <p:strVal val="#ppt_x"/>
                                          </p:val>
                                        </p:tav>
                                      </p:tavLst>
                                    </p:anim>
                                    <p:anim calcmode="lin" valueType="num">
                                      <p:cBhvr additive="base">
                                        <p:cTn id="3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78" grpId="0"/>
      <p:bldP spid="152579" grpId="0" build="p"/>
      <p:bldP spid="6" grpId="0" animBg="1"/>
      <p:bldP spid="8" grpId="0"/>
      <p:bldP spid="15258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77200" cy="1143000"/>
          </a:xfrm>
        </p:spPr>
        <p:txBody>
          <a:bodyPr>
            <a:noAutofit/>
          </a:bodyPr>
          <a:lstStyle/>
          <a:p>
            <a:r>
              <a:rPr lang="en-PH" sz="1800" dirty="0">
                <a:solidFill>
                  <a:srgbClr val="0070C0"/>
                </a:solidFill>
              </a:rPr>
              <a:t>education industry may be further analyzed in the context of its relative attractiveness to investors in the education </a:t>
            </a:r>
            <a:r>
              <a:rPr lang="en-PH" sz="1800" dirty="0" smtClean="0">
                <a:solidFill>
                  <a:srgbClr val="0070C0"/>
                </a:solidFill>
              </a:rPr>
              <a:t>industry (</a:t>
            </a:r>
            <a:r>
              <a:rPr lang="en-PH" sz="1800" dirty="0">
                <a:solidFill>
                  <a:srgbClr val="0070C0"/>
                </a:solidFill>
              </a:rPr>
              <a:t>Michael Porter’s Five Forces of Industry </a:t>
            </a:r>
            <a:r>
              <a:rPr lang="en-PH" sz="1800" dirty="0" smtClean="0">
                <a:solidFill>
                  <a:srgbClr val="0070C0"/>
                </a:solidFill>
              </a:rPr>
              <a:t>Analysis)</a:t>
            </a:r>
            <a:endParaRPr lang="en-US" sz="1800" dirty="0">
              <a:solidFill>
                <a:srgbClr val="0070C0"/>
              </a:solidFill>
            </a:endParaRPr>
          </a:p>
        </p:txBody>
      </p:sp>
      <p:pic>
        <p:nvPicPr>
          <p:cNvPr id="4" name="Picture 3" descr="C:\Users\HersheyBar\Desktop\fig d.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0127" y="1969532"/>
            <a:ext cx="5715000" cy="4343400"/>
          </a:xfrm>
          <a:prstGeom prst="rect">
            <a:avLst/>
          </a:prstGeom>
          <a:ln>
            <a:noFill/>
          </a:ln>
          <a:effectLst>
            <a:outerShdw blurRad="190500" algn="tl" rotWithShape="0">
              <a:srgbClr val="000000">
                <a:alpha val="70000"/>
              </a:srgbClr>
            </a:outerShdw>
          </a:effectLst>
        </p:spPr>
      </p:pic>
      <p:sp>
        <p:nvSpPr>
          <p:cNvPr id="5" name="Text Box 6"/>
          <p:cNvSpPr txBox="1">
            <a:spLocks noChangeArrowheads="1"/>
          </p:cNvSpPr>
          <p:nvPr/>
        </p:nvSpPr>
        <p:spPr bwMode="auto">
          <a:xfrm>
            <a:off x="413589" y="1512332"/>
            <a:ext cx="4800600" cy="3693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PH" sz="1200" b="1" i="0" u="none" strike="noStrike" cap="none" normalizeH="0" baseline="0" dirty="0" smtClean="0">
              <a:ln>
                <a:noFill/>
              </a:ln>
              <a:solidFill>
                <a:srgbClr val="000000"/>
              </a:solidFill>
              <a:effectLst/>
              <a:latin typeface="Cambria"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PH" sz="1200" b="1" i="0" u="none" strike="noStrike" cap="none" normalizeH="0" baseline="0" dirty="0" smtClean="0">
                <a:ln>
                  <a:noFill/>
                </a:ln>
                <a:solidFill>
                  <a:srgbClr val="000000"/>
                </a:solidFill>
                <a:effectLst/>
                <a:latin typeface="Cambria" pitchFamily="18" charset="0"/>
                <a:cs typeface="Arial" pitchFamily="34" charset="0"/>
              </a:rPr>
              <a:t>Education Industry Analysis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5"/>
          <p:cNvSpPr/>
          <p:nvPr/>
        </p:nvSpPr>
        <p:spPr>
          <a:xfrm>
            <a:off x="6096000" y="2075466"/>
            <a:ext cx="2286000" cy="3539430"/>
          </a:xfrm>
          <a:prstGeom prst="rect">
            <a:avLst/>
          </a:prstGeom>
        </p:spPr>
        <p:txBody>
          <a:bodyPr wrap="square">
            <a:spAutoFit/>
          </a:bodyPr>
          <a:lstStyle/>
          <a:p>
            <a:r>
              <a:rPr lang="en-PH" sz="1600" dirty="0"/>
              <a:t>The model </a:t>
            </a:r>
            <a:r>
              <a:rPr lang="en-PH" sz="1600" dirty="0" smtClean="0"/>
              <a:t>evaluates </a:t>
            </a:r>
            <a:r>
              <a:rPr lang="en-PH" sz="1600" dirty="0"/>
              <a:t>the relative bargaining power of the schools against their suppliers and against their customers (parents and students). It also depicts the relative ease or difficulty of entering the industry and the schools substitutes available to customers. </a:t>
            </a:r>
            <a:endParaRPr lang="en-US" sz="1600" dirty="0"/>
          </a:p>
        </p:txBody>
      </p:sp>
    </p:spTree>
    <p:extLst>
      <p:ext uri="{BB962C8B-B14F-4D97-AF65-F5344CB8AC3E}">
        <p14:creationId xmlns:p14="http://schemas.microsoft.com/office/powerpoint/2010/main" val="37357628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685800" y="304800"/>
            <a:ext cx="6934200" cy="800100"/>
          </a:xfrm>
        </p:spPr>
        <p:txBody>
          <a:bodyPr rtlCol="0"/>
          <a:lstStyle/>
          <a:p>
            <a:pPr eaLnBrk="1" fontAlgn="auto" hangingPunct="1">
              <a:spcAft>
                <a:spcPts val="0"/>
              </a:spcAft>
              <a:defRPr/>
            </a:pPr>
            <a:r>
              <a:rPr lang="en-PH" sz="3600" b="1" dirty="0" smtClean="0">
                <a:solidFill>
                  <a:srgbClr val="0070C0"/>
                </a:solidFill>
                <a:latin typeface="+mn-lt"/>
              </a:rPr>
              <a:t>INDUSTRY STRUCTURE</a:t>
            </a:r>
            <a:endParaRPr lang="en-PH" sz="3600" dirty="0">
              <a:solidFill>
                <a:srgbClr val="0070C0"/>
              </a:solidFill>
              <a:latin typeface="+mn-lt"/>
            </a:endParaRPr>
          </a:p>
        </p:txBody>
      </p:sp>
      <p:sp>
        <p:nvSpPr>
          <p:cNvPr id="6147" name="Content Placeholder 2"/>
          <p:cNvSpPr>
            <a:spLocks noGrp="1"/>
          </p:cNvSpPr>
          <p:nvPr>
            <p:ph idx="1"/>
          </p:nvPr>
        </p:nvSpPr>
        <p:spPr>
          <a:xfrm>
            <a:off x="965200" y="1249363"/>
            <a:ext cx="6610350" cy="673100"/>
          </a:xfrm>
        </p:spPr>
        <p:txBody>
          <a:bodyPr rtlCol="0">
            <a:normAutofit fontScale="92500" lnSpcReduction="20000"/>
          </a:bodyPr>
          <a:lstStyle/>
          <a:p>
            <a:pPr eaLnBrk="1" fontAlgn="auto" hangingPunct="1">
              <a:spcAft>
                <a:spcPts val="0"/>
              </a:spcAft>
              <a:buFont typeface="Arial" pitchFamily="34" charset="0"/>
              <a:buNone/>
              <a:defRPr/>
            </a:pPr>
            <a:r>
              <a:rPr lang="en-PH" sz="2400" dirty="0" smtClean="0">
                <a:solidFill>
                  <a:srgbClr val="C00000"/>
                </a:solidFill>
              </a:rPr>
              <a:t>there are many participants and stakeholders in the education industry</a:t>
            </a:r>
            <a:endParaRPr lang="en-US" sz="2400" dirty="0" smtClean="0">
              <a:solidFill>
                <a:srgbClr val="C00000"/>
              </a:solidFill>
              <a:effectLst>
                <a:outerShdw blurRad="38100" dist="38100" dir="2700000" algn="tl">
                  <a:srgbClr val="000000">
                    <a:alpha val="43137"/>
                  </a:srgbClr>
                </a:outerShdw>
              </a:effectLst>
            </a:endParaRPr>
          </a:p>
        </p:txBody>
      </p:sp>
      <p:cxnSp>
        <p:nvCxnSpPr>
          <p:cNvPr id="5" name="Straight Connector 4"/>
          <p:cNvCxnSpPr/>
          <p:nvPr/>
        </p:nvCxnSpPr>
        <p:spPr>
          <a:xfrm>
            <a:off x="725488" y="1104900"/>
            <a:ext cx="5443537" cy="4763"/>
          </a:xfrm>
          <a:prstGeom prst="line">
            <a:avLst/>
          </a:prstGeom>
          <a:ln w="28575"/>
        </p:spPr>
        <p:style>
          <a:lnRef idx="2">
            <a:schemeClr val="dk1"/>
          </a:lnRef>
          <a:fillRef idx="0">
            <a:schemeClr val="dk1"/>
          </a:fillRef>
          <a:effectRef idx="1">
            <a:schemeClr val="dk1"/>
          </a:effectRef>
          <a:fontRef idx="minor">
            <a:schemeClr val="tx1"/>
          </a:fontRef>
        </p:style>
      </p:cxnSp>
      <p:sp>
        <p:nvSpPr>
          <p:cNvPr id="153605" name="Content Placeholder 2"/>
          <p:cNvSpPr txBox="1">
            <a:spLocks/>
          </p:cNvSpPr>
          <p:nvPr/>
        </p:nvSpPr>
        <p:spPr bwMode="auto">
          <a:xfrm>
            <a:off x="1739900" y="1917700"/>
            <a:ext cx="7023100" cy="673100"/>
          </a:xfrm>
          <a:prstGeom prst="rect">
            <a:avLst/>
          </a:prstGeom>
          <a:noFill/>
          <a:ln w="9525">
            <a:noFill/>
            <a:miter lim="800000"/>
            <a:headEnd/>
            <a:tailEnd/>
          </a:ln>
        </p:spPr>
        <p:txBody>
          <a:bodyPr/>
          <a:lstStyle/>
          <a:p>
            <a:pPr marL="342900" indent="-342900" defTabSz="457200" fontAlgn="base">
              <a:spcBef>
                <a:spcPts val="1000"/>
              </a:spcBef>
              <a:spcAft>
                <a:spcPct val="0"/>
              </a:spcAft>
              <a:buClr>
                <a:srgbClr val="4F81BD"/>
              </a:buClr>
              <a:buSzPct val="80000"/>
            </a:pPr>
            <a:r>
              <a:rPr lang="en-PH" sz="2400" b="1" u="sng" dirty="0">
                <a:solidFill>
                  <a:srgbClr val="7030A0"/>
                </a:solidFill>
                <a:cs typeface="Arial" pitchFamily="34" charset="0"/>
              </a:rPr>
              <a:t>SCHOOLS =  direct industry participants</a:t>
            </a:r>
            <a:endParaRPr lang="en-US" sz="2400" b="1" u="sng" dirty="0">
              <a:solidFill>
                <a:srgbClr val="7030A0"/>
              </a:solidFill>
              <a:cs typeface="Arial" pitchFamily="34" charset="0"/>
            </a:endParaRPr>
          </a:p>
        </p:txBody>
      </p:sp>
      <p:sp>
        <p:nvSpPr>
          <p:cNvPr id="9" name="TextBox 8"/>
          <p:cNvSpPr txBox="1"/>
          <p:nvPr/>
        </p:nvSpPr>
        <p:spPr>
          <a:xfrm>
            <a:off x="1600200" y="2362200"/>
            <a:ext cx="6498774" cy="4414480"/>
          </a:xfrm>
          <a:prstGeom prst="ellipse">
            <a:avLst/>
          </a:prstGeom>
          <a:noFill/>
          <a:ln w="19050">
            <a:solidFill>
              <a:srgbClr val="FF99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defRPr/>
            </a:pPr>
            <a:r>
              <a:rPr lang="en-PH" u="sng" dirty="0">
                <a:solidFill>
                  <a:prstClr val="black"/>
                </a:solidFill>
                <a:cs typeface="Arial" pitchFamily="34" charset="0"/>
              </a:rPr>
              <a:t>Related Industry </a:t>
            </a:r>
          </a:p>
          <a:p>
            <a:pPr algn="ctr">
              <a:defRPr/>
            </a:pPr>
            <a:r>
              <a:rPr lang="en-PH" dirty="0">
                <a:solidFill>
                  <a:prstClr val="black"/>
                </a:solidFill>
                <a:cs typeface="Arial" pitchFamily="34" charset="0"/>
              </a:rPr>
              <a:t>textbook publishing</a:t>
            </a:r>
          </a:p>
          <a:p>
            <a:pPr algn="ctr">
              <a:defRPr/>
            </a:pPr>
            <a:endParaRPr lang="en-PH" u="sng" dirty="0">
              <a:solidFill>
                <a:prstClr val="black"/>
              </a:solidFill>
              <a:cs typeface="Arial" pitchFamily="34" charset="0"/>
            </a:endParaRPr>
          </a:p>
          <a:p>
            <a:pPr algn="ctr">
              <a:defRPr/>
            </a:pPr>
            <a:r>
              <a:rPr lang="en-PH" u="sng" dirty="0">
                <a:solidFill>
                  <a:prstClr val="black"/>
                </a:solidFill>
                <a:cs typeface="Arial" pitchFamily="34" charset="0"/>
              </a:rPr>
              <a:t>Stakeholders</a:t>
            </a:r>
          </a:p>
          <a:p>
            <a:pPr algn="ctr">
              <a:defRPr/>
            </a:pPr>
            <a:r>
              <a:rPr lang="en-PH" dirty="0">
                <a:solidFill>
                  <a:prstClr val="black"/>
                </a:solidFill>
                <a:cs typeface="Arial" pitchFamily="34" charset="0"/>
              </a:rPr>
              <a:t>public and private sector agencies involved in promoting and supporting education</a:t>
            </a:r>
          </a:p>
          <a:p>
            <a:pPr algn="ctr">
              <a:defRPr/>
            </a:pPr>
            <a:endParaRPr lang="en-PH" dirty="0">
              <a:solidFill>
                <a:prstClr val="black"/>
              </a:solidFill>
              <a:cs typeface="Arial" pitchFamily="34" charset="0"/>
            </a:endParaRPr>
          </a:p>
          <a:p>
            <a:pPr algn="ctr">
              <a:defRPr/>
            </a:pPr>
            <a:r>
              <a:rPr lang="en-PH" u="sng" dirty="0">
                <a:solidFill>
                  <a:prstClr val="black"/>
                </a:solidFill>
                <a:cs typeface="Arial" pitchFamily="34" charset="0"/>
              </a:rPr>
              <a:t>Government’s Role </a:t>
            </a:r>
          </a:p>
          <a:p>
            <a:pPr algn="ctr">
              <a:defRPr/>
            </a:pPr>
            <a:r>
              <a:rPr lang="en-PH" dirty="0">
                <a:solidFill>
                  <a:prstClr val="black"/>
                </a:solidFill>
                <a:cs typeface="Arial" pitchFamily="34" charset="0"/>
              </a:rPr>
              <a:t>to develop the national agenda for education through its various agencies:  </a:t>
            </a:r>
            <a:r>
              <a:rPr lang="en-PH" dirty="0" err="1">
                <a:solidFill>
                  <a:prstClr val="black"/>
                </a:solidFill>
                <a:cs typeface="Arial" pitchFamily="34" charset="0"/>
              </a:rPr>
              <a:t>DepEd</a:t>
            </a:r>
            <a:r>
              <a:rPr lang="en-PH" dirty="0">
                <a:solidFill>
                  <a:prstClr val="black"/>
                </a:solidFill>
                <a:cs typeface="Arial" pitchFamily="34" charset="0"/>
              </a:rPr>
              <a:t>, CHED, and TESDA</a:t>
            </a:r>
            <a:endParaRPr lang="en-PH" u="sng" dirty="0">
              <a:solidFill>
                <a:prstClr val="black"/>
              </a:solidFill>
              <a:cs typeface="Arial" charset="0"/>
            </a:endParaRPr>
          </a:p>
        </p:txBody>
      </p:sp>
    </p:spTree>
    <p:extLst>
      <p:ext uri="{BB962C8B-B14F-4D97-AF65-F5344CB8AC3E}">
        <p14:creationId xmlns:p14="http://schemas.microsoft.com/office/powerpoint/2010/main" val="194077256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additive="base">
                                        <p:cTn id="7" dur="500" fill="hold"/>
                                        <p:tgtEl>
                                          <p:spTgt spid="6146"/>
                                        </p:tgtEl>
                                        <p:attrNameLst>
                                          <p:attrName>ppt_x</p:attrName>
                                        </p:attrNameLst>
                                      </p:cBhvr>
                                      <p:tavLst>
                                        <p:tav tm="0">
                                          <p:val>
                                            <p:strVal val="#ppt_x"/>
                                          </p:val>
                                        </p:tav>
                                        <p:tav tm="100000">
                                          <p:val>
                                            <p:strVal val="#ppt_x"/>
                                          </p:val>
                                        </p:tav>
                                      </p:tavLst>
                                    </p:anim>
                                    <p:anim calcmode="lin" valueType="num">
                                      <p:cBhvr additive="base">
                                        <p:cTn id="8" dur="500" fill="hold"/>
                                        <p:tgtEl>
                                          <p:spTgt spid="614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6147">
                                            <p:txEl>
                                              <p:pRg st="0" end="0"/>
                                            </p:txEl>
                                          </p:spTgt>
                                        </p:tgtEl>
                                        <p:attrNameLst>
                                          <p:attrName>style.visibility</p:attrName>
                                        </p:attrNameLst>
                                      </p:cBhvr>
                                      <p:to>
                                        <p:strVal val="visible"/>
                                      </p:to>
                                    </p:set>
                                    <p:animEffect transition="in" filter="fade">
                                      <p:cBhvr>
                                        <p:cTn id="13" dur="2000"/>
                                        <p:tgtEl>
                                          <p:spTgt spid="6147">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153605"/>
                                        </p:tgtEl>
                                        <p:attrNameLst>
                                          <p:attrName>style.visibility</p:attrName>
                                        </p:attrNameLst>
                                      </p:cBhvr>
                                      <p:to>
                                        <p:strVal val="visible"/>
                                      </p:to>
                                    </p:set>
                                    <p:anim calcmode="lin" valueType="num">
                                      <p:cBhvr additive="base">
                                        <p:cTn id="18" dur="500" fill="hold"/>
                                        <p:tgtEl>
                                          <p:spTgt spid="153605"/>
                                        </p:tgtEl>
                                        <p:attrNameLst>
                                          <p:attrName>ppt_x</p:attrName>
                                        </p:attrNameLst>
                                      </p:cBhvr>
                                      <p:tavLst>
                                        <p:tav tm="0">
                                          <p:val>
                                            <p:strVal val="1+#ppt_w/2"/>
                                          </p:val>
                                        </p:tav>
                                        <p:tav tm="100000">
                                          <p:val>
                                            <p:strVal val="#ppt_x"/>
                                          </p:val>
                                        </p:tav>
                                      </p:tavLst>
                                    </p:anim>
                                    <p:anim calcmode="lin" valueType="num">
                                      <p:cBhvr additive="base">
                                        <p:cTn id="19" dur="500" fill="hold"/>
                                        <p:tgtEl>
                                          <p:spTgt spid="153605"/>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8" presetClass="entr" presetSubtype="16"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diamond(in)">
                                      <p:cBhvr>
                                        <p:cTn id="24"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P spid="6147" grpId="0" build="p"/>
      <p:bldP spid="153605" grpId="0"/>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Title 1"/>
          <p:cNvSpPr>
            <a:spLocks noGrp="1"/>
          </p:cNvSpPr>
          <p:nvPr>
            <p:ph type="title"/>
          </p:nvPr>
        </p:nvSpPr>
        <p:spPr>
          <a:xfrm>
            <a:off x="927966" y="113433"/>
            <a:ext cx="2803525" cy="677863"/>
          </a:xfrm>
        </p:spPr>
        <p:txBody>
          <a:bodyPr/>
          <a:lstStyle/>
          <a:p>
            <a:pPr eaLnBrk="1" hangingPunct="1"/>
            <a:r>
              <a:rPr lang="en-PH" sz="3600" u="sng" dirty="0" smtClean="0"/>
              <a:t>Sample </a:t>
            </a:r>
          </a:p>
        </p:txBody>
      </p:sp>
      <p:sp>
        <p:nvSpPr>
          <p:cNvPr id="3" name="Content Placeholder 2"/>
          <p:cNvSpPr>
            <a:spLocks noGrp="1"/>
          </p:cNvSpPr>
          <p:nvPr>
            <p:ph idx="1"/>
          </p:nvPr>
        </p:nvSpPr>
        <p:spPr>
          <a:xfrm>
            <a:off x="1072429" y="867496"/>
            <a:ext cx="6348412" cy="647700"/>
          </a:xfrm>
        </p:spPr>
        <p:txBody>
          <a:bodyPr rtlCol="0">
            <a:normAutofit/>
          </a:bodyPr>
          <a:lstStyle/>
          <a:p>
            <a:pPr algn="ctr" eaLnBrk="1" fontAlgn="auto" hangingPunct="1">
              <a:spcAft>
                <a:spcPts val="0"/>
              </a:spcAft>
              <a:buFont typeface="Arial" pitchFamily="34" charset="0"/>
              <a:buNone/>
              <a:defRPr/>
            </a:pPr>
            <a:r>
              <a:rPr lang="en-PH" sz="2000" b="1" cap="small" dirty="0" smtClean="0"/>
              <a:t>Figure A.  Education Industry Structure</a:t>
            </a:r>
            <a:endParaRPr lang="en-PH" sz="2000" b="1" cap="small" dirty="0"/>
          </a:p>
        </p:txBody>
      </p:sp>
      <p:pic>
        <p:nvPicPr>
          <p:cNvPr id="6" name="Picture 5" descr="C:\Users\HersheyBar\Desktop\EDUCATION INDUSTRY STRUCTURE.jpg"/>
          <p:cNvPicPr/>
          <p:nvPr/>
        </p:nvPicPr>
        <p:blipFill>
          <a:blip r:embed="rId2" cstate="print"/>
          <a:srcRect/>
          <a:stretch>
            <a:fillRect/>
          </a:stretch>
        </p:blipFill>
        <p:spPr bwMode="auto">
          <a:xfrm>
            <a:off x="607291" y="1477096"/>
            <a:ext cx="7924800" cy="3914775"/>
          </a:xfrm>
          <a:prstGeom prst="rect">
            <a:avLst/>
          </a:prstGeom>
          <a:ln>
            <a:noFill/>
          </a:ln>
          <a:effectLst>
            <a:outerShdw blurRad="190500" algn="tl" rotWithShape="0">
              <a:srgbClr val="000000">
                <a:alpha val="70000"/>
              </a:srgbClr>
            </a:outerShdw>
          </a:effectLst>
        </p:spPr>
      </p:pic>
      <p:sp>
        <p:nvSpPr>
          <p:cNvPr id="154629" name="Rectangle 6"/>
          <p:cNvSpPr>
            <a:spLocks noChangeArrowheads="1"/>
          </p:cNvSpPr>
          <p:nvPr/>
        </p:nvSpPr>
        <p:spPr bwMode="auto">
          <a:xfrm>
            <a:off x="970829" y="5615709"/>
            <a:ext cx="6953971" cy="708025"/>
          </a:xfrm>
          <a:prstGeom prst="rect">
            <a:avLst/>
          </a:prstGeom>
          <a:noFill/>
          <a:ln w="9525">
            <a:noFill/>
            <a:miter lim="800000"/>
            <a:headEnd/>
            <a:tailEnd/>
          </a:ln>
        </p:spPr>
        <p:txBody>
          <a:bodyPr wrap="square">
            <a:spAutoFit/>
          </a:bodyPr>
          <a:lstStyle/>
          <a:p>
            <a:pPr fontAlgn="base">
              <a:spcBef>
                <a:spcPct val="0"/>
              </a:spcBef>
              <a:spcAft>
                <a:spcPct val="0"/>
              </a:spcAft>
            </a:pPr>
            <a:r>
              <a:rPr lang="en-PH" sz="2000" dirty="0">
                <a:solidFill>
                  <a:prstClr val="black"/>
                </a:solidFill>
                <a:cs typeface="Arial" pitchFamily="34" charset="0"/>
              </a:rPr>
              <a:t>This structure is further complemented by a set of “suppliers” and “demanders.”</a:t>
            </a:r>
          </a:p>
        </p:txBody>
      </p:sp>
    </p:spTree>
    <p:extLst>
      <p:ext uri="{BB962C8B-B14F-4D97-AF65-F5344CB8AC3E}">
        <p14:creationId xmlns:p14="http://schemas.microsoft.com/office/powerpoint/2010/main" val="186884633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54629"/>
                                        </p:tgtEl>
                                        <p:attrNameLst>
                                          <p:attrName>style.visibility</p:attrName>
                                        </p:attrNameLst>
                                      </p:cBhvr>
                                      <p:to>
                                        <p:strVal val="visible"/>
                                      </p:to>
                                    </p:set>
                                    <p:anim calcmode="lin" valueType="num">
                                      <p:cBhvr additive="base">
                                        <p:cTn id="12" dur="500" fill="hold"/>
                                        <p:tgtEl>
                                          <p:spTgt spid="154629"/>
                                        </p:tgtEl>
                                        <p:attrNameLst>
                                          <p:attrName>ppt_x</p:attrName>
                                        </p:attrNameLst>
                                      </p:cBhvr>
                                      <p:tavLst>
                                        <p:tav tm="0">
                                          <p:val>
                                            <p:strVal val="#ppt_x"/>
                                          </p:val>
                                        </p:tav>
                                        <p:tav tm="100000">
                                          <p:val>
                                            <p:strVal val="#ppt_x"/>
                                          </p:val>
                                        </p:tav>
                                      </p:tavLst>
                                    </p:anim>
                                    <p:anim calcmode="lin" valueType="num">
                                      <p:cBhvr additive="base">
                                        <p:cTn id="13" dur="500" fill="hold"/>
                                        <p:tgtEl>
                                          <p:spTgt spid="1546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2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685800" y="457200"/>
            <a:ext cx="6934200" cy="762000"/>
          </a:xfrm>
        </p:spPr>
        <p:txBody>
          <a:bodyPr rtlCol="0">
            <a:normAutofit/>
          </a:bodyPr>
          <a:lstStyle/>
          <a:p>
            <a:pPr eaLnBrk="1" fontAlgn="auto" hangingPunct="1">
              <a:spcAft>
                <a:spcPts val="0"/>
              </a:spcAft>
              <a:defRPr/>
            </a:pPr>
            <a:r>
              <a:rPr lang="en-PH" sz="3200" b="1" dirty="0" smtClean="0">
                <a:solidFill>
                  <a:srgbClr val="0070C0"/>
                </a:solidFill>
                <a:latin typeface="+mn-lt"/>
              </a:rPr>
              <a:t>EDUCATION VALUE CHAIN</a:t>
            </a:r>
            <a:endParaRPr lang="en-PH" sz="3200" dirty="0">
              <a:solidFill>
                <a:srgbClr val="0070C0"/>
              </a:solidFill>
              <a:latin typeface="+mn-lt"/>
            </a:endParaRPr>
          </a:p>
        </p:txBody>
      </p:sp>
      <p:sp>
        <p:nvSpPr>
          <p:cNvPr id="6147" name="Content Placeholder 2"/>
          <p:cNvSpPr>
            <a:spLocks noGrp="1"/>
          </p:cNvSpPr>
          <p:nvPr>
            <p:ph idx="1"/>
          </p:nvPr>
        </p:nvSpPr>
        <p:spPr>
          <a:xfrm>
            <a:off x="1447800" y="1366982"/>
            <a:ext cx="6348412" cy="673100"/>
          </a:xfrm>
        </p:spPr>
        <p:txBody>
          <a:bodyPr rtlCol="0">
            <a:normAutofit fontScale="92500"/>
          </a:bodyPr>
          <a:lstStyle/>
          <a:p>
            <a:pPr eaLnBrk="1" fontAlgn="auto" hangingPunct="1">
              <a:spcAft>
                <a:spcPts val="0"/>
              </a:spcAft>
              <a:buFont typeface="Wingdings 3" pitchFamily="18" charset="2"/>
              <a:buNone/>
              <a:defRPr/>
            </a:pPr>
            <a:r>
              <a:rPr lang="en-PH" dirty="0" smtClean="0">
                <a:solidFill>
                  <a:srgbClr val="C00000"/>
                </a:solidFill>
              </a:rPr>
              <a:t>the education industry has its own value chain</a:t>
            </a:r>
            <a:endParaRPr lang="en-US" dirty="0" smtClean="0">
              <a:solidFill>
                <a:srgbClr val="C00000"/>
              </a:solidFill>
            </a:endParaRPr>
          </a:p>
        </p:txBody>
      </p:sp>
      <p:cxnSp>
        <p:nvCxnSpPr>
          <p:cNvPr id="5" name="Straight Connector 4"/>
          <p:cNvCxnSpPr/>
          <p:nvPr/>
        </p:nvCxnSpPr>
        <p:spPr>
          <a:xfrm>
            <a:off x="725488" y="1257300"/>
            <a:ext cx="5443537" cy="4763"/>
          </a:xfrm>
          <a:prstGeom prst="line">
            <a:avLst/>
          </a:prstGeom>
          <a:ln w="28575"/>
        </p:spPr>
        <p:style>
          <a:lnRef idx="2">
            <a:schemeClr val="dk1"/>
          </a:lnRef>
          <a:fillRef idx="0">
            <a:schemeClr val="dk1"/>
          </a:fillRef>
          <a:effectRef idx="1">
            <a:schemeClr val="dk1"/>
          </a:effectRef>
          <a:fontRef idx="minor">
            <a:schemeClr val="tx1"/>
          </a:fontRef>
        </p:style>
      </p:cxnSp>
      <p:pic>
        <p:nvPicPr>
          <p:cNvPr id="9" name="Picture 8" descr="C:\Users\HersheyBar\Desktop\fig c.jpg"/>
          <p:cNvPicPr/>
          <p:nvPr/>
        </p:nvPicPr>
        <p:blipFill>
          <a:blip r:embed="rId2" cstate="print"/>
          <a:srcRect/>
          <a:stretch>
            <a:fillRect/>
          </a:stretch>
        </p:blipFill>
        <p:spPr bwMode="auto">
          <a:xfrm>
            <a:off x="152400" y="2616200"/>
            <a:ext cx="8610600" cy="3200400"/>
          </a:xfrm>
          <a:prstGeom prst="rect">
            <a:avLst/>
          </a:prstGeom>
          <a:ln>
            <a:noFill/>
          </a:ln>
          <a:effectLst>
            <a:outerShdw blurRad="190500" algn="tl" rotWithShape="0">
              <a:srgbClr val="000000">
                <a:alpha val="70000"/>
              </a:srgbClr>
            </a:outerShdw>
          </a:effectLst>
        </p:spPr>
      </p:pic>
      <p:sp>
        <p:nvSpPr>
          <p:cNvPr id="155654" name="Rectangle 9"/>
          <p:cNvSpPr>
            <a:spLocks noChangeArrowheads="1"/>
          </p:cNvSpPr>
          <p:nvPr/>
        </p:nvSpPr>
        <p:spPr bwMode="auto">
          <a:xfrm>
            <a:off x="423863" y="2012950"/>
            <a:ext cx="4092575" cy="400050"/>
          </a:xfrm>
          <a:prstGeom prst="rect">
            <a:avLst/>
          </a:prstGeom>
          <a:noFill/>
          <a:ln w="9525">
            <a:noFill/>
            <a:miter lim="800000"/>
            <a:headEnd/>
            <a:tailEnd/>
          </a:ln>
        </p:spPr>
        <p:txBody>
          <a:bodyPr wrap="none">
            <a:spAutoFit/>
          </a:bodyPr>
          <a:lstStyle/>
          <a:p>
            <a:pPr fontAlgn="base">
              <a:spcBef>
                <a:spcPct val="0"/>
              </a:spcBef>
              <a:spcAft>
                <a:spcPct val="0"/>
              </a:spcAft>
            </a:pPr>
            <a:r>
              <a:rPr lang="en-PH" sz="2000" b="1" dirty="0" smtClean="0">
                <a:solidFill>
                  <a:prstClr val="black"/>
                </a:solidFill>
                <a:cs typeface="Arial" pitchFamily="34" charset="0"/>
              </a:rPr>
              <a:t>Figure B.  Education </a:t>
            </a:r>
            <a:r>
              <a:rPr lang="en-PH" sz="2000" b="1" dirty="0">
                <a:solidFill>
                  <a:prstClr val="black"/>
                </a:solidFill>
                <a:cs typeface="Arial" pitchFamily="34" charset="0"/>
              </a:rPr>
              <a:t>Value Chain</a:t>
            </a:r>
          </a:p>
        </p:txBody>
      </p:sp>
    </p:spTree>
    <p:extLst>
      <p:ext uri="{BB962C8B-B14F-4D97-AF65-F5344CB8AC3E}">
        <p14:creationId xmlns:p14="http://schemas.microsoft.com/office/powerpoint/2010/main" val="53796117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additive="base">
                                        <p:cTn id="7" dur="1000" fill="hold"/>
                                        <p:tgtEl>
                                          <p:spTgt spid="6146"/>
                                        </p:tgtEl>
                                        <p:attrNameLst>
                                          <p:attrName>ppt_x</p:attrName>
                                        </p:attrNameLst>
                                      </p:cBhvr>
                                      <p:tavLst>
                                        <p:tav tm="0">
                                          <p:val>
                                            <p:strVal val="#ppt_x"/>
                                          </p:val>
                                        </p:tav>
                                        <p:tav tm="100000">
                                          <p:val>
                                            <p:strVal val="#ppt_x"/>
                                          </p:val>
                                        </p:tav>
                                      </p:tavLst>
                                    </p:anim>
                                    <p:anim calcmode="lin" valueType="num">
                                      <p:cBhvr additive="base">
                                        <p:cTn id="8" dur="1000" fill="hold"/>
                                        <p:tgtEl>
                                          <p:spTgt spid="614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6147">
                                            <p:txEl>
                                              <p:pRg st="0" end="0"/>
                                            </p:txEl>
                                          </p:spTgt>
                                        </p:tgtEl>
                                        <p:attrNameLst>
                                          <p:attrName>style.visibility</p:attrName>
                                        </p:attrNameLst>
                                      </p:cBhvr>
                                      <p:to>
                                        <p:strVal val="visible"/>
                                      </p:to>
                                    </p:set>
                                    <p:animEffect transition="in" filter="fade">
                                      <p:cBhvr>
                                        <p:cTn id="13" dur="2000"/>
                                        <p:tgtEl>
                                          <p:spTgt spid="6147">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155654"/>
                                        </p:tgtEl>
                                        <p:attrNameLst>
                                          <p:attrName>style.visibility</p:attrName>
                                        </p:attrNameLst>
                                      </p:cBhvr>
                                      <p:to>
                                        <p:strVal val="visible"/>
                                      </p:to>
                                    </p:set>
                                    <p:anim calcmode="lin" valueType="num">
                                      <p:cBhvr additive="base">
                                        <p:cTn id="18" dur="500" fill="hold"/>
                                        <p:tgtEl>
                                          <p:spTgt spid="155654"/>
                                        </p:tgtEl>
                                        <p:attrNameLst>
                                          <p:attrName>ppt_x</p:attrName>
                                        </p:attrNameLst>
                                      </p:cBhvr>
                                      <p:tavLst>
                                        <p:tav tm="0">
                                          <p:val>
                                            <p:strVal val="0-#ppt_w/2"/>
                                          </p:val>
                                        </p:tav>
                                        <p:tav tm="100000">
                                          <p:val>
                                            <p:strVal val="#ppt_x"/>
                                          </p:val>
                                        </p:tav>
                                      </p:tavLst>
                                    </p:anim>
                                    <p:anim calcmode="lin" valueType="num">
                                      <p:cBhvr additive="base">
                                        <p:cTn id="19" dur="500" fill="hold"/>
                                        <p:tgtEl>
                                          <p:spTgt spid="155654"/>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8" presetClass="entr" presetSubtype="16"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diamond(in)">
                                      <p:cBhvr>
                                        <p:cTn id="24"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P spid="6147" grpId="0" build="p"/>
      <p:bldP spid="15565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744538" y="548117"/>
            <a:ext cx="7848600" cy="584775"/>
          </a:xfrm>
          <a:prstGeom prst="rect">
            <a:avLst/>
          </a:prstGeom>
          <a:noFill/>
          <a:ln w="9525">
            <a:noFill/>
            <a:miter lim="800000"/>
            <a:headEnd/>
            <a:tailEnd/>
          </a:ln>
          <a:effectLst/>
        </p:spPr>
        <p:txBody>
          <a:bodyPr>
            <a:spAutoFit/>
          </a:bodyPr>
          <a:lstStyle/>
          <a:p>
            <a:pPr algn="ctr">
              <a:spcBef>
                <a:spcPct val="50000"/>
              </a:spcBef>
              <a:defRPr/>
            </a:pPr>
            <a:r>
              <a:rPr lang="en-US" sz="3200" b="1" dirty="0">
                <a:solidFill>
                  <a:srgbClr val="C0504D"/>
                </a:solidFill>
                <a:effectLst>
                  <a:outerShdw blurRad="38100" dist="38100" dir="2700000" algn="tl">
                    <a:srgbClr val="C0C0C0"/>
                  </a:outerShdw>
                </a:effectLst>
                <a:cs typeface="Arial" pitchFamily="34" charset="0"/>
              </a:rPr>
              <a:t>External Environment Assessment</a:t>
            </a:r>
          </a:p>
        </p:txBody>
      </p:sp>
      <p:pic>
        <p:nvPicPr>
          <p:cNvPr id="5" name="Picture 3" descr="C:\WINDOWS\Application Data\Microsoft\Media Catalog\Downloaded Clips\cl9e\j0395755.gif"/>
          <p:cNvPicPr>
            <a:picLocks noChangeAspect="1" noChangeArrowheads="1" noCrop="1"/>
          </p:cNvPicPr>
          <p:nvPr/>
        </p:nvPicPr>
        <p:blipFill>
          <a:blip r:embed="rId2" cstate="print"/>
          <a:srcRect/>
          <a:stretch>
            <a:fillRect/>
          </a:stretch>
        </p:blipFill>
        <p:spPr bwMode="auto">
          <a:xfrm>
            <a:off x="3990975" y="2579688"/>
            <a:ext cx="1447800" cy="650875"/>
          </a:xfrm>
          <a:prstGeom prst="rect">
            <a:avLst/>
          </a:prstGeom>
          <a:noFill/>
          <a:ln w="9525">
            <a:noFill/>
            <a:miter lim="800000"/>
            <a:headEnd/>
            <a:tailEnd/>
          </a:ln>
        </p:spPr>
      </p:pic>
      <p:grpSp>
        <p:nvGrpSpPr>
          <p:cNvPr id="6" name="Group 13"/>
          <p:cNvGrpSpPr>
            <a:grpSpLocks/>
          </p:cNvGrpSpPr>
          <p:nvPr/>
        </p:nvGrpSpPr>
        <p:grpSpPr bwMode="auto">
          <a:xfrm>
            <a:off x="457200" y="1927225"/>
            <a:ext cx="3124200" cy="838200"/>
            <a:chOff x="192" y="1680"/>
            <a:chExt cx="1968" cy="528"/>
          </a:xfrm>
        </p:grpSpPr>
        <p:sp>
          <p:nvSpPr>
            <p:cNvPr id="7" name="AutoShape 4"/>
            <p:cNvSpPr>
              <a:spLocks noChangeArrowheads="1"/>
            </p:cNvSpPr>
            <p:nvPr/>
          </p:nvSpPr>
          <p:spPr bwMode="auto">
            <a:xfrm>
              <a:off x="192" y="1680"/>
              <a:ext cx="1968" cy="528"/>
            </a:xfrm>
            <a:prstGeom prst="chevron">
              <a:avLst>
                <a:gd name="adj" fmla="val 78790"/>
              </a:avLst>
            </a:prstGeom>
            <a:solidFill>
              <a:srgbClr val="000066"/>
            </a:solidFill>
            <a:ln w="9525">
              <a:solidFill>
                <a:srgbClr val="000066"/>
              </a:solidFill>
              <a:miter lim="800000"/>
              <a:headEnd/>
              <a:tailEnd/>
            </a:ln>
          </p:spPr>
          <p:txBody>
            <a:bodyPr wrap="none" anchor="ctr"/>
            <a:lstStyle/>
            <a:p>
              <a:pPr algn="ctr" fontAlgn="base">
                <a:spcBef>
                  <a:spcPct val="0"/>
                </a:spcBef>
                <a:spcAft>
                  <a:spcPct val="0"/>
                </a:spcAft>
              </a:pPr>
              <a:endParaRPr lang="en-US" sz="2000" b="1">
                <a:solidFill>
                  <a:prstClr val="white"/>
                </a:solidFill>
                <a:cs typeface="Arial" pitchFamily="34" charset="0"/>
              </a:endParaRPr>
            </a:p>
          </p:txBody>
        </p:sp>
        <p:sp>
          <p:nvSpPr>
            <p:cNvPr id="8" name="Text Box 5"/>
            <p:cNvSpPr txBox="1">
              <a:spLocks noChangeArrowheads="1"/>
            </p:cNvSpPr>
            <p:nvPr/>
          </p:nvSpPr>
          <p:spPr bwMode="auto">
            <a:xfrm>
              <a:off x="384" y="1776"/>
              <a:ext cx="1488" cy="428"/>
            </a:xfrm>
            <a:prstGeom prst="rect">
              <a:avLst/>
            </a:prstGeom>
            <a:noFill/>
            <a:ln w="9525">
              <a:noFill/>
              <a:miter lim="800000"/>
              <a:headEnd/>
              <a:tailEnd/>
            </a:ln>
          </p:spPr>
          <p:txBody>
            <a:bodyPr lIns="18288" tIns="18288" rIns="18288" bIns="18288">
              <a:spAutoFit/>
            </a:bodyPr>
            <a:lstStyle/>
            <a:p>
              <a:pPr algn="ctr" fontAlgn="base">
                <a:lnSpc>
                  <a:spcPct val="60000"/>
                </a:lnSpc>
                <a:spcBef>
                  <a:spcPct val="50000"/>
                </a:spcBef>
                <a:spcAft>
                  <a:spcPct val="0"/>
                </a:spcAft>
              </a:pPr>
              <a:r>
                <a:rPr lang="en-US" sz="2400" b="1" dirty="0">
                  <a:solidFill>
                    <a:prstClr val="white"/>
                  </a:solidFill>
                  <a:cs typeface="Arial" pitchFamily="34" charset="0"/>
                </a:rPr>
                <a:t>Macro </a:t>
              </a:r>
            </a:p>
            <a:p>
              <a:pPr algn="ctr" fontAlgn="base">
                <a:lnSpc>
                  <a:spcPct val="60000"/>
                </a:lnSpc>
                <a:spcBef>
                  <a:spcPct val="50000"/>
                </a:spcBef>
                <a:spcAft>
                  <a:spcPct val="0"/>
                </a:spcAft>
              </a:pPr>
              <a:r>
                <a:rPr lang="en-US" sz="2400" b="1" dirty="0">
                  <a:solidFill>
                    <a:prstClr val="white"/>
                  </a:solidFill>
                  <a:cs typeface="Arial" pitchFamily="34" charset="0"/>
                </a:rPr>
                <a:t>Environment</a:t>
              </a:r>
            </a:p>
          </p:txBody>
        </p:sp>
      </p:grpSp>
      <p:grpSp>
        <p:nvGrpSpPr>
          <p:cNvPr id="9" name="Group 14"/>
          <p:cNvGrpSpPr>
            <a:grpSpLocks/>
          </p:cNvGrpSpPr>
          <p:nvPr/>
        </p:nvGrpSpPr>
        <p:grpSpPr bwMode="auto">
          <a:xfrm>
            <a:off x="457200" y="2841627"/>
            <a:ext cx="3124200" cy="903288"/>
            <a:chOff x="192" y="2256"/>
            <a:chExt cx="1968" cy="569"/>
          </a:xfrm>
        </p:grpSpPr>
        <p:sp>
          <p:nvSpPr>
            <p:cNvPr id="10" name="AutoShape 7"/>
            <p:cNvSpPr>
              <a:spLocks noChangeArrowheads="1"/>
            </p:cNvSpPr>
            <p:nvPr/>
          </p:nvSpPr>
          <p:spPr bwMode="auto">
            <a:xfrm>
              <a:off x="192" y="2256"/>
              <a:ext cx="1968" cy="528"/>
            </a:xfrm>
            <a:prstGeom prst="chevron">
              <a:avLst>
                <a:gd name="adj" fmla="val 78790"/>
              </a:avLst>
            </a:prstGeom>
            <a:solidFill>
              <a:srgbClr val="000066"/>
            </a:solidFill>
            <a:ln w="9525">
              <a:solidFill>
                <a:srgbClr val="000066"/>
              </a:solidFill>
              <a:miter lim="800000"/>
              <a:headEnd/>
              <a:tailEnd/>
            </a:ln>
          </p:spPr>
          <p:txBody>
            <a:bodyPr wrap="none" anchor="ctr"/>
            <a:lstStyle/>
            <a:p>
              <a:pPr algn="ctr" fontAlgn="base">
                <a:spcBef>
                  <a:spcPct val="0"/>
                </a:spcBef>
                <a:spcAft>
                  <a:spcPct val="0"/>
                </a:spcAft>
              </a:pPr>
              <a:endParaRPr lang="en-US" sz="2000" b="1">
                <a:solidFill>
                  <a:prstClr val="white"/>
                </a:solidFill>
                <a:cs typeface="Arial" pitchFamily="34" charset="0"/>
              </a:endParaRPr>
            </a:p>
          </p:txBody>
        </p:sp>
        <p:sp>
          <p:nvSpPr>
            <p:cNvPr id="11" name="Text Box 8"/>
            <p:cNvSpPr txBox="1">
              <a:spLocks noChangeArrowheads="1"/>
            </p:cNvSpPr>
            <p:nvPr/>
          </p:nvSpPr>
          <p:spPr bwMode="auto">
            <a:xfrm>
              <a:off x="480" y="2278"/>
              <a:ext cx="1488" cy="547"/>
            </a:xfrm>
            <a:prstGeom prst="rect">
              <a:avLst/>
            </a:prstGeom>
            <a:noFill/>
            <a:ln w="9525">
              <a:noFill/>
              <a:miter lim="800000"/>
              <a:headEnd/>
              <a:tailEnd/>
            </a:ln>
          </p:spPr>
          <p:txBody>
            <a:bodyPr lIns="18288" tIns="18288" rIns="18288" bIns="18288">
              <a:spAutoFit/>
            </a:bodyPr>
            <a:lstStyle/>
            <a:p>
              <a:pPr algn="ctr" fontAlgn="base">
                <a:lnSpc>
                  <a:spcPct val="90000"/>
                </a:lnSpc>
                <a:spcBef>
                  <a:spcPct val="50000"/>
                </a:spcBef>
                <a:spcAft>
                  <a:spcPct val="0"/>
                </a:spcAft>
              </a:pPr>
              <a:r>
                <a:rPr lang="en-US" sz="2000" b="1" dirty="0">
                  <a:solidFill>
                    <a:prstClr val="white"/>
                  </a:solidFill>
                  <a:cs typeface="Arial" pitchFamily="34" charset="0"/>
                </a:rPr>
                <a:t>Industry, Sector and Area Analysis</a:t>
              </a:r>
            </a:p>
          </p:txBody>
        </p:sp>
      </p:grpSp>
      <p:grpSp>
        <p:nvGrpSpPr>
          <p:cNvPr id="12" name="Group 15"/>
          <p:cNvGrpSpPr>
            <a:grpSpLocks/>
          </p:cNvGrpSpPr>
          <p:nvPr/>
        </p:nvGrpSpPr>
        <p:grpSpPr bwMode="auto">
          <a:xfrm>
            <a:off x="5791200" y="1927225"/>
            <a:ext cx="3124200" cy="838200"/>
            <a:chOff x="3552" y="1680"/>
            <a:chExt cx="1968" cy="528"/>
          </a:xfrm>
        </p:grpSpPr>
        <p:sp>
          <p:nvSpPr>
            <p:cNvPr id="13" name="AutoShape 9"/>
            <p:cNvSpPr>
              <a:spLocks noChangeArrowheads="1"/>
            </p:cNvSpPr>
            <p:nvPr/>
          </p:nvSpPr>
          <p:spPr bwMode="auto">
            <a:xfrm rot="10800000">
              <a:off x="3552" y="1680"/>
              <a:ext cx="1968" cy="528"/>
            </a:xfrm>
            <a:prstGeom prst="chevron">
              <a:avLst>
                <a:gd name="adj" fmla="val 78790"/>
              </a:avLst>
            </a:prstGeom>
            <a:solidFill>
              <a:srgbClr val="000066"/>
            </a:solidFill>
            <a:ln w="9525">
              <a:solidFill>
                <a:srgbClr val="000066"/>
              </a:solidFill>
              <a:miter lim="800000"/>
              <a:headEnd/>
              <a:tailEnd/>
            </a:ln>
          </p:spPr>
          <p:txBody>
            <a:bodyPr rot="10800000" wrap="none" anchor="ctr"/>
            <a:lstStyle/>
            <a:p>
              <a:pPr algn="ctr" fontAlgn="base">
                <a:spcBef>
                  <a:spcPct val="0"/>
                </a:spcBef>
                <a:spcAft>
                  <a:spcPct val="0"/>
                </a:spcAft>
              </a:pPr>
              <a:endParaRPr lang="en-US" sz="2000" b="1">
                <a:solidFill>
                  <a:prstClr val="white"/>
                </a:solidFill>
                <a:cs typeface="Arial" pitchFamily="34" charset="0"/>
              </a:endParaRPr>
            </a:p>
          </p:txBody>
        </p:sp>
        <p:sp>
          <p:nvSpPr>
            <p:cNvPr id="14" name="Text Box 10"/>
            <p:cNvSpPr txBox="1">
              <a:spLocks noChangeArrowheads="1"/>
            </p:cNvSpPr>
            <p:nvPr/>
          </p:nvSpPr>
          <p:spPr bwMode="auto">
            <a:xfrm>
              <a:off x="3744" y="1776"/>
              <a:ext cx="1488" cy="428"/>
            </a:xfrm>
            <a:prstGeom prst="rect">
              <a:avLst/>
            </a:prstGeom>
            <a:noFill/>
            <a:ln w="9525">
              <a:noFill/>
              <a:miter lim="800000"/>
              <a:headEnd/>
              <a:tailEnd/>
            </a:ln>
          </p:spPr>
          <p:txBody>
            <a:bodyPr lIns="18288" tIns="18288" rIns="18288" bIns="18288">
              <a:spAutoFit/>
            </a:bodyPr>
            <a:lstStyle/>
            <a:p>
              <a:pPr algn="ctr" fontAlgn="base">
                <a:lnSpc>
                  <a:spcPct val="60000"/>
                </a:lnSpc>
                <a:spcBef>
                  <a:spcPct val="50000"/>
                </a:spcBef>
                <a:spcAft>
                  <a:spcPct val="0"/>
                </a:spcAft>
              </a:pPr>
              <a:r>
                <a:rPr lang="en-US" sz="2400" b="1" dirty="0">
                  <a:solidFill>
                    <a:prstClr val="white"/>
                  </a:solidFill>
                  <a:cs typeface="Arial" pitchFamily="34" charset="0"/>
                </a:rPr>
                <a:t>Market </a:t>
              </a:r>
            </a:p>
            <a:p>
              <a:pPr algn="ctr" fontAlgn="base">
                <a:lnSpc>
                  <a:spcPct val="60000"/>
                </a:lnSpc>
                <a:spcBef>
                  <a:spcPct val="50000"/>
                </a:spcBef>
                <a:spcAft>
                  <a:spcPct val="0"/>
                </a:spcAft>
              </a:pPr>
              <a:r>
                <a:rPr lang="en-US" sz="2400" b="1" dirty="0">
                  <a:solidFill>
                    <a:prstClr val="white"/>
                  </a:solidFill>
                  <a:cs typeface="Arial" pitchFamily="34" charset="0"/>
                </a:rPr>
                <a:t>Analysis</a:t>
              </a:r>
            </a:p>
          </p:txBody>
        </p:sp>
      </p:grpSp>
      <p:grpSp>
        <p:nvGrpSpPr>
          <p:cNvPr id="15" name="Group 16"/>
          <p:cNvGrpSpPr>
            <a:grpSpLocks/>
          </p:cNvGrpSpPr>
          <p:nvPr/>
        </p:nvGrpSpPr>
        <p:grpSpPr bwMode="auto">
          <a:xfrm>
            <a:off x="5791200" y="2841625"/>
            <a:ext cx="3124200" cy="925513"/>
            <a:chOff x="3552" y="2256"/>
            <a:chExt cx="1968" cy="583"/>
          </a:xfrm>
        </p:grpSpPr>
        <p:sp>
          <p:nvSpPr>
            <p:cNvPr id="16" name="AutoShape 11"/>
            <p:cNvSpPr>
              <a:spLocks noChangeArrowheads="1"/>
            </p:cNvSpPr>
            <p:nvPr/>
          </p:nvSpPr>
          <p:spPr bwMode="auto">
            <a:xfrm rot="10800000">
              <a:off x="3552" y="2256"/>
              <a:ext cx="1968" cy="528"/>
            </a:xfrm>
            <a:prstGeom prst="chevron">
              <a:avLst>
                <a:gd name="adj" fmla="val 78790"/>
              </a:avLst>
            </a:prstGeom>
            <a:solidFill>
              <a:srgbClr val="000066"/>
            </a:solidFill>
            <a:ln w="9525">
              <a:solidFill>
                <a:srgbClr val="000066"/>
              </a:solidFill>
              <a:miter lim="800000"/>
              <a:headEnd/>
              <a:tailEnd/>
            </a:ln>
          </p:spPr>
          <p:txBody>
            <a:bodyPr rot="10800000" wrap="none" anchor="ctr"/>
            <a:lstStyle/>
            <a:p>
              <a:pPr algn="ctr" fontAlgn="base">
                <a:spcBef>
                  <a:spcPct val="0"/>
                </a:spcBef>
                <a:spcAft>
                  <a:spcPct val="0"/>
                </a:spcAft>
              </a:pPr>
              <a:endParaRPr lang="en-US" sz="2000" b="1">
                <a:solidFill>
                  <a:prstClr val="white"/>
                </a:solidFill>
                <a:cs typeface="Arial" pitchFamily="34" charset="0"/>
              </a:endParaRPr>
            </a:p>
          </p:txBody>
        </p:sp>
        <p:sp>
          <p:nvSpPr>
            <p:cNvPr id="17" name="Text Box 12"/>
            <p:cNvSpPr txBox="1">
              <a:spLocks noChangeArrowheads="1"/>
            </p:cNvSpPr>
            <p:nvPr/>
          </p:nvSpPr>
          <p:spPr bwMode="auto">
            <a:xfrm>
              <a:off x="3801" y="2370"/>
              <a:ext cx="1488" cy="469"/>
            </a:xfrm>
            <a:prstGeom prst="rect">
              <a:avLst/>
            </a:prstGeom>
            <a:noFill/>
            <a:ln w="9525">
              <a:noFill/>
              <a:miter lim="800000"/>
              <a:headEnd/>
              <a:tailEnd/>
            </a:ln>
          </p:spPr>
          <p:txBody>
            <a:bodyPr lIns="18288" tIns="18288" rIns="18288" bIns="18288">
              <a:spAutoFit/>
            </a:bodyPr>
            <a:lstStyle/>
            <a:p>
              <a:pPr algn="ctr" fontAlgn="base">
                <a:lnSpc>
                  <a:spcPct val="70000"/>
                </a:lnSpc>
                <a:spcBef>
                  <a:spcPct val="50000"/>
                </a:spcBef>
                <a:spcAft>
                  <a:spcPct val="0"/>
                </a:spcAft>
              </a:pPr>
              <a:r>
                <a:rPr lang="en-US" sz="2400" b="1" dirty="0">
                  <a:solidFill>
                    <a:prstClr val="white"/>
                  </a:solidFill>
                  <a:cs typeface="Arial" pitchFamily="34" charset="0"/>
                </a:rPr>
                <a:t>Micro Market</a:t>
              </a:r>
            </a:p>
            <a:p>
              <a:pPr algn="ctr" fontAlgn="base">
                <a:lnSpc>
                  <a:spcPct val="70000"/>
                </a:lnSpc>
                <a:spcBef>
                  <a:spcPct val="50000"/>
                </a:spcBef>
                <a:spcAft>
                  <a:spcPct val="0"/>
                </a:spcAft>
              </a:pPr>
              <a:r>
                <a:rPr lang="en-US" sz="2400" b="1" dirty="0">
                  <a:solidFill>
                    <a:prstClr val="white"/>
                  </a:solidFill>
                  <a:cs typeface="Arial" pitchFamily="34" charset="0"/>
                </a:rPr>
                <a:t>Analysis</a:t>
              </a:r>
            </a:p>
          </p:txBody>
        </p:sp>
      </p:grpSp>
      <p:sp>
        <p:nvSpPr>
          <p:cNvPr id="18" name="Text Box 17"/>
          <p:cNvSpPr txBox="1">
            <a:spLocks noChangeArrowheads="1"/>
          </p:cNvSpPr>
          <p:nvPr/>
        </p:nvSpPr>
        <p:spPr bwMode="auto">
          <a:xfrm>
            <a:off x="2192338" y="4913313"/>
            <a:ext cx="2971800" cy="522287"/>
          </a:xfrm>
          <a:prstGeom prst="rect">
            <a:avLst/>
          </a:prstGeom>
          <a:noFill/>
          <a:ln w="9525">
            <a:noFill/>
            <a:miter lim="800000"/>
            <a:headEnd/>
            <a:tailEnd/>
          </a:ln>
        </p:spPr>
        <p:txBody>
          <a:bodyPr>
            <a:spAutoFit/>
          </a:bodyPr>
          <a:lstStyle/>
          <a:p>
            <a:pPr fontAlgn="base">
              <a:spcBef>
                <a:spcPct val="50000"/>
              </a:spcBef>
              <a:spcAft>
                <a:spcPct val="0"/>
              </a:spcAft>
            </a:pPr>
            <a:r>
              <a:rPr lang="en-US" sz="2800" b="1">
                <a:solidFill>
                  <a:prstClr val="black"/>
                </a:solidFill>
                <a:cs typeface="Arial" pitchFamily="34" charset="0"/>
              </a:rPr>
              <a:t>Opportunities</a:t>
            </a:r>
          </a:p>
        </p:txBody>
      </p:sp>
      <p:sp>
        <p:nvSpPr>
          <p:cNvPr id="19" name="Text Box 18"/>
          <p:cNvSpPr txBox="1">
            <a:spLocks noChangeArrowheads="1"/>
          </p:cNvSpPr>
          <p:nvPr/>
        </p:nvSpPr>
        <p:spPr bwMode="auto">
          <a:xfrm>
            <a:off x="6154738" y="4913313"/>
            <a:ext cx="1905000" cy="522287"/>
          </a:xfrm>
          <a:prstGeom prst="rect">
            <a:avLst/>
          </a:prstGeom>
          <a:noFill/>
          <a:ln w="9525">
            <a:noFill/>
            <a:miter lim="800000"/>
            <a:headEnd/>
            <a:tailEnd/>
          </a:ln>
        </p:spPr>
        <p:txBody>
          <a:bodyPr>
            <a:spAutoFit/>
          </a:bodyPr>
          <a:lstStyle/>
          <a:p>
            <a:pPr fontAlgn="base">
              <a:spcBef>
                <a:spcPct val="50000"/>
              </a:spcBef>
              <a:spcAft>
                <a:spcPct val="0"/>
              </a:spcAft>
            </a:pPr>
            <a:r>
              <a:rPr lang="en-US" sz="2800" b="1">
                <a:solidFill>
                  <a:prstClr val="black"/>
                </a:solidFill>
                <a:cs typeface="Arial" pitchFamily="34" charset="0"/>
              </a:rPr>
              <a:t>Threats</a:t>
            </a:r>
          </a:p>
        </p:txBody>
      </p:sp>
      <p:pic>
        <p:nvPicPr>
          <p:cNvPr id="20" name="Picture 19" descr="C:\WINDOWS\Application Data\Microsoft\Media Catalog\Downloaded Clips\cl71\j0283210.gif"/>
          <p:cNvPicPr>
            <a:picLocks noChangeAspect="1" noChangeArrowheads="1" noCrop="1"/>
          </p:cNvPicPr>
          <p:nvPr/>
        </p:nvPicPr>
        <p:blipFill>
          <a:blip r:embed="rId3" cstate="print"/>
          <a:srcRect/>
          <a:stretch>
            <a:fillRect/>
          </a:stretch>
        </p:blipFill>
        <p:spPr bwMode="auto">
          <a:xfrm>
            <a:off x="744538" y="4486275"/>
            <a:ext cx="1371600" cy="1341438"/>
          </a:xfrm>
          <a:prstGeom prst="rect">
            <a:avLst/>
          </a:prstGeom>
          <a:noFill/>
          <a:ln w="9525">
            <a:noFill/>
            <a:miter lim="800000"/>
            <a:headEnd/>
            <a:tailEnd/>
          </a:ln>
        </p:spPr>
      </p:pic>
      <p:pic>
        <p:nvPicPr>
          <p:cNvPr id="21" name="Picture 20" descr="C:\WINDOWS\Application Data\Microsoft\Media Catalog\Downloaded Clips\cl86\j0336847.gif"/>
          <p:cNvPicPr>
            <a:picLocks noChangeAspect="1" noChangeArrowheads="1" noCrop="1"/>
          </p:cNvPicPr>
          <p:nvPr/>
        </p:nvPicPr>
        <p:blipFill>
          <a:blip r:embed="rId4" cstate="print"/>
          <a:srcRect/>
          <a:stretch>
            <a:fillRect/>
          </a:stretch>
        </p:blipFill>
        <p:spPr bwMode="auto">
          <a:xfrm>
            <a:off x="4772025" y="4460875"/>
            <a:ext cx="1382713" cy="1366838"/>
          </a:xfrm>
          <a:prstGeom prst="rect">
            <a:avLst/>
          </a:prstGeom>
          <a:noFill/>
          <a:ln w="9525">
            <a:noFill/>
            <a:miter lim="800000"/>
            <a:headEnd/>
            <a:tailEnd/>
          </a:ln>
        </p:spPr>
      </p:pic>
    </p:spTree>
    <p:extLst>
      <p:ext uri="{BB962C8B-B14F-4D97-AF65-F5344CB8AC3E}">
        <p14:creationId xmlns:p14="http://schemas.microsoft.com/office/powerpoint/2010/main" val="69961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499"/>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0-#ppt_w/2"/>
                                          </p:val>
                                        </p:tav>
                                        <p:tav tm="100000">
                                          <p:val>
                                            <p:strVal val="#ppt_x"/>
                                          </p:val>
                                        </p:tav>
                                      </p:tavLst>
                                    </p:anim>
                                    <p:anim calcmode="lin" valueType="num">
                                      <p:cBhvr additive="base">
                                        <p:cTn id="17"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0-#ppt_w/2"/>
                                          </p:val>
                                        </p:tav>
                                        <p:tav tm="100000">
                                          <p:val>
                                            <p:strVal val="#ppt_x"/>
                                          </p:val>
                                        </p:tav>
                                      </p:tavLst>
                                    </p:anim>
                                    <p:anim calcmode="lin" valueType="num">
                                      <p:cBhvr additive="base">
                                        <p:cTn id="23"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2"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1+#ppt_w/2"/>
                                          </p:val>
                                        </p:tav>
                                        <p:tav tm="100000">
                                          <p:val>
                                            <p:strVal val="#ppt_x"/>
                                          </p:val>
                                        </p:tav>
                                      </p:tavLst>
                                    </p:anim>
                                    <p:anim calcmode="lin" valueType="num">
                                      <p:cBhvr additive="base">
                                        <p:cTn id="29"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2" fill="hold" nodeType="click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additive="base">
                                        <p:cTn id="34" dur="500" fill="hold"/>
                                        <p:tgtEl>
                                          <p:spTgt spid="15"/>
                                        </p:tgtEl>
                                        <p:attrNameLst>
                                          <p:attrName>ppt_x</p:attrName>
                                        </p:attrNameLst>
                                      </p:cBhvr>
                                      <p:tavLst>
                                        <p:tav tm="0">
                                          <p:val>
                                            <p:strVal val="1+#ppt_w/2"/>
                                          </p:val>
                                        </p:tav>
                                        <p:tav tm="100000">
                                          <p:val>
                                            <p:strVal val="#ppt_x"/>
                                          </p:val>
                                        </p:tav>
                                      </p:tavLst>
                                    </p:anim>
                                    <p:anim calcmode="lin" valueType="num">
                                      <p:cBhvr additive="base">
                                        <p:cTn id="35"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8" fill="hold" nodeType="click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500" fill="hold"/>
                                        <p:tgtEl>
                                          <p:spTgt spid="20"/>
                                        </p:tgtEl>
                                        <p:attrNameLst>
                                          <p:attrName>ppt_x</p:attrName>
                                        </p:attrNameLst>
                                      </p:cBhvr>
                                      <p:tavLst>
                                        <p:tav tm="0">
                                          <p:val>
                                            <p:strVal val="0-#ppt_w/2"/>
                                          </p:val>
                                        </p:tav>
                                        <p:tav tm="100000">
                                          <p:val>
                                            <p:strVal val="#ppt_x"/>
                                          </p:val>
                                        </p:tav>
                                      </p:tavLst>
                                    </p:anim>
                                    <p:anim calcmode="lin" valueType="num">
                                      <p:cBhvr additive="base">
                                        <p:cTn id="41"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8" fill="hold" grpId="0" nodeType="click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additive="base">
                                        <p:cTn id="46" dur="500" fill="hold"/>
                                        <p:tgtEl>
                                          <p:spTgt spid="18"/>
                                        </p:tgtEl>
                                        <p:attrNameLst>
                                          <p:attrName>ppt_x</p:attrName>
                                        </p:attrNameLst>
                                      </p:cBhvr>
                                      <p:tavLst>
                                        <p:tav tm="0">
                                          <p:val>
                                            <p:strVal val="0-#ppt_w/2"/>
                                          </p:val>
                                        </p:tav>
                                        <p:tav tm="100000">
                                          <p:val>
                                            <p:strVal val="#ppt_x"/>
                                          </p:val>
                                        </p:tav>
                                      </p:tavLst>
                                    </p:anim>
                                    <p:anim calcmode="lin" valueType="num">
                                      <p:cBhvr additive="base">
                                        <p:cTn id="47"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8" fill="hold" nodeType="click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additive="base">
                                        <p:cTn id="52" dur="500" fill="hold"/>
                                        <p:tgtEl>
                                          <p:spTgt spid="21"/>
                                        </p:tgtEl>
                                        <p:attrNameLst>
                                          <p:attrName>ppt_x</p:attrName>
                                        </p:attrNameLst>
                                      </p:cBhvr>
                                      <p:tavLst>
                                        <p:tav tm="0">
                                          <p:val>
                                            <p:strVal val="0-#ppt_w/2"/>
                                          </p:val>
                                        </p:tav>
                                        <p:tav tm="100000">
                                          <p:val>
                                            <p:strVal val="#ppt_x"/>
                                          </p:val>
                                        </p:tav>
                                      </p:tavLst>
                                    </p:anim>
                                    <p:anim calcmode="lin" valueType="num">
                                      <p:cBhvr additive="base">
                                        <p:cTn id="53"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8" fill="hold" grpId="0" nodeType="clickEffect">
                                  <p:stCondLst>
                                    <p:cond delay="0"/>
                                  </p:stCondLst>
                                  <p:childTnLst>
                                    <p:set>
                                      <p:cBhvr>
                                        <p:cTn id="57" dur="1" fill="hold">
                                          <p:stCondLst>
                                            <p:cond delay="0"/>
                                          </p:stCondLst>
                                        </p:cTn>
                                        <p:tgtEl>
                                          <p:spTgt spid="19"/>
                                        </p:tgtEl>
                                        <p:attrNameLst>
                                          <p:attrName>style.visibility</p:attrName>
                                        </p:attrNameLst>
                                      </p:cBhvr>
                                      <p:to>
                                        <p:strVal val="visible"/>
                                      </p:to>
                                    </p:set>
                                    <p:anim calcmode="lin" valueType="num">
                                      <p:cBhvr additive="base">
                                        <p:cTn id="58" dur="500" fill="hold"/>
                                        <p:tgtEl>
                                          <p:spTgt spid="19"/>
                                        </p:tgtEl>
                                        <p:attrNameLst>
                                          <p:attrName>ppt_x</p:attrName>
                                        </p:attrNameLst>
                                      </p:cBhvr>
                                      <p:tavLst>
                                        <p:tav tm="0">
                                          <p:val>
                                            <p:strVal val="0-#ppt_w/2"/>
                                          </p:val>
                                        </p:tav>
                                        <p:tav tm="100000">
                                          <p:val>
                                            <p:strVal val="#ppt_x"/>
                                          </p:val>
                                        </p:tav>
                                      </p:tavLst>
                                    </p:anim>
                                    <p:anim calcmode="lin" valueType="num">
                                      <p:cBhvr additive="base">
                                        <p:cTn id="59"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P spid="18" grpId="0" autoUpdateAnimBg="0"/>
      <p:bldP spid="19"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ChangeArrowheads="1"/>
          </p:cNvSpPr>
          <p:nvPr/>
        </p:nvSpPr>
        <p:spPr bwMode="auto">
          <a:xfrm>
            <a:off x="1252538" y="3048000"/>
            <a:ext cx="1655762" cy="750887"/>
          </a:xfrm>
          <a:prstGeom prst="rect">
            <a:avLst/>
          </a:prstGeom>
          <a:solidFill>
            <a:srgbClr val="FFFFFF"/>
          </a:solidFill>
          <a:ln w="28575">
            <a:solidFill>
              <a:srgbClr val="000000"/>
            </a:solidFill>
            <a:miter lim="800000"/>
            <a:headEnd/>
            <a:tailEnd/>
          </a:ln>
        </p:spPr>
        <p:txBody>
          <a:bodyPr anchor="ctr"/>
          <a:lstStyle/>
          <a:p>
            <a:pPr algn="ctr" fontAlgn="base">
              <a:spcBef>
                <a:spcPct val="0"/>
              </a:spcBef>
              <a:spcAft>
                <a:spcPts val="1000"/>
              </a:spcAft>
            </a:pPr>
            <a:r>
              <a:rPr lang="en-PH" sz="1600" b="1" dirty="0">
                <a:solidFill>
                  <a:prstClr val="black"/>
                </a:solidFill>
                <a:cs typeface="Arial" pitchFamily="34" charset="0"/>
              </a:rPr>
              <a:t>STUDENT SECTOR</a:t>
            </a:r>
            <a:endParaRPr lang="en-US" sz="2800" b="1" dirty="0">
              <a:solidFill>
                <a:prstClr val="black"/>
              </a:solidFill>
              <a:cs typeface="Arial" pitchFamily="34" charset="0"/>
            </a:endParaRPr>
          </a:p>
        </p:txBody>
      </p:sp>
      <p:cxnSp>
        <p:nvCxnSpPr>
          <p:cNvPr id="166915" name="AutoShape 3"/>
          <p:cNvCxnSpPr>
            <a:cxnSpLocks noChangeShapeType="1"/>
          </p:cNvCxnSpPr>
          <p:nvPr/>
        </p:nvCxnSpPr>
        <p:spPr bwMode="auto">
          <a:xfrm flipV="1">
            <a:off x="2967038" y="3543299"/>
            <a:ext cx="385762" cy="0"/>
          </a:xfrm>
          <a:prstGeom prst="straightConnector1">
            <a:avLst/>
          </a:prstGeom>
          <a:noFill/>
          <a:ln w="19050">
            <a:solidFill>
              <a:srgbClr val="000000"/>
            </a:solidFill>
            <a:round/>
            <a:headEnd/>
            <a:tailEnd type="triangle" w="med" len="med"/>
          </a:ln>
        </p:spPr>
      </p:cxnSp>
      <p:sp>
        <p:nvSpPr>
          <p:cNvPr id="166916" name="Text Box 4"/>
          <p:cNvSpPr txBox="1">
            <a:spLocks noChangeArrowheads="1"/>
          </p:cNvSpPr>
          <p:nvPr/>
        </p:nvSpPr>
        <p:spPr bwMode="auto">
          <a:xfrm>
            <a:off x="695325" y="2324099"/>
            <a:ext cx="371475" cy="2387600"/>
          </a:xfrm>
          <a:prstGeom prst="rect">
            <a:avLst/>
          </a:prstGeom>
          <a:noFill/>
          <a:ln w="9525">
            <a:noFill/>
            <a:miter lim="800000"/>
            <a:headEnd/>
            <a:tailEnd/>
          </a:ln>
        </p:spPr>
        <p:txBody>
          <a:bodyPr/>
          <a:lstStyle/>
          <a:p>
            <a:pPr fontAlgn="base">
              <a:spcBef>
                <a:spcPct val="0"/>
              </a:spcBef>
              <a:spcAft>
                <a:spcPts val="1000"/>
              </a:spcAft>
            </a:pPr>
            <a:r>
              <a:rPr lang="en-PH" sz="1600" b="1" dirty="0">
                <a:solidFill>
                  <a:prstClr val="black"/>
                </a:solidFill>
                <a:cs typeface="Arial" pitchFamily="34" charset="0"/>
              </a:rPr>
              <a:t>P</a:t>
            </a:r>
          </a:p>
          <a:p>
            <a:pPr fontAlgn="base">
              <a:spcBef>
                <a:spcPct val="0"/>
              </a:spcBef>
              <a:spcAft>
                <a:spcPts val="1000"/>
              </a:spcAft>
            </a:pPr>
            <a:r>
              <a:rPr lang="en-PH" sz="1600" b="1" dirty="0">
                <a:solidFill>
                  <a:prstClr val="black"/>
                </a:solidFill>
                <a:cs typeface="Arial" pitchFamily="34" charset="0"/>
              </a:rPr>
              <a:t>A</a:t>
            </a:r>
          </a:p>
          <a:p>
            <a:pPr fontAlgn="base">
              <a:spcBef>
                <a:spcPct val="0"/>
              </a:spcBef>
              <a:spcAft>
                <a:spcPts val="1000"/>
              </a:spcAft>
            </a:pPr>
            <a:r>
              <a:rPr lang="en-PH" sz="1600" b="1" dirty="0">
                <a:solidFill>
                  <a:prstClr val="black"/>
                </a:solidFill>
                <a:cs typeface="Arial" pitchFamily="34" charset="0"/>
              </a:rPr>
              <a:t>R</a:t>
            </a:r>
          </a:p>
          <a:p>
            <a:pPr fontAlgn="base">
              <a:spcBef>
                <a:spcPct val="0"/>
              </a:spcBef>
              <a:spcAft>
                <a:spcPts val="1000"/>
              </a:spcAft>
            </a:pPr>
            <a:r>
              <a:rPr lang="en-PH" sz="1600" b="1" dirty="0">
                <a:solidFill>
                  <a:prstClr val="black"/>
                </a:solidFill>
                <a:cs typeface="Arial" pitchFamily="34" charset="0"/>
              </a:rPr>
              <a:t>E</a:t>
            </a:r>
          </a:p>
          <a:p>
            <a:pPr fontAlgn="base">
              <a:spcBef>
                <a:spcPct val="0"/>
              </a:spcBef>
              <a:spcAft>
                <a:spcPts val="1000"/>
              </a:spcAft>
            </a:pPr>
            <a:r>
              <a:rPr lang="en-PH" sz="1600" b="1" dirty="0">
                <a:solidFill>
                  <a:prstClr val="black"/>
                </a:solidFill>
                <a:cs typeface="Arial" pitchFamily="34" charset="0"/>
              </a:rPr>
              <a:t>N</a:t>
            </a:r>
          </a:p>
          <a:p>
            <a:pPr fontAlgn="base">
              <a:spcBef>
                <a:spcPct val="0"/>
              </a:spcBef>
              <a:spcAft>
                <a:spcPts val="1000"/>
              </a:spcAft>
            </a:pPr>
            <a:r>
              <a:rPr lang="en-PH" sz="1600" b="1" dirty="0">
                <a:solidFill>
                  <a:prstClr val="black"/>
                </a:solidFill>
                <a:cs typeface="Arial" pitchFamily="34" charset="0"/>
              </a:rPr>
              <a:t>T</a:t>
            </a:r>
          </a:p>
          <a:p>
            <a:pPr fontAlgn="base">
              <a:spcBef>
                <a:spcPct val="0"/>
              </a:spcBef>
              <a:spcAft>
                <a:spcPts val="1000"/>
              </a:spcAft>
            </a:pPr>
            <a:r>
              <a:rPr lang="en-PH" sz="1600" b="1" dirty="0">
                <a:solidFill>
                  <a:prstClr val="black"/>
                </a:solidFill>
                <a:cs typeface="Arial" pitchFamily="34" charset="0"/>
              </a:rPr>
              <a:t>S</a:t>
            </a:r>
          </a:p>
          <a:p>
            <a:pPr fontAlgn="base">
              <a:spcBef>
                <a:spcPct val="0"/>
              </a:spcBef>
              <a:spcAft>
                <a:spcPct val="0"/>
              </a:spcAft>
            </a:pPr>
            <a:endParaRPr lang="en-US" sz="2800" b="1" dirty="0">
              <a:solidFill>
                <a:prstClr val="black"/>
              </a:solidFill>
              <a:cs typeface="Arial" pitchFamily="34" charset="0"/>
            </a:endParaRPr>
          </a:p>
        </p:txBody>
      </p:sp>
      <p:sp>
        <p:nvSpPr>
          <p:cNvPr id="166917" name="AutoShape 5"/>
          <p:cNvSpPr>
            <a:spLocks/>
          </p:cNvSpPr>
          <p:nvPr/>
        </p:nvSpPr>
        <p:spPr bwMode="auto">
          <a:xfrm>
            <a:off x="1039813" y="2552699"/>
            <a:ext cx="103187" cy="2008188"/>
          </a:xfrm>
          <a:prstGeom prst="rightBrace">
            <a:avLst>
              <a:gd name="adj1" fmla="val 125780"/>
              <a:gd name="adj2" fmla="val 50000"/>
            </a:avLst>
          </a:prstGeom>
          <a:noFill/>
          <a:ln w="28575">
            <a:solidFill>
              <a:srgbClr val="000000"/>
            </a:solidFill>
            <a:round/>
            <a:headEnd/>
            <a:tailEnd/>
          </a:ln>
        </p:spPr>
        <p:txBody>
          <a:bodyPr/>
          <a:lstStyle/>
          <a:p>
            <a:pPr fontAlgn="base">
              <a:spcBef>
                <a:spcPct val="0"/>
              </a:spcBef>
              <a:spcAft>
                <a:spcPct val="0"/>
              </a:spcAft>
            </a:pPr>
            <a:endParaRPr lang="en-PH" sz="2400">
              <a:solidFill>
                <a:prstClr val="black"/>
              </a:solidFill>
              <a:cs typeface="Arial" pitchFamily="34" charset="0"/>
            </a:endParaRPr>
          </a:p>
        </p:txBody>
      </p:sp>
      <p:sp>
        <p:nvSpPr>
          <p:cNvPr id="166918" name="Rectangle 6"/>
          <p:cNvSpPr>
            <a:spLocks noChangeArrowheads="1"/>
          </p:cNvSpPr>
          <p:nvPr/>
        </p:nvSpPr>
        <p:spPr bwMode="auto">
          <a:xfrm>
            <a:off x="3343275" y="2970212"/>
            <a:ext cx="1609725" cy="1106487"/>
          </a:xfrm>
          <a:prstGeom prst="rect">
            <a:avLst/>
          </a:prstGeom>
          <a:solidFill>
            <a:srgbClr val="FFFFFF"/>
          </a:solidFill>
          <a:ln w="28575">
            <a:solidFill>
              <a:srgbClr val="000000"/>
            </a:solidFill>
            <a:miter lim="800000"/>
            <a:headEnd/>
            <a:tailEnd/>
          </a:ln>
        </p:spPr>
        <p:txBody>
          <a:bodyPr/>
          <a:lstStyle/>
          <a:p>
            <a:pPr algn="ctr" fontAlgn="base">
              <a:spcBef>
                <a:spcPct val="0"/>
              </a:spcBef>
              <a:spcAft>
                <a:spcPts val="1000"/>
              </a:spcAft>
            </a:pPr>
            <a:endParaRPr lang="en-PH" sz="1600" b="1" dirty="0" smtClean="0">
              <a:solidFill>
                <a:prstClr val="black"/>
              </a:solidFill>
              <a:cs typeface="Arial" pitchFamily="34" charset="0"/>
            </a:endParaRPr>
          </a:p>
          <a:p>
            <a:pPr algn="ctr" fontAlgn="base">
              <a:spcBef>
                <a:spcPct val="0"/>
              </a:spcBef>
              <a:spcAft>
                <a:spcPts val="1000"/>
              </a:spcAft>
            </a:pPr>
            <a:r>
              <a:rPr lang="en-PH" sz="1600" b="1" dirty="0" smtClean="0">
                <a:solidFill>
                  <a:prstClr val="black"/>
                </a:solidFill>
                <a:cs typeface="Arial" pitchFamily="34" charset="0"/>
              </a:rPr>
              <a:t>Education </a:t>
            </a:r>
            <a:r>
              <a:rPr lang="en-PH" sz="1600" b="1" dirty="0">
                <a:solidFill>
                  <a:prstClr val="black"/>
                </a:solidFill>
                <a:cs typeface="Arial" pitchFamily="34" charset="0"/>
              </a:rPr>
              <a:t>Industry</a:t>
            </a:r>
          </a:p>
          <a:p>
            <a:pPr algn="ctr" fontAlgn="base">
              <a:spcBef>
                <a:spcPct val="0"/>
              </a:spcBef>
              <a:spcAft>
                <a:spcPts val="1000"/>
              </a:spcAft>
            </a:pPr>
            <a:endParaRPr lang="en-PH" sz="1000" b="1" dirty="0" smtClean="0">
              <a:solidFill>
                <a:prstClr val="black"/>
              </a:solidFill>
              <a:cs typeface="Arial" pitchFamily="34" charset="0"/>
            </a:endParaRPr>
          </a:p>
          <a:p>
            <a:pPr algn="ctr" fontAlgn="base">
              <a:spcBef>
                <a:spcPct val="0"/>
              </a:spcBef>
              <a:spcAft>
                <a:spcPts val="1000"/>
              </a:spcAft>
            </a:pPr>
            <a:r>
              <a:rPr lang="en-PH" sz="1600" b="1" dirty="0" smtClean="0">
                <a:solidFill>
                  <a:prstClr val="black"/>
                </a:solidFill>
                <a:cs typeface="Arial" pitchFamily="34" charset="0"/>
              </a:rPr>
              <a:t>Schools </a:t>
            </a:r>
            <a:r>
              <a:rPr lang="en-PH" sz="1600" b="1" dirty="0">
                <a:solidFill>
                  <a:prstClr val="black"/>
                </a:solidFill>
                <a:cs typeface="Arial" pitchFamily="34" charset="0"/>
              </a:rPr>
              <a:t>and their Suppliers</a:t>
            </a:r>
          </a:p>
          <a:p>
            <a:pPr fontAlgn="base">
              <a:spcBef>
                <a:spcPct val="0"/>
              </a:spcBef>
              <a:spcAft>
                <a:spcPct val="0"/>
              </a:spcAft>
            </a:pPr>
            <a:endParaRPr lang="en-US" sz="1600" b="1" dirty="0">
              <a:solidFill>
                <a:prstClr val="black"/>
              </a:solidFill>
              <a:cs typeface="Arial" pitchFamily="34" charset="0"/>
            </a:endParaRPr>
          </a:p>
        </p:txBody>
      </p:sp>
      <p:sp>
        <p:nvSpPr>
          <p:cNvPr id="166919" name="Rectangle 7"/>
          <p:cNvSpPr>
            <a:spLocks noChangeArrowheads="1"/>
          </p:cNvSpPr>
          <p:nvPr/>
        </p:nvSpPr>
        <p:spPr bwMode="auto">
          <a:xfrm>
            <a:off x="5424486" y="2970212"/>
            <a:ext cx="1662113" cy="896937"/>
          </a:xfrm>
          <a:prstGeom prst="rect">
            <a:avLst/>
          </a:prstGeom>
          <a:solidFill>
            <a:srgbClr val="FFFFFF"/>
          </a:solidFill>
          <a:ln w="28575">
            <a:solidFill>
              <a:srgbClr val="000000"/>
            </a:solidFill>
            <a:miter lim="800000"/>
            <a:headEnd/>
            <a:tailEnd/>
          </a:ln>
        </p:spPr>
        <p:txBody>
          <a:bodyPr anchor="ctr"/>
          <a:lstStyle/>
          <a:p>
            <a:pPr algn="ctr" fontAlgn="base">
              <a:spcBef>
                <a:spcPct val="0"/>
              </a:spcBef>
              <a:spcAft>
                <a:spcPts val="1000"/>
              </a:spcAft>
            </a:pPr>
            <a:endParaRPr lang="en-PH" sz="1600" b="1" dirty="0">
              <a:solidFill>
                <a:prstClr val="black"/>
              </a:solidFill>
              <a:cs typeface="Arial" pitchFamily="34" charset="0"/>
            </a:endParaRPr>
          </a:p>
          <a:p>
            <a:pPr algn="ctr" fontAlgn="base">
              <a:spcBef>
                <a:spcPct val="0"/>
              </a:spcBef>
              <a:spcAft>
                <a:spcPts val="1000"/>
              </a:spcAft>
            </a:pPr>
            <a:endParaRPr lang="en-PH" sz="900" b="1" dirty="0" smtClean="0">
              <a:solidFill>
                <a:prstClr val="black"/>
              </a:solidFill>
              <a:cs typeface="Arial" pitchFamily="34" charset="0"/>
            </a:endParaRPr>
          </a:p>
          <a:p>
            <a:pPr algn="ctr" fontAlgn="base">
              <a:spcBef>
                <a:spcPct val="0"/>
              </a:spcBef>
              <a:spcAft>
                <a:spcPts val="1000"/>
              </a:spcAft>
            </a:pPr>
            <a:r>
              <a:rPr lang="en-PH" sz="1400" b="1" dirty="0" smtClean="0">
                <a:solidFill>
                  <a:prstClr val="black"/>
                </a:solidFill>
                <a:cs typeface="Arial" pitchFamily="34" charset="0"/>
              </a:rPr>
              <a:t>EMPLOYMENT </a:t>
            </a:r>
            <a:r>
              <a:rPr lang="en-PH" sz="1400" b="1" dirty="0">
                <a:solidFill>
                  <a:prstClr val="black"/>
                </a:solidFill>
                <a:cs typeface="Arial" pitchFamily="34" charset="0"/>
              </a:rPr>
              <a:t>SECTOR</a:t>
            </a:r>
          </a:p>
          <a:p>
            <a:pPr algn="ctr" fontAlgn="base">
              <a:spcBef>
                <a:spcPct val="0"/>
              </a:spcBef>
              <a:spcAft>
                <a:spcPct val="0"/>
              </a:spcAft>
            </a:pPr>
            <a:endParaRPr lang="en-US" sz="2800" b="1" dirty="0">
              <a:solidFill>
                <a:prstClr val="black"/>
              </a:solidFill>
              <a:cs typeface="Arial" pitchFamily="34" charset="0"/>
            </a:endParaRPr>
          </a:p>
        </p:txBody>
      </p:sp>
      <p:cxnSp>
        <p:nvCxnSpPr>
          <p:cNvPr id="166920" name="AutoShape 3"/>
          <p:cNvCxnSpPr>
            <a:cxnSpLocks noChangeShapeType="1"/>
          </p:cNvCxnSpPr>
          <p:nvPr/>
        </p:nvCxnSpPr>
        <p:spPr bwMode="auto">
          <a:xfrm flipV="1">
            <a:off x="5022850" y="3543299"/>
            <a:ext cx="387350" cy="1587"/>
          </a:xfrm>
          <a:prstGeom prst="straightConnector1">
            <a:avLst/>
          </a:prstGeom>
          <a:noFill/>
          <a:ln w="19050">
            <a:solidFill>
              <a:srgbClr val="000000"/>
            </a:solidFill>
            <a:round/>
            <a:headEnd/>
            <a:tailEnd type="triangle" w="med" len="med"/>
          </a:ln>
        </p:spPr>
      </p:cxnSp>
      <p:sp>
        <p:nvSpPr>
          <p:cNvPr id="166921" name="AutoShape 5"/>
          <p:cNvSpPr>
            <a:spLocks/>
          </p:cNvSpPr>
          <p:nvPr/>
        </p:nvSpPr>
        <p:spPr bwMode="auto">
          <a:xfrm flipH="1">
            <a:off x="7140575" y="1409699"/>
            <a:ext cx="279400" cy="4267200"/>
          </a:xfrm>
          <a:prstGeom prst="rightBrace">
            <a:avLst>
              <a:gd name="adj1" fmla="val 125508"/>
              <a:gd name="adj2" fmla="val 50000"/>
            </a:avLst>
          </a:prstGeom>
          <a:noFill/>
          <a:ln w="28575">
            <a:solidFill>
              <a:srgbClr val="000000"/>
            </a:solidFill>
            <a:round/>
            <a:headEnd/>
            <a:tailEnd/>
          </a:ln>
        </p:spPr>
        <p:txBody>
          <a:bodyPr/>
          <a:lstStyle/>
          <a:p>
            <a:pPr fontAlgn="base">
              <a:spcBef>
                <a:spcPct val="0"/>
              </a:spcBef>
              <a:spcAft>
                <a:spcPct val="0"/>
              </a:spcAft>
            </a:pPr>
            <a:endParaRPr lang="en-PH" sz="2400">
              <a:solidFill>
                <a:prstClr val="black"/>
              </a:solidFill>
              <a:cs typeface="Arial" pitchFamily="34" charset="0"/>
            </a:endParaRPr>
          </a:p>
        </p:txBody>
      </p:sp>
      <p:sp>
        <p:nvSpPr>
          <p:cNvPr id="166922" name="Text Box 11"/>
          <p:cNvSpPr txBox="1">
            <a:spLocks noChangeArrowheads="1"/>
          </p:cNvSpPr>
          <p:nvPr/>
        </p:nvSpPr>
        <p:spPr bwMode="auto">
          <a:xfrm>
            <a:off x="7464425" y="1003299"/>
            <a:ext cx="260350" cy="4964112"/>
          </a:xfrm>
          <a:prstGeom prst="rect">
            <a:avLst/>
          </a:prstGeom>
          <a:solidFill>
            <a:srgbClr val="FFFFFF"/>
          </a:solidFill>
          <a:ln w="9525">
            <a:noFill/>
            <a:miter lim="800000"/>
            <a:headEnd/>
            <a:tailEnd/>
          </a:ln>
        </p:spPr>
        <p:txBody>
          <a:bodyPr/>
          <a:lstStyle/>
          <a:p>
            <a:pPr fontAlgn="base">
              <a:spcBef>
                <a:spcPct val="0"/>
              </a:spcBef>
              <a:spcAft>
                <a:spcPts val="1000"/>
              </a:spcAft>
            </a:pPr>
            <a:r>
              <a:rPr lang="en-PH" b="1" dirty="0">
                <a:solidFill>
                  <a:prstClr val="black"/>
                </a:solidFill>
                <a:cs typeface="Arial" pitchFamily="34" charset="0"/>
              </a:rPr>
              <a:t>E   N T E R P R  I</a:t>
            </a:r>
          </a:p>
          <a:p>
            <a:pPr fontAlgn="base">
              <a:spcBef>
                <a:spcPct val="0"/>
              </a:spcBef>
              <a:spcAft>
                <a:spcPts val="1000"/>
              </a:spcAft>
            </a:pPr>
            <a:r>
              <a:rPr lang="en-PH" b="1" dirty="0">
                <a:solidFill>
                  <a:prstClr val="black"/>
                </a:solidFill>
                <a:cs typeface="Arial" pitchFamily="34" charset="0"/>
              </a:rPr>
              <a:t>S</a:t>
            </a:r>
          </a:p>
          <a:p>
            <a:pPr fontAlgn="base">
              <a:spcBef>
                <a:spcPct val="0"/>
              </a:spcBef>
              <a:spcAft>
                <a:spcPts val="1000"/>
              </a:spcAft>
            </a:pPr>
            <a:r>
              <a:rPr lang="en-PH" b="1" dirty="0">
                <a:solidFill>
                  <a:prstClr val="black"/>
                </a:solidFill>
                <a:cs typeface="Arial" pitchFamily="34" charset="0"/>
              </a:rPr>
              <a:t>E</a:t>
            </a:r>
          </a:p>
          <a:p>
            <a:pPr fontAlgn="base">
              <a:spcBef>
                <a:spcPct val="0"/>
              </a:spcBef>
              <a:spcAft>
                <a:spcPts val="1000"/>
              </a:spcAft>
            </a:pPr>
            <a:r>
              <a:rPr lang="en-PH" b="1" dirty="0">
                <a:solidFill>
                  <a:prstClr val="black"/>
                </a:solidFill>
                <a:cs typeface="Arial" pitchFamily="34" charset="0"/>
              </a:rPr>
              <a:t>S</a:t>
            </a:r>
          </a:p>
          <a:p>
            <a:pPr fontAlgn="base">
              <a:spcBef>
                <a:spcPct val="0"/>
              </a:spcBef>
              <a:spcAft>
                <a:spcPts val="1000"/>
              </a:spcAft>
            </a:pPr>
            <a:endParaRPr lang="en-PH" b="1" dirty="0">
              <a:solidFill>
                <a:prstClr val="black"/>
              </a:solidFill>
              <a:cs typeface="Arial" pitchFamily="34" charset="0"/>
            </a:endParaRPr>
          </a:p>
          <a:p>
            <a:pPr fontAlgn="base">
              <a:spcBef>
                <a:spcPct val="0"/>
              </a:spcBef>
              <a:spcAft>
                <a:spcPct val="0"/>
              </a:spcAft>
            </a:pPr>
            <a:endParaRPr lang="en-US" sz="3200" b="1" dirty="0">
              <a:solidFill>
                <a:prstClr val="black"/>
              </a:solidFill>
              <a:cs typeface="Arial" pitchFamily="34" charset="0"/>
            </a:endParaRPr>
          </a:p>
        </p:txBody>
      </p:sp>
      <p:sp>
        <p:nvSpPr>
          <p:cNvPr id="166923" name="Text Box 12"/>
          <p:cNvSpPr txBox="1">
            <a:spLocks noChangeArrowheads="1"/>
          </p:cNvSpPr>
          <p:nvPr/>
        </p:nvSpPr>
        <p:spPr bwMode="auto">
          <a:xfrm>
            <a:off x="7740650" y="1030138"/>
            <a:ext cx="260350" cy="5103961"/>
          </a:xfrm>
          <a:prstGeom prst="rect">
            <a:avLst/>
          </a:prstGeom>
          <a:noFill/>
          <a:ln w="9525">
            <a:noFill/>
            <a:miter lim="800000"/>
            <a:headEnd/>
            <a:tailEnd/>
          </a:ln>
        </p:spPr>
        <p:txBody>
          <a:bodyPr>
            <a:spAutoFit/>
          </a:bodyPr>
          <a:lstStyle/>
          <a:p>
            <a:pPr fontAlgn="base">
              <a:spcBef>
                <a:spcPct val="0"/>
              </a:spcBef>
              <a:spcAft>
                <a:spcPts val="1000"/>
              </a:spcAft>
            </a:pPr>
            <a:r>
              <a:rPr lang="en-PH" b="1" dirty="0">
                <a:solidFill>
                  <a:prstClr val="black"/>
                </a:solidFill>
                <a:cs typeface="Arial" pitchFamily="34" charset="0"/>
              </a:rPr>
              <a:t> I</a:t>
            </a:r>
          </a:p>
          <a:p>
            <a:pPr fontAlgn="base">
              <a:spcBef>
                <a:spcPct val="0"/>
              </a:spcBef>
              <a:spcAft>
                <a:spcPts val="1000"/>
              </a:spcAft>
            </a:pPr>
            <a:r>
              <a:rPr lang="en-PH" b="1" dirty="0">
                <a:solidFill>
                  <a:prstClr val="black"/>
                </a:solidFill>
                <a:cs typeface="Arial" pitchFamily="34" charset="0"/>
              </a:rPr>
              <a:t>N</a:t>
            </a:r>
          </a:p>
          <a:p>
            <a:pPr fontAlgn="base">
              <a:spcBef>
                <a:spcPct val="0"/>
              </a:spcBef>
              <a:spcAft>
                <a:spcPts val="1000"/>
              </a:spcAft>
            </a:pPr>
            <a:r>
              <a:rPr lang="en-PH" b="1" dirty="0">
                <a:solidFill>
                  <a:prstClr val="black"/>
                </a:solidFill>
                <a:cs typeface="Arial" pitchFamily="34" charset="0"/>
              </a:rPr>
              <a:t>S</a:t>
            </a:r>
          </a:p>
          <a:p>
            <a:pPr fontAlgn="base">
              <a:spcBef>
                <a:spcPct val="0"/>
              </a:spcBef>
              <a:spcAft>
                <a:spcPts val="1000"/>
              </a:spcAft>
            </a:pPr>
            <a:r>
              <a:rPr lang="en-PH" b="1" dirty="0">
                <a:solidFill>
                  <a:prstClr val="black"/>
                </a:solidFill>
                <a:cs typeface="Arial" pitchFamily="34" charset="0"/>
              </a:rPr>
              <a:t>T</a:t>
            </a:r>
          </a:p>
          <a:p>
            <a:pPr fontAlgn="base">
              <a:spcBef>
                <a:spcPct val="0"/>
              </a:spcBef>
              <a:spcAft>
                <a:spcPts val="1000"/>
              </a:spcAft>
            </a:pPr>
            <a:r>
              <a:rPr lang="en-PH" b="1" dirty="0">
                <a:solidFill>
                  <a:prstClr val="black"/>
                </a:solidFill>
                <a:cs typeface="Arial" pitchFamily="34" charset="0"/>
              </a:rPr>
              <a:t>I</a:t>
            </a:r>
          </a:p>
          <a:p>
            <a:pPr fontAlgn="base">
              <a:spcBef>
                <a:spcPct val="0"/>
              </a:spcBef>
              <a:spcAft>
                <a:spcPts val="1000"/>
              </a:spcAft>
            </a:pPr>
            <a:r>
              <a:rPr lang="en-PH" b="1" dirty="0">
                <a:solidFill>
                  <a:prstClr val="black"/>
                </a:solidFill>
                <a:cs typeface="Arial" pitchFamily="34" charset="0"/>
              </a:rPr>
              <a:t>T</a:t>
            </a:r>
          </a:p>
          <a:p>
            <a:pPr fontAlgn="base">
              <a:spcBef>
                <a:spcPct val="0"/>
              </a:spcBef>
              <a:spcAft>
                <a:spcPts val="1000"/>
              </a:spcAft>
            </a:pPr>
            <a:r>
              <a:rPr lang="en-PH" b="1" dirty="0">
                <a:solidFill>
                  <a:prstClr val="black"/>
                </a:solidFill>
                <a:cs typeface="Arial" pitchFamily="34" charset="0"/>
              </a:rPr>
              <a:t>U</a:t>
            </a:r>
          </a:p>
          <a:p>
            <a:pPr fontAlgn="base">
              <a:spcBef>
                <a:spcPct val="0"/>
              </a:spcBef>
              <a:spcAft>
                <a:spcPts val="1000"/>
              </a:spcAft>
            </a:pPr>
            <a:r>
              <a:rPr lang="en-PH" b="1" dirty="0">
                <a:solidFill>
                  <a:prstClr val="black"/>
                </a:solidFill>
                <a:cs typeface="Arial" pitchFamily="34" charset="0"/>
              </a:rPr>
              <a:t>T</a:t>
            </a:r>
          </a:p>
          <a:p>
            <a:pPr fontAlgn="base">
              <a:spcBef>
                <a:spcPct val="0"/>
              </a:spcBef>
              <a:spcAft>
                <a:spcPts val="1000"/>
              </a:spcAft>
            </a:pPr>
            <a:r>
              <a:rPr lang="en-PH" b="1" dirty="0">
                <a:solidFill>
                  <a:prstClr val="black"/>
                </a:solidFill>
                <a:cs typeface="Arial" pitchFamily="34" charset="0"/>
              </a:rPr>
              <a:t>I</a:t>
            </a:r>
          </a:p>
          <a:p>
            <a:pPr fontAlgn="base">
              <a:spcBef>
                <a:spcPct val="0"/>
              </a:spcBef>
              <a:spcAft>
                <a:spcPts val="1000"/>
              </a:spcAft>
            </a:pPr>
            <a:r>
              <a:rPr lang="en-PH" b="1" dirty="0">
                <a:solidFill>
                  <a:prstClr val="black"/>
                </a:solidFill>
                <a:cs typeface="Arial" pitchFamily="34" charset="0"/>
              </a:rPr>
              <a:t>O</a:t>
            </a:r>
          </a:p>
          <a:p>
            <a:pPr fontAlgn="base">
              <a:spcBef>
                <a:spcPct val="0"/>
              </a:spcBef>
              <a:spcAft>
                <a:spcPts val="1000"/>
              </a:spcAft>
            </a:pPr>
            <a:r>
              <a:rPr lang="en-PH" b="1" dirty="0">
                <a:solidFill>
                  <a:prstClr val="black"/>
                </a:solidFill>
                <a:cs typeface="Arial" pitchFamily="34" charset="0"/>
              </a:rPr>
              <a:t>N</a:t>
            </a:r>
          </a:p>
          <a:p>
            <a:pPr fontAlgn="base">
              <a:spcBef>
                <a:spcPct val="0"/>
              </a:spcBef>
              <a:spcAft>
                <a:spcPts val="1000"/>
              </a:spcAft>
            </a:pPr>
            <a:r>
              <a:rPr lang="en-PH" b="1" dirty="0">
                <a:solidFill>
                  <a:prstClr val="black"/>
                </a:solidFill>
                <a:cs typeface="Arial" pitchFamily="34" charset="0"/>
              </a:rPr>
              <a:t>S</a:t>
            </a:r>
            <a:endParaRPr lang="en-US" sz="3200" b="1" dirty="0">
              <a:solidFill>
                <a:prstClr val="black"/>
              </a:solidFill>
              <a:cs typeface="Arial" pitchFamily="34" charset="0"/>
            </a:endParaRPr>
          </a:p>
        </p:txBody>
      </p:sp>
      <p:sp>
        <p:nvSpPr>
          <p:cNvPr id="166924" name="Text Box 13"/>
          <p:cNvSpPr txBox="1">
            <a:spLocks noChangeArrowheads="1"/>
          </p:cNvSpPr>
          <p:nvPr/>
        </p:nvSpPr>
        <p:spPr bwMode="auto">
          <a:xfrm>
            <a:off x="1323975" y="3875087"/>
            <a:ext cx="1800225" cy="430212"/>
          </a:xfrm>
          <a:prstGeom prst="rect">
            <a:avLst/>
          </a:prstGeom>
          <a:solidFill>
            <a:srgbClr val="FFFFFF"/>
          </a:solidFill>
          <a:ln w="9525">
            <a:noFill/>
            <a:miter lim="800000"/>
            <a:headEnd/>
            <a:tailEnd/>
          </a:ln>
        </p:spPr>
        <p:txBody>
          <a:bodyPr/>
          <a:lstStyle/>
          <a:p>
            <a:pPr fontAlgn="base">
              <a:spcBef>
                <a:spcPct val="0"/>
              </a:spcBef>
              <a:spcAft>
                <a:spcPts val="1000"/>
              </a:spcAft>
            </a:pPr>
            <a:r>
              <a:rPr lang="en-PH" sz="1600" b="1" dirty="0">
                <a:solidFill>
                  <a:prstClr val="black"/>
                </a:solidFill>
                <a:cs typeface="Arial" pitchFamily="34" charset="0"/>
              </a:rPr>
              <a:t>The market for education services</a:t>
            </a:r>
            <a:endParaRPr lang="en-US" sz="2800" b="1" dirty="0">
              <a:solidFill>
                <a:prstClr val="black"/>
              </a:solidFill>
              <a:cs typeface="Arial" pitchFamily="34" charset="0"/>
            </a:endParaRPr>
          </a:p>
        </p:txBody>
      </p:sp>
      <p:sp>
        <p:nvSpPr>
          <p:cNvPr id="166925" name="Text Box 14"/>
          <p:cNvSpPr txBox="1">
            <a:spLocks noChangeArrowheads="1"/>
          </p:cNvSpPr>
          <p:nvPr/>
        </p:nvSpPr>
        <p:spPr bwMode="auto">
          <a:xfrm>
            <a:off x="5564187" y="3895724"/>
            <a:ext cx="1598613" cy="485775"/>
          </a:xfrm>
          <a:prstGeom prst="rect">
            <a:avLst/>
          </a:prstGeom>
          <a:solidFill>
            <a:srgbClr val="FFFFFF"/>
          </a:solidFill>
          <a:ln w="9525">
            <a:noFill/>
            <a:miter lim="800000"/>
            <a:headEnd/>
            <a:tailEnd/>
          </a:ln>
        </p:spPr>
        <p:txBody>
          <a:bodyPr/>
          <a:lstStyle/>
          <a:p>
            <a:pPr fontAlgn="base">
              <a:spcBef>
                <a:spcPct val="0"/>
              </a:spcBef>
              <a:spcAft>
                <a:spcPts val="1000"/>
              </a:spcAft>
            </a:pPr>
            <a:r>
              <a:rPr lang="en-PH" sz="1600" b="1" dirty="0">
                <a:solidFill>
                  <a:prstClr val="black"/>
                </a:solidFill>
                <a:cs typeface="Arial" pitchFamily="34" charset="0"/>
              </a:rPr>
              <a:t>The market for education graduates</a:t>
            </a:r>
            <a:endParaRPr lang="en-US" sz="2800" b="1" dirty="0">
              <a:solidFill>
                <a:prstClr val="black"/>
              </a:solidFill>
              <a:cs typeface="Arial" pitchFamily="34" charset="0"/>
            </a:endParaRPr>
          </a:p>
        </p:txBody>
      </p:sp>
      <p:sp>
        <p:nvSpPr>
          <p:cNvPr id="16" name="Title 1"/>
          <p:cNvSpPr>
            <a:spLocks noGrp="1"/>
          </p:cNvSpPr>
          <p:nvPr>
            <p:ph type="title"/>
          </p:nvPr>
        </p:nvSpPr>
        <p:spPr>
          <a:xfrm>
            <a:off x="905163" y="-38101"/>
            <a:ext cx="7467600" cy="1143000"/>
          </a:xfrm>
        </p:spPr>
        <p:txBody>
          <a:bodyPr rtlCol="0"/>
          <a:lstStyle/>
          <a:p>
            <a:pPr eaLnBrk="1" fontAlgn="auto" hangingPunct="1">
              <a:spcAft>
                <a:spcPts val="0"/>
              </a:spcAft>
              <a:defRPr/>
            </a:pPr>
            <a:r>
              <a:rPr lang="en-PH" b="1" dirty="0" smtClean="0">
                <a:solidFill>
                  <a:srgbClr val="0070C0"/>
                </a:solidFill>
              </a:rPr>
              <a:t>SECTOR ANALYSIS</a:t>
            </a:r>
            <a:endParaRPr lang="en-PH" b="1" dirty="0">
              <a:solidFill>
                <a:srgbClr val="0070C0"/>
              </a:solidFill>
              <a:effectLst>
                <a:outerShdw blurRad="38100" dist="38100" dir="2700000" algn="tl">
                  <a:srgbClr val="000000">
                    <a:alpha val="43137"/>
                  </a:srgbClr>
                </a:outerShdw>
              </a:effectLst>
            </a:endParaRPr>
          </a:p>
        </p:txBody>
      </p:sp>
      <p:cxnSp>
        <p:nvCxnSpPr>
          <p:cNvPr id="15" name="Straight Connector 14"/>
          <p:cNvCxnSpPr/>
          <p:nvPr/>
        </p:nvCxnSpPr>
        <p:spPr>
          <a:xfrm>
            <a:off x="1039813" y="1074015"/>
            <a:ext cx="5818187" cy="0"/>
          </a:xfrm>
          <a:prstGeom prst="line">
            <a:avLst/>
          </a:prstGeom>
          <a:ln w="28575"/>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67844694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66916"/>
                                        </p:tgtEl>
                                        <p:attrNameLst>
                                          <p:attrName>style.visibility</p:attrName>
                                        </p:attrNameLst>
                                      </p:cBhvr>
                                      <p:to>
                                        <p:strVal val="visible"/>
                                      </p:to>
                                    </p:set>
                                    <p:animEffect transition="in" filter="fade">
                                      <p:cBhvr>
                                        <p:cTn id="13" dur="2000"/>
                                        <p:tgtEl>
                                          <p:spTgt spid="16691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6917"/>
                                        </p:tgtEl>
                                        <p:attrNameLst>
                                          <p:attrName>style.visibility</p:attrName>
                                        </p:attrNameLst>
                                      </p:cBhvr>
                                      <p:to>
                                        <p:strVal val="visible"/>
                                      </p:to>
                                    </p:set>
                                    <p:animEffect transition="in" filter="fade">
                                      <p:cBhvr>
                                        <p:cTn id="16" dur="2000"/>
                                        <p:tgtEl>
                                          <p:spTgt spid="16691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66924"/>
                                        </p:tgtEl>
                                        <p:attrNameLst>
                                          <p:attrName>style.visibility</p:attrName>
                                        </p:attrNameLst>
                                      </p:cBhvr>
                                      <p:to>
                                        <p:strVal val="visible"/>
                                      </p:to>
                                    </p:set>
                                    <p:animEffect transition="in" filter="fade">
                                      <p:cBhvr>
                                        <p:cTn id="21" dur="2000"/>
                                        <p:tgtEl>
                                          <p:spTgt spid="16692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66914"/>
                                        </p:tgtEl>
                                        <p:attrNameLst>
                                          <p:attrName>style.visibility</p:attrName>
                                        </p:attrNameLst>
                                      </p:cBhvr>
                                      <p:to>
                                        <p:strVal val="visible"/>
                                      </p:to>
                                    </p:set>
                                    <p:animEffect transition="in" filter="fade">
                                      <p:cBhvr>
                                        <p:cTn id="24" dur="2000"/>
                                        <p:tgtEl>
                                          <p:spTgt spid="166914"/>
                                        </p:tgtEl>
                                      </p:cBhvr>
                                    </p:animEffect>
                                  </p:childTnLst>
                                </p:cTn>
                              </p:par>
                              <p:par>
                                <p:cTn id="25" presetID="10" presetClass="entr" presetSubtype="0" fill="hold" nodeType="withEffect">
                                  <p:stCondLst>
                                    <p:cond delay="0"/>
                                  </p:stCondLst>
                                  <p:childTnLst>
                                    <p:set>
                                      <p:cBhvr>
                                        <p:cTn id="26" dur="1" fill="hold">
                                          <p:stCondLst>
                                            <p:cond delay="0"/>
                                          </p:stCondLst>
                                        </p:cTn>
                                        <p:tgtEl>
                                          <p:spTgt spid="166915"/>
                                        </p:tgtEl>
                                        <p:attrNameLst>
                                          <p:attrName>style.visibility</p:attrName>
                                        </p:attrNameLst>
                                      </p:cBhvr>
                                      <p:to>
                                        <p:strVal val="visible"/>
                                      </p:to>
                                    </p:set>
                                    <p:animEffect transition="in" filter="fade">
                                      <p:cBhvr>
                                        <p:cTn id="27" dur="2000"/>
                                        <p:tgtEl>
                                          <p:spTgt spid="1669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6918"/>
                                        </p:tgtEl>
                                        <p:attrNameLst>
                                          <p:attrName>style.visibility</p:attrName>
                                        </p:attrNameLst>
                                      </p:cBhvr>
                                      <p:to>
                                        <p:strVal val="visible"/>
                                      </p:to>
                                    </p:set>
                                    <p:animEffect transition="in" filter="fade">
                                      <p:cBhvr>
                                        <p:cTn id="32" dur="2000"/>
                                        <p:tgtEl>
                                          <p:spTgt spid="166918"/>
                                        </p:tgtEl>
                                      </p:cBhvr>
                                    </p:animEffect>
                                  </p:childTnLst>
                                </p:cTn>
                              </p:par>
                              <p:par>
                                <p:cTn id="33" presetID="10" presetClass="entr" presetSubtype="0" fill="hold" nodeType="withEffect">
                                  <p:stCondLst>
                                    <p:cond delay="0"/>
                                  </p:stCondLst>
                                  <p:childTnLst>
                                    <p:set>
                                      <p:cBhvr>
                                        <p:cTn id="34" dur="1" fill="hold">
                                          <p:stCondLst>
                                            <p:cond delay="0"/>
                                          </p:stCondLst>
                                        </p:cTn>
                                        <p:tgtEl>
                                          <p:spTgt spid="166920"/>
                                        </p:tgtEl>
                                        <p:attrNameLst>
                                          <p:attrName>style.visibility</p:attrName>
                                        </p:attrNameLst>
                                      </p:cBhvr>
                                      <p:to>
                                        <p:strVal val="visible"/>
                                      </p:to>
                                    </p:set>
                                    <p:animEffect transition="in" filter="fade">
                                      <p:cBhvr>
                                        <p:cTn id="35" dur="2000"/>
                                        <p:tgtEl>
                                          <p:spTgt spid="16692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66919"/>
                                        </p:tgtEl>
                                        <p:attrNameLst>
                                          <p:attrName>style.visibility</p:attrName>
                                        </p:attrNameLst>
                                      </p:cBhvr>
                                      <p:to>
                                        <p:strVal val="visible"/>
                                      </p:to>
                                    </p:set>
                                    <p:animEffect transition="in" filter="fade">
                                      <p:cBhvr>
                                        <p:cTn id="40" dur="2000"/>
                                        <p:tgtEl>
                                          <p:spTgt spid="166919"/>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66925"/>
                                        </p:tgtEl>
                                        <p:attrNameLst>
                                          <p:attrName>style.visibility</p:attrName>
                                        </p:attrNameLst>
                                      </p:cBhvr>
                                      <p:to>
                                        <p:strVal val="visible"/>
                                      </p:to>
                                    </p:set>
                                    <p:animEffect transition="in" filter="fade">
                                      <p:cBhvr>
                                        <p:cTn id="43" dur="2000"/>
                                        <p:tgtEl>
                                          <p:spTgt spid="166925"/>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66923"/>
                                        </p:tgtEl>
                                        <p:attrNameLst>
                                          <p:attrName>style.visibility</p:attrName>
                                        </p:attrNameLst>
                                      </p:cBhvr>
                                      <p:to>
                                        <p:strVal val="visible"/>
                                      </p:to>
                                    </p:set>
                                    <p:animEffect transition="in" filter="fade">
                                      <p:cBhvr>
                                        <p:cTn id="48" dur="2000"/>
                                        <p:tgtEl>
                                          <p:spTgt spid="166923"/>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66922"/>
                                        </p:tgtEl>
                                        <p:attrNameLst>
                                          <p:attrName>style.visibility</p:attrName>
                                        </p:attrNameLst>
                                      </p:cBhvr>
                                      <p:to>
                                        <p:strVal val="visible"/>
                                      </p:to>
                                    </p:set>
                                    <p:animEffect transition="in" filter="fade">
                                      <p:cBhvr>
                                        <p:cTn id="51" dur="2000"/>
                                        <p:tgtEl>
                                          <p:spTgt spid="166922"/>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66921"/>
                                        </p:tgtEl>
                                        <p:attrNameLst>
                                          <p:attrName>style.visibility</p:attrName>
                                        </p:attrNameLst>
                                      </p:cBhvr>
                                      <p:to>
                                        <p:strVal val="visible"/>
                                      </p:to>
                                    </p:set>
                                    <p:animEffect transition="in" filter="fade">
                                      <p:cBhvr>
                                        <p:cTn id="54" dur="2000"/>
                                        <p:tgtEl>
                                          <p:spTgt spid="1669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14" grpId="0" animBg="1"/>
      <p:bldP spid="166916" grpId="0"/>
      <p:bldP spid="166917" grpId="0" animBg="1"/>
      <p:bldP spid="166918" grpId="0" animBg="1"/>
      <p:bldP spid="166919" grpId="0" animBg="1"/>
      <p:bldP spid="166921" grpId="0" animBg="1"/>
      <p:bldP spid="166922" grpId="0" animBg="1"/>
      <p:bldP spid="166923" grpId="0"/>
      <p:bldP spid="166924" grpId="0" animBg="1"/>
      <p:bldP spid="166925" grpId="0" animBg="1"/>
      <p:bldP spid="1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a:spLocks noGrp="1"/>
          </p:cNvSpPr>
          <p:nvPr>
            <p:ph type="title"/>
          </p:nvPr>
        </p:nvSpPr>
        <p:spPr>
          <a:xfrm>
            <a:off x="685800" y="838200"/>
            <a:ext cx="6934200" cy="1143000"/>
          </a:xfrm>
        </p:spPr>
        <p:txBody>
          <a:bodyPr rtlCol="0"/>
          <a:lstStyle/>
          <a:p>
            <a:pPr eaLnBrk="1" fontAlgn="auto" hangingPunct="1">
              <a:spcAft>
                <a:spcPts val="0"/>
              </a:spcAft>
              <a:defRPr/>
            </a:pPr>
            <a:r>
              <a:rPr lang="en-PH" b="1" dirty="0" smtClean="0">
                <a:solidFill>
                  <a:srgbClr val="0070C0"/>
                </a:solidFill>
                <a:effectLst>
                  <a:outerShdw blurRad="38100" dist="38100" dir="2700000" algn="tl">
                    <a:srgbClr val="000000">
                      <a:alpha val="43137"/>
                    </a:srgbClr>
                  </a:outerShdw>
                </a:effectLst>
              </a:rPr>
              <a:t>AREA ANALYSIS</a:t>
            </a:r>
            <a:br>
              <a:rPr lang="en-PH" b="1" dirty="0" smtClean="0">
                <a:solidFill>
                  <a:srgbClr val="0070C0"/>
                </a:solidFill>
                <a:effectLst>
                  <a:outerShdw blurRad="38100" dist="38100" dir="2700000" algn="tl">
                    <a:srgbClr val="000000">
                      <a:alpha val="43137"/>
                    </a:srgbClr>
                  </a:outerShdw>
                </a:effectLst>
              </a:rPr>
            </a:br>
            <a:endParaRPr lang="en-PH" b="1" dirty="0">
              <a:solidFill>
                <a:srgbClr val="0070C0"/>
              </a:solidFill>
              <a:effectLst>
                <a:outerShdw blurRad="38100" dist="38100" dir="2700000" algn="tl">
                  <a:srgbClr val="000000">
                    <a:alpha val="43137"/>
                  </a:srgbClr>
                </a:outerShdw>
              </a:effectLst>
            </a:endParaRPr>
          </a:p>
        </p:txBody>
      </p:sp>
      <p:sp>
        <p:nvSpPr>
          <p:cNvPr id="167939" name="Content Placeholder 1"/>
          <p:cNvSpPr>
            <a:spLocks noGrp="1"/>
          </p:cNvSpPr>
          <p:nvPr>
            <p:ph idx="1"/>
          </p:nvPr>
        </p:nvSpPr>
        <p:spPr>
          <a:xfrm>
            <a:off x="1066800" y="1828800"/>
            <a:ext cx="6324600" cy="4221163"/>
          </a:xfrm>
        </p:spPr>
        <p:txBody>
          <a:bodyPr/>
          <a:lstStyle/>
          <a:p>
            <a:pPr marL="514350" indent="-514350" eaLnBrk="1" hangingPunct="1">
              <a:buFont typeface="Helvetica LT Light"/>
              <a:buAutoNum type="arabicPeriod"/>
            </a:pPr>
            <a:r>
              <a:rPr lang="en-PH" sz="3200" dirty="0" smtClean="0"/>
              <a:t>Political stakeholders</a:t>
            </a:r>
          </a:p>
          <a:p>
            <a:pPr marL="514350" indent="-514350" eaLnBrk="1" hangingPunct="1">
              <a:buFont typeface="Helvetica LT Light"/>
              <a:buAutoNum type="arabicPeriod"/>
            </a:pPr>
            <a:r>
              <a:rPr lang="en-PH" sz="3200" dirty="0" smtClean="0"/>
              <a:t>Economic stakeholders</a:t>
            </a:r>
          </a:p>
          <a:p>
            <a:pPr marL="514350" indent="-514350" eaLnBrk="1" hangingPunct="1">
              <a:buFont typeface="Helvetica LT Light"/>
              <a:buAutoNum type="arabicPeriod"/>
            </a:pPr>
            <a:r>
              <a:rPr lang="en-PH" sz="3200" dirty="0" smtClean="0"/>
              <a:t>Social stakeholders</a:t>
            </a:r>
          </a:p>
          <a:p>
            <a:pPr marL="514350" indent="-514350" eaLnBrk="1" hangingPunct="1">
              <a:buFont typeface="Helvetica LT Light"/>
              <a:buAutoNum type="arabicPeriod"/>
            </a:pPr>
            <a:r>
              <a:rPr lang="en-PH" sz="3200" dirty="0" smtClean="0"/>
              <a:t>Technological stakeholders</a:t>
            </a:r>
          </a:p>
          <a:p>
            <a:pPr marL="514350" indent="-514350" eaLnBrk="1" hangingPunct="1">
              <a:buFont typeface="Helvetica LT Light"/>
              <a:buAutoNum type="arabicPeriod"/>
            </a:pPr>
            <a:r>
              <a:rPr lang="en-PH" sz="3200" dirty="0" smtClean="0"/>
              <a:t>Ecological stakeholders</a:t>
            </a:r>
          </a:p>
          <a:p>
            <a:pPr marL="514350" indent="-514350" eaLnBrk="1" hangingPunct="1">
              <a:buFont typeface="Helvetica LT Light"/>
              <a:buAutoNum type="arabicPeriod"/>
            </a:pPr>
            <a:endParaRPr lang="en-PH" sz="3200" dirty="0" smtClean="0"/>
          </a:p>
        </p:txBody>
      </p:sp>
      <p:cxnSp>
        <p:nvCxnSpPr>
          <p:cNvPr id="4" name="Straight Connector 3"/>
          <p:cNvCxnSpPr/>
          <p:nvPr/>
        </p:nvCxnSpPr>
        <p:spPr>
          <a:xfrm>
            <a:off x="685800" y="1600200"/>
            <a:ext cx="3810000" cy="0"/>
          </a:xfrm>
          <a:prstGeom prst="line">
            <a:avLst/>
          </a:prstGeom>
          <a:ln w="28575"/>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13894990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67939">
                                            <p:txEl>
                                              <p:pRg st="0" end="0"/>
                                            </p:txEl>
                                          </p:spTgt>
                                        </p:tgtEl>
                                        <p:attrNameLst>
                                          <p:attrName>style.visibility</p:attrName>
                                        </p:attrNameLst>
                                      </p:cBhvr>
                                      <p:to>
                                        <p:strVal val="visible"/>
                                      </p:to>
                                    </p:set>
                                    <p:animEffect transition="in" filter="fade">
                                      <p:cBhvr>
                                        <p:cTn id="13" dur="2000"/>
                                        <p:tgtEl>
                                          <p:spTgt spid="167939">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67939">
                                            <p:txEl>
                                              <p:pRg st="1" end="1"/>
                                            </p:txEl>
                                          </p:spTgt>
                                        </p:tgtEl>
                                        <p:attrNameLst>
                                          <p:attrName>style.visibility</p:attrName>
                                        </p:attrNameLst>
                                      </p:cBhvr>
                                      <p:to>
                                        <p:strVal val="visible"/>
                                      </p:to>
                                    </p:set>
                                    <p:animEffect transition="in" filter="fade">
                                      <p:cBhvr>
                                        <p:cTn id="18" dur="2000"/>
                                        <p:tgtEl>
                                          <p:spTgt spid="167939">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67939">
                                            <p:txEl>
                                              <p:pRg st="2" end="2"/>
                                            </p:txEl>
                                          </p:spTgt>
                                        </p:tgtEl>
                                        <p:attrNameLst>
                                          <p:attrName>style.visibility</p:attrName>
                                        </p:attrNameLst>
                                      </p:cBhvr>
                                      <p:to>
                                        <p:strVal val="visible"/>
                                      </p:to>
                                    </p:set>
                                    <p:animEffect transition="in" filter="fade">
                                      <p:cBhvr>
                                        <p:cTn id="23" dur="2000"/>
                                        <p:tgtEl>
                                          <p:spTgt spid="167939">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67939">
                                            <p:txEl>
                                              <p:pRg st="3" end="3"/>
                                            </p:txEl>
                                          </p:spTgt>
                                        </p:tgtEl>
                                        <p:attrNameLst>
                                          <p:attrName>style.visibility</p:attrName>
                                        </p:attrNameLst>
                                      </p:cBhvr>
                                      <p:to>
                                        <p:strVal val="visible"/>
                                      </p:to>
                                    </p:set>
                                    <p:animEffect transition="in" filter="fade">
                                      <p:cBhvr>
                                        <p:cTn id="28" dur="2000"/>
                                        <p:tgtEl>
                                          <p:spTgt spid="167939">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67939">
                                            <p:txEl>
                                              <p:pRg st="4" end="4"/>
                                            </p:txEl>
                                          </p:spTgt>
                                        </p:tgtEl>
                                        <p:attrNameLst>
                                          <p:attrName>style.visibility</p:attrName>
                                        </p:attrNameLst>
                                      </p:cBhvr>
                                      <p:to>
                                        <p:strVal val="visible"/>
                                      </p:to>
                                    </p:set>
                                    <p:animEffect transition="in" filter="fade">
                                      <p:cBhvr>
                                        <p:cTn id="33" dur="2000"/>
                                        <p:tgtEl>
                                          <p:spTgt spid="16793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67939"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33400" y="685800"/>
            <a:ext cx="6934200" cy="876300"/>
          </a:xfrm>
        </p:spPr>
        <p:txBody>
          <a:bodyPr/>
          <a:lstStyle/>
          <a:p>
            <a:pPr eaLnBrk="1" hangingPunct="1"/>
            <a:r>
              <a:rPr lang="en-PH" b="1" dirty="0" smtClean="0">
                <a:solidFill>
                  <a:srgbClr val="0070C0"/>
                </a:solidFill>
              </a:rPr>
              <a:t>INDUSTRY ANALYSIS</a:t>
            </a:r>
            <a:endParaRPr lang="en-PH" dirty="0" smtClean="0">
              <a:solidFill>
                <a:srgbClr val="0070C0"/>
              </a:solidFill>
            </a:endParaRPr>
          </a:p>
        </p:txBody>
      </p:sp>
      <p:sp>
        <p:nvSpPr>
          <p:cNvPr id="5" name="Content Placeholder 2"/>
          <p:cNvSpPr>
            <a:spLocks noGrp="1"/>
          </p:cNvSpPr>
          <p:nvPr>
            <p:ph idx="1"/>
          </p:nvPr>
        </p:nvSpPr>
        <p:spPr>
          <a:xfrm>
            <a:off x="1214438" y="1782763"/>
            <a:ext cx="7396162" cy="1376362"/>
          </a:xfrm>
        </p:spPr>
        <p:txBody>
          <a:bodyPr>
            <a:normAutofit/>
          </a:bodyPr>
          <a:lstStyle/>
          <a:p>
            <a:pPr eaLnBrk="1" hangingPunct="1">
              <a:buFont typeface="Arial" pitchFamily="34" charset="0"/>
              <a:buNone/>
            </a:pPr>
            <a:r>
              <a:rPr lang="en-PH" sz="2400" dirty="0" smtClean="0">
                <a:solidFill>
                  <a:srgbClr val="C00000"/>
                </a:solidFill>
              </a:rPr>
              <a:t>market is composed of customers who pay for the goods or services sold by the suppliers of these items</a:t>
            </a:r>
            <a:endParaRPr lang="en-US" sz="2400" dirty="0" smtClean="0">
              <a:solidFill>
                <a:srgbClr val="C00000"/>
              </a:solidFill>
            </a:endParaRPr>
          </a:p>
        </p:txBody>
      </p:sp>
      <p:cxnSp>
        <p:nvCxnSpPr>
          <p:cNvPr id="6" name="Straight Connector 5"/>
          <p:cNvCxnSpPr/>
          <p:nvPr/>
        </p:nvCxnSpPr>
        <p:spPr>
          <a:xfrm>
            <a:off x="725488" y="1562100"/>
            <a:ext cx="5443537" cy="4763"/>
          </a:xfrm>
          <a:prstGeom prst="line">
            <a:avLst/>
          </a:prstGeom>
          <a:ln w="28575"/>
        </p:spPr>
        <p:style>
          <a:lnRef idx="2">
            <a:schemeClr val="dk1"/>
          </a:lnRef>
          <a:fillRef idx="0">
            <a:schemeClr val="dk1"/>
          </a:fillRef>
          <a:effectRef idx="1">
            <a:schemeClr val="dk1"/>
          </a:effectRef>
          <a:fontRef idx="minor">
            <a:schemeClr val="tx1"/>
          </a:fontRef>
        </p:style>
      </p:cxnSp>
      <p:sp>
        <p:nvSpPr>
          <p:cNvPr id="7" name="TextBox 6"/>
          <p:cNvSpPr txBox="1"/>
          <p:nvPr/>
        </p:nvSpPr>
        <p:spPr>
          <a:xfrm>
            <a:off x="1531938" y="3821113"/>
            <a:ext cx="5589587" cy="1190625"/>
          </a:xfrm>
          <a:prstGeom prst="roundRect">
            <a:avLst/>
          </a:prstGeom>
          <a:noFill/>
          <a:ln w="57150">
            <a:solidFill>
              <a:srgbClr val="08A45A"/>
            </a:solidFill>
          </a:ln>
          <a:effectLst>
            <a:outerShdw blurRad="152400" dist="317500" dir="5400000" sx="90000" sy="-19000" rotWithShape="0">
              <a:prstClr val="black">
                <a:alpha val="15000"/>
              </a:prstClr>
            </a:outerShdw>
          </a:effectLst>
        </p:spPr>
        <p:style>
          <a:lnRef idx="2">
            <a:schemeClr val="accent6"/>
          </a:lnRef>
          <a:fillRef idx="1">
            <a:schemeClr val="lt1"/>
          </a:fillRef>
          <a:effectRef idx="0">
            <a:schemeClr val="accent6"/>
          </a:effectRef>
          <a:fontRef idx="minor">
            <a:schemeClr val="dk1"/>
          </a:fontRef>
        </p:style>
        <p:txBody>
          <a:bodyPr>
            <a:spAutoFit/>
          </a:bodyPr>
          <a:lstStyle/>
          <a:p>
            <a:pPr algn="ctr">
              <a:defRPr/>
            </a:pPr>
            <a:r>
              <a:rPr lang="en-PH" sz="3200" dirty="0">
                <a:solidFill>
                  <a:prstClr val="black"/>
                </a:solidFill>
              </a:rPr>
              <a:t>Who pays for Philippine Basic Education?</a:t>
            </a:r>
            <a:endParaRPr lang="en-PH" sz="3200" dirty="0">
              <a:solidFill>
                <a:prstClr val="black"/>
              </a:solidFill>
              <a:latin typeface="Helvetica LT Light"/>
            </a:endParaRPr>
          </a:p>
        </p:txBody>
      </p:sp>
      <p:sp>
        <p:nvSpPr>
          <p:cNvPr id="8" name="Content Placeholder 2"/>
          <p:cNvSpPr txBox="1">
            <a:spLocks/>
          </p:cNvSpPr>
          <p:nvPr/>
        </p:nvSpPr>
        <p:spPr bwMode="auto">
          <a:xfrm>
            <a:off x="1122363" y="3159125"/>
            <a:ext cx="6348412" cy="673100"/>
          </a:xfrm>
          <a:prstGeom prst="rect">
            <a:avLst/>
          </a:prstGeom>
          <a:noFill/>
          <a:ln w="9525">
            <a:noFill/>
            <a:miter lim="800000"/>
            <a:headEnd/>
            <a:tailEnd/>
          </a:ln>
        </p:spPr>
        <p:txBody>
          <a:bodyPr/>
          <a:lstStyle/>
          <a:p>
            <a:pPr marL="342900" indent="-342900" defTabSz="457200" fontAlgn="base">
              <a:spcBef>
                <a:spcPts val="1000"/>
              </a:spcBef>
              <a:spcAft>
                <a:spcPct val="0"/>
              </a:spcAft>
              <a:buClr>
                <a:srgbClr val="4F81BD"/>
              </a:buClr>
              <a:buSzPct val="80000"/>
            </a:pPr>
            <a:endParaRPr lang="en-US" sz="2400" b="1" u="sng">
              <a:solidFill>
                <a:srgbClr val="7030A0"/>
              </a:solidFill>
              <a:cs typeface="Arial" pitchFamily="34" charset="0"/>
            </a:endParaRPr>
          </a:p>
        </p:txBody>
      </p:sp>
      <p:sp>
        <p:nvSpPr>
          <p:cNvPr id="9" name="Rectangle 8"/>
          <p:cNvSpPr>
            <a:spLocks noChangeArrowheads="1"/>
          </p:cNvSpPr>
          <p:nvPr/>
        </p:nvSpPr>
        <p:spPr bwMode="auto">
          <a:xfrm>
            <a:off x="889000" y="3305175"/>
            <a:ext cx="2617788" cy="460375"/>
          </a:xfrm>
          <a:prstGeom prst="rect">
            <a:avLst/>
          </a:prstGeom>
          <a:noFill/>
          <a:ln w="9525">
            <a:noFill/>
            <a:miter lim="800000"/>
            <a:headEnd/>
            <a:tailEnd/>
          </a:ln>
        </p:spPr>
        <p:txBody>
          <a:bodyPr wrap="none">
            <a:spAutoFit/>
          </a:bodyPr>
          <a:lstStyle/>
          <a:p>
            <a:pPr fontAlgn="base">
              <a:spcBef>
                <a:spcPct val="0"/>
              </a:spcBef>
              <a:spcAft>
                <a:spcPct val="0"/>
              </a:spcAft>
            </a:pPr>
            <a:r>
              <a:rPr lang="en-PH" sz="2400">
                <a:solidFill>
                  <a:prstClr val="black"/>
                </a:solidFill>
                <a:cs typeface="Arial" pitchFamily="34" charset="0"/>
              </a:rPr>
              <a:t>The question is...</a:t>
            </a:r>
          </a:p>
        </p:txBody>
      </p:sp>
      <p:sp>
        <p:nvSpPr>
          <p:cNvPr id="11" name="TextBox 10"/>
          <p:cNvSpPr txBox="1"/>
          <p:nvPr/>
        </p:nvSpPr>
        <p:spPr>
          <a:xfrm>
            <a:off x="4191000" y="76200"/>
            <a:ext cx="4532194" cy="369332"/>
          </a:xfrm>
          <a:prstGeom prst="homePlate">
            <a:avLst/>
          </a:prstGeom>
          <a:solidFill>
            <a:srgbClr val="00B0F0"/>
          </a:solidFill>
        </p:spPr>
        <p:style>
          <a:lnRef idx="1">
            <a:schemeClr val="accent1"/>
          </a:lnRef>
          <a:fillRef idx="2">
            <a:schemeClr val="accent1"/>
          </a:fillRef>
          <a:effectRef idx="1">
            <a:schemeClr val="accent1"/>
          </a:effectRef>
          <a:fontRef idx="minor">
            <a:schemeClr val="dk1"/>
          </a:fontRef>
        </p:style>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PH" b="1" i="1" dirty="0" smtClean="0">
                <a:ln w="12700">
                  <a:solidFill>
                    <a:srgbClr val="1F497D">
                      <a:satMod val="155000"/>
                    </a:srgbClr>
                  </a:solidFill>
                  <a:prstDash val="solid"/>
                </a:ln>
                <a:solidFill>
                  <a:schemeClr val="tx1"/>
                </a:solidFill>
                <a:effectLst>
                  <a:outerShdw blurRad="41275" dist="20320" dir="1800000" algn="tl" rotWithShape="0">
                    <a:srgbClr val="000000">
                      <a:alpha val="40000"/>
                    </a:srgbClr>
                  </a:outerShdw>
                </a:effectLst>
              </a:rPr>
              <a:t>LEVEL 3. MARKET ASSESSMENT</a:t>
            </a:r>
            <a:endParaRPr lang="en-PH" b="1" dirty="0">
              <a:ln w="12700">
                <a:solidFill>
                  <a:srgbClr val="1F497D">
                    <a:satMod val="155000"/>
                  </a:srgbClr>
                </a:solidFill>
                <a:prstDash val="solid"/>
              </a:ln>
              <a:solidFill>
                <a:schemeClr val="tx1"/>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136657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2000"/>
                                        <p:tgtEl>
                                          <p:spTgt spid="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nodePh="1">
                                  <p:stCondLst>
                                    <p:cond delay="0"/>
                                  </p:stCondLst>
                                  <p:endCondLst>
                                    <p:cond evt="begin" delay="0">
                                      <p:tn val="20"/>
                                    </p:cond>
                                  </p:end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P spid="7" grpId="0" animBg="1"/>
      <p:bldP spid="8"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28600" y="355888"/>
            <a:ext cx="8229600" cy="574675"/>
          </a:xfrm>
        </p:spPr>
        <p:txBody>
          <a:bodyPr>
            <a:normAutofit fontScale="90000"/>
          </a:bodyPr>
          <a:lstStyle/>
          <a:p>
            <a:pPr eaLnBrk="1" hangingPunct="1"/>
            <a:r>
              <a:rPr lang="en-PH" sz="1700" b="1" dirty="0" smtClean="0"/>
              <a:t>Figure E illustrates how the education industry bridges the Demand for and the Supply of education services...</a:t>
            </a:r>
          </a:p>
        </p:txBody>
      </p:sp>
      <p:sp>
        <p:nvSpPr>
          <p:cNvPr id="5" name="Content Placeholder 2"/>
          <p:cNvSpPr>
            <a:spLocks noGrp="1"/>
          </p:cNvSpPr>
          <p:nvPr>
            <p:ph idx="1"/>
          </p:nvPr>
        </p:nvSpPr>
        <p:spPr>
          <a:xfrm>
            <a:off x="609600" y="879763"/>
            <a:ext cx="6746875" cy="466725"/>
          </a:xfrm>
        </p:spPr>
        <p:txBody>
          <a:bodyPr>
            <a:normAutofit fontScale="85000" lnSpcReduction="10000"/>
          </a:bodyPr>
          <a:lstStyle/>
          <a:p>
            <a:pPr algn="ctr" eaLnBrk="1" hangingPunct="1">
              <a:buFont typeface="Arial" pitchFamily="34" charset="0"/>
              <a:buNone/>
            </a:pPr>
            <a:r>
              <a:rPr lang="en-PH" sz="2300" b="1" smtClean="0">
                <a:solidFill>
                  <a:srgbClr val="08A45A"/>
                </a:solidFill>
              </a:rPr>
              <a:t>FIGURE E. Four Markets of Education Services</a:t>
            </a:r>
            <a:endParaRPr lang="en-PH" sz="2300" smtClean="0">
              <a:solidFill>
                <a:srgbClr val="08A45A"/>
              </a:solidFill>
            </a:endParaRPr>
          </a:p>
          <a:p>
            <a:pPr algn="ctr" eaLnBrk="1" hangingPunct="1">
              <a:buFont typeface="Arial" pitchFamily="34" charset="0"/>
              <a:buNone/>
            </a:pPr>
            <a:endParaRPr lang="en-PH" sz="2300" smtClean="0"/>
          </a:p>
        </p:txBody>
      </p:sp>
      <p:sp>
        <p:nvSpPr>
          <p:cNvPr id="6" name="Text Box 5"/>
          <p:cNvSpPr txBox="1">
            <a:spLocks noChangeArrowheads="1"/>
          </p:cNvSpPr>
          <p:nvPr/>
        </p:nvSpPr>
        <p:spPr bwMode="auto">
          <a:xfrm>
            <a:off x="505886" y="1967921"/>
            <a:ext cx="1572150" cy="2870488"/>
          </a:xfrm>
          <a:prstGeom prst="rect">
            <a:avLst/>
          </a:prstGeom>
          <a:solidFill>
            <a:srgbClr val="FFFFFF"/>
          </a:solidFill>
          <a:ln w="57150" cmpd="thinThick">
            <a:solidFill>
              <a:srgbClr val="000000"/>
            </a:solidFill>
            <a:miter lim="800000"/>
            <a:headEnd/>
            <a:tailEnd/>
          </a:ln>
        </p:spPr>
        <p:txBody>
          <a:bodyPr/>
          <a:lstStyle/>
          <a:p>
            <a:pPr algn="ctr" fontAlgn="base">
              <a:spcBef>
                <a:spcPct val="0"/>
              </a:spcBef>
              <a:spcAft>
                <a:spcPct val="0"/>
              </a:spcAft>
            </a:pPr>
            <a:endParaRPr lang="en-PH" sz="1200" b="1" dirty="0">
              <a:solidFill>
                <a:prstClr val="black"/>
              </a:solidFill>
              <a:cs typeface="Arial" pitchFamily="34" charset="0"/>
            </a:endParaRPr>
          </a:p>
          <a:p>
            <a:pPr algn="ctr" fontAlgn="base">
              <a:spcBef>
                <a:spcPct val="0"/>
              </a:spcBef>
              <a:spcAft>
                <a:spcPct val="0"/>
              </a:spcAft>
            </a:pPr>
            <a:r>
              <a:rPr lang="en-PH" sz="1600" b="1" dirty="0">
                <a:solidFill>
                  <a:prstClr val="black"/>
                </a:solidFill>
                <a:cs typeface="Arial" pitchFamily="34" charset="0"/>
              </a:rPr>
              <a:t>School System and the Provision of Education Services</a:t>
            </a:r>
          </a:p>
          <a:p>
            <a:pPr fontAlgn="base">
              <a:spcBef>
                <a:spcPct val="0"/>
              </a:spcBef>
              <a:spcAft>
                <a:spcPct val="0"/>
              </a:spcAft>
            </a:pPr>
            <a:endParaRPr lang="en-PH" sz="1600" b="1" dirty="0">
              <a:solidFill>
                <a:prstClr val="black"/>
              </a:solidFill>
              <a:cs typeface="Arial" pitchFamily="34" charset="0"/>
            </a:endParaRPr>
          </a:p>
          <a:p>
            <a:pPr algn="ctr" fontAlgn="base">
              <a:spcBef>
                <a:spcPct val="0"/>
              </a:spcBef>
              <a:spcAft>
                <a:spcPct val="0"/>
              </a:spcAft>
            </a:pPr>
            <a:r>
              <a:rPr lang="en-PH" sz="1600" b="1" dirty="0">
                <a:solidFill>
                  <a:prstClr val="black"/>
                </a:solidFill>
                <a:cs typeface="Arial" pitchFamily="34" charset="0"/>
              </a:rPr>
              <a:t>Graduates of Schools</a:t>
            </a:r>
          </a:p>
          <a:p>
            <a:pPr fontAlgn="base">
              <a:spcBef>
                <a:spcPct val="0"/>
              </a:spcBef>
              <a:spcAft>
                <a:spcPct val="0"/>
              </a:spcAft>
            </a:pPr>
            <a:endParaRPr lang="en-US" sz="2000" dirty="0">
              <a:solidFill>
                <a:prstClr val="black"/>
              </a:solidFill>
              <a:cs typeface="Arial" pitchFamily="34" charset="0"/>
            </a:endParaRPr>
          </a:p>
        </p:txBody>
      </p:sp>
      <p:cxnSp>
        <p:nvCxnSpPr>
          <p:cNvPr id="7" name="AutoShape 6"/>
          <p:cNvCxnSpPr>
            <a:cxnSpLocks noChangeShapeType="1"/>
          </p:cNvCxnSpPr>
          <p:nvPr/>
        </p:nvCxnSpPr>
        <p:spPr bwMode="auto">
          <a:xfrm flipH="1" flipV="1">
            <a:off x="2078036" y="3468974"/>
            <a:ext cx="207964" cy="11114"/>
          </a:xfrm>
          <a:prstGeom prst="straightConnector1">
            <a:avLst/>
          </a:prstGeom>
          <a:noFill/>
          <a:ln w="38100">
            <a:solidFill>
              <a:srgbClr val="000000"/>
            </a:solidFill>
            <a:round/>
            <a:headEnd/>
            <a:tailEnd type="triangle" w="med" len="med"/>
          </a:ln>
        </p:spPr>
      </p:cxnSp>
      <p:cxnSp>
        <p:nvCxnSpPr>
          <p:cNvPr id="8" name="AutoShape 7"/>
          <p:cNvCxnSpPr>
            <a:cxnSpLocks noChangeShapeType="1"/>
          </p:cNvCxnSpPr>
          <p:nvPr/>
        </p:nvCxnSpPr>
        <p:spPr bwMode="auto">
          <a:xfrm>
            <a:off x="2286000" y="1956088"/>
            <a:ext cx="28222" cy="3835400"/>
          </a:xfrm>
          <a:prstGeom prst="straightConnector1">
            <a:avLst/>
          </a:prstGeom>
          <a:noFill/>
          <a:ln w="38100">
            <a:solidFill>
              <a:srgbClr val="000000"/>
            </a:solidFill>
            <a:round/>
            <a:headEnd/>
            <a:tailEnd/>
          </a:ln>
        </p:spPr>
      </p:cxnSp>
      <p:sp>
        <p:nvSpPr>
          <p:cNvPr id="9" name="Rectangle 9"/>
          <p:cNvSpPr>
            <a:spLocks noChangeArrowheads="1"/>
          </p:cNvSpPr>
          <p:nvPr/>
        </p:nvSpPr>
        <p:spPr bwMode="auto">
          <a:xfrm>
            <a:off x="2958524" y="1362652"/>
            <a:ext cx="5187950" cy="1066800"/>
          </a:xfrm>
          <a:prstGeom prst="rect">
            <a:avLst/>
          </a:prstGeom>
          <a:solidFill>
            <a:srgbClr val="FFFFFF"/>
          </a:solidFill>
          <a:ln w="57150" cmpd="thinThick">
            <a:solidFill>
              <a:srgbClr val="000000"/>
            </a:solidFill>
            <a:miter lim="800000"/>
            <a:headEnd/>
            <a:tailEnd/>
          </a:ln>
        </p:spPr>
        <p:txBody>
          <a:bodyPr/>
          <a:lstStyle/>
          <a:p>
            <a:pPr algn="ctr" fontAlgn="base">
              <a:spcBef>
                <a:spcPct val="0"/>
              </a:spcBef>
              <a:spcAft>
                <a:spcPct val="0"/>
              </a:spcAft>
            </a:pPr>
            <a:r>
              <a:rPr lang="en-PH" sz="1600" dirty="0">
                <a:solidFill>
                  <a:prstClr val="black"/>
                </a:solidFill>
                <a:cs typeface="Arial" pitchFamily="34" charset="0"/>
              </a:rPr>
              <a:t>Taxpayers</a:t>
            </a:r>
          </a:p>
          <a:p>
            <a:pPr algn="ctr" fontAlgn="base">
              <a:spcBef>
                <a:spcPct val="0"/>
              </a:spcBef>
              <a:spcAft>
                <a:spcPct val="0"/>
              </a:spcAft>
            </a:pPr>
            <a:r>
              <a:rPr lang="en-PH" sz="1600" dirty="0">
                <a:solidFill>
                  <a:prstClr val="black"/>
                </a:solidFill>
                <a:cs typeface="Arial" pitchFamily="34" charset="0"/>
              </a:rPr>
              <a:t>National and Local Governments</a:t>
            </a:r>
          </a:p>
          <a:p>
            <a:pPr algn="ctr" fontAlgn="base">
              <a:spcBef>
                <a:spcPct val="0"/>
              </a:spcBef>
              <a:spcAft>
                <a:spcPct val="0"/>
              </a:spcAft>
            </a:pPr>
            <a:r>
              <a:rPr lang="en-PH" sz="1600" dirty="0">
                <a:solidFill>
                  <a:prstClr val="black"/>
                </a:solidFill>
                <a:cs typeface="Arial" pitchFamily="34" charset="0"/>
              </a:rPr>
              <a:t>Resources for Capital Outlay, Personnel Services and Operating Expenses</a:t>
            </a:r>
            <a:endParaRPr lang="en-US" sz="2800" dirty="0">
              <a:solidFill>
                <a:prstClr val="black"/>
              </a:solidFill>
              <a:cs typeface="Arial" pitchFamily="34" charset="0"/>
            </a:endParaRPr>
          </a:p>
        </p:txBody>
      </p:sp>
      <p:sp>
        <p:nvSpPr>
          <p:cNvPr id="10" name="Rectangle 10"/>
          <p:cNvSpPr>
            <a:spLocks noChangeArrowheads="1"/>
          </p:cNvSpPr>
          <p:nvPr/>
        </p:nvSpPr>
        <p:spPr bwMode="auto">
          <a:xfrm>
            <a:off x="2909888" y="2835564"/>
            <a:ext cx="5253638" cy="873124"/>
          </a:xfrm>
          <a:prstGeom prst="rect">
            <a:avLst/>
          </a:prstGeom>
          <a:solidFill>
            <a:srgbClr val="FFFFFF"/>
          </a:solidFill>
          <a:ln w="57150" cmpd="thinThick">
            <a:solidFill>
              <a:srgbClr val="000000"/>
            </a:solidFill>
            <a:miter lim="800000"/>
            <a:headEnd/>
            <a:tailEnd/>
          </a:ln>
        </p:spPr>
        <p:txBody>
          <a:bodyPr/>
          <a:lstStyle/>
          <a:p>
            <a:pPr algn="ctr" fontAlgn="base">
              <a:spcBef>
                <a:spcPct val="0"/>
              </a:spcBef>
              <a:spcAft>
                <a:spcPct val="0"/>
              </a:spcAft>
            </a:pPr>
            <a:r>
              <a:rPr lang="en-PH" sz="1600" dirty="0">
                <a:solidFill>
                  <a:prstClr val="black"/>
                </a:solidFill>
                <a:cs typeface="Arial" pitchFamily="34" charset="0"/>
              </a:rPr>
              <a:t>Household Income</a:t>
            </a:r>
          </a:p>
          <a:p>
            <a:pPr algn="ctr" fontAlgn="base">
              <a:spcBef>
                <a:spcPct val="0"/>
              </a:spcBef>
              <a:spcAft>
                <a:spcPct val="0"/>
              </a:spcAft>
            </a:pPr>
            <a:r>
              <a:rPr lang="en-PH" sz="1600" dirty="0">
                <a:solidFill>
                  <a:prstClr val="black"/>
                </a:solidFill>
                <a:cs typeface="Arial" pitchFamily="34" charset="0"/>
              </a:rPr>
              <a:t>Parents</a:t>
            </a:r>
          </a:p>
          <a:p>
            <a:pPr algn="ctr" fontAlgn="base">
              <a:spcBef>
                <a:spcPct val="0"/>
              </a:spcBef>
              <a:spcAft>
                <a:spcPct val="0"/>
              </a:spcAft>
            </a:pPr>
            <a:r>
              <a:rPr lang="en-PH" sz="1600" dirty="0">
                <a:solidFill>
                  <a:prstClr val="black"/>
                </a:solidFill>
                <a:cs typeface="Arial" pitchFamily="34" charset="0"/>
              </a:rPr>
              <a:t>Defray Expenses of Students</a:t>
            </a:r>
            <a:endParaRPr lang="en-US" sz="2800" dirty="0">
              <a:solidFill>
                <a:prstClr val="black"/>
              </a:solidFill>
              <a:cs typeface="Arial" pitchFamily="34" charset="0"/>
            </a:endParaRPr>
          </a:p>
        </p:txBody>
      </p:sp>
      <p:sp>
        <p:nvSpPr>
          <p:cNvPr id="11" name="Rectangle 11"/>
          <p:cNvSpPr>
            <a:spLocks noChangeArrowheads="1"/>
          </p:cNvSpPr>
          <p:nvPr/>
        </p:nvSpPr>
        <p:spPr bwMode="auto">
          <a:xfrm>
            <a:off x="2940050" y="4083413"/>
            <a:ext cx="5182111" cy="1073075"/>
          </a:xfrm>
          <a:prstGeom prst="rect">
            <a:avLst/>
          </a:prstGeom>
          <a:solidFill>
            <a:srgbClr val="FFFFFF"/>
          </a:solidFill>
          <a:ln w="57150" cmpd="thinThick">
            <a:solidFill>
              <a:srgbClr val="000000"/>
            </a:solidFill>
            <a:miter lim="800000"/>
            <a:headEnd/>
            <a:tailEnd/>
          </a:ln>
        </p:spPr>
        <p:txBody>
          <a:bodyPr/>
          <a:lstStyle/>
          <a:p>
            <a:pPr algn="ctr" fontAlgn="base">
              <a:spcBef>
                <a:spcPct val="0"/>
              </a:spcBef>
              <a:spcAft>
                <a:spcPct val="0"/>
              </a:spcAft>
            </a:pPr>
            <a:r>
              <a:rPr lang="en-PH" sz="1600" dirty="0">
                <a:solidFill>
                  <a:prstClr val="black"/>
                </a:solidFill>
                <a:cs typeface="Arial" pitchFamily="34" charset="0"/>
              </a:rPr>
              <a:t>Donor Community</a:t>
            </a:r>
          </a:p>
          <a:p>
            <a:pPr algn="ctr" fontAlgn="base">
              <a:spcBef>
                <a:spcPct val="0"/>
              </a:spcBef>
              <a:spcAft>
                <a:spcPct val="0"/>
              </a:spcAft>
            </a:pPr>
            <a:r>
              <a:rPr lang="en-PH" sz="1600" dirty="0">
                <a:solidFill>
                  <a:prstClr val="black"/>
                </a:solidFill>
                <a:cs typeface="Arial" pitchFamily="34" charset="0"/>
              </a:rPr>
              <a:t>Donations</a:t>
            </a:r>
          </a:p>
          <a:p>
            <a:pPr algn="ctr" fontAlgn="base">
              <a:spcBef>
                <a:spcPct val="0"/>
              </a:spcBef>
              <a:spcAft>
                <a:spcPct val="0"/>
              </a:spcAft>
            </a:pPr>
            <a:r>
              <a:rPr lang="en-PH" sz="1600" dirty="0">
                <a:solidFill>
                  <a:prstClr val="black"/>
                </a:solidFill>
                <a:cs typeface="Arial" pitchFamily="34" charset="0"/>
              </a:rPr>
              <a:t>Capital Outlays, Personnel Services</a:t>
            </a:r>
          </a:p>
          <a:p>
            <a:pPr algn="ctr" fontAlgn="base">
              <a:spcBef>
                <a:spcPct val="0"/>
              </a:spcBef>
              <a:spcAft>
                <a:spcPct val="0"/>
              </a:spcAft>
            </a:pPr>
            <a:r>
              <a:rPr lang="en-PH" sz="1600" dirty="0">
                <a:solidFill>
                  <a:prstClr val="black"/>
                </a:solidFill>
                <a:cs typeface="Arial" pitchFamily="34" charset="0"/>
              </a:rPr>
              <a:t>Operating Expenses</a:t>
            </a:r>
          </a:p>
          <a:p>
            <a:pPr algn="ctr" fontAlgn="base">
              <a:spcBef>
                <a:spcPct val="0"/>
              </a:spcBef>
              <a:spcAft>
                <a:spcPct val="0"/>
              </a:spcAft>
            </a:pPr>
            <a:r>
              <a:rPr lang="en-PH" sz="1600" dirty="0">
                <a:solidFill>
                  <a:prstClr val="black"/>
                </a:solidFill>
                <a:cs typeface="Arial" pitchFamily="34" charset="0"/>
              </a:rPr>
              <a:t> </a:t>
            </a:r>
          </a:p>
          <a:p>
            <a:pPr algn="ctr" fontAlgn="base">
              <a:spcBef>
                <a:spcPct val="0"/>
              </a:spcBef>
              <a:spcAft>
                <a:spcPct val="0"/>
              </a:spcAft>
            </a:pPr>
            <a:endParaRPr lang="en-PH" sz="1600" dirty="0">
              <a:solidFill>
                <a:prstClr val="black"/>
              </a:solidFill>
              <a:cs typeface="Arial" pitchFamily="34" charset="0"/>
            </a:endParaRPr>
          </a:p>
          <a:p>
            <a:pPr fontAlgn="base">
              <a:spcBef>
                <a:spcPct val="0"/>
              </a:spcBef>
              <a:spcAft>
                <a:spcPct val="0"/>
              </a:spcAft>
            </a:pPr>
            <a:endParaRPr lang="en-US" sz="2800" dirty="0">
              <a:solidFill>
                <a:prstClr val="black"/>
              </a:solidFill>
              <a:cs typeface="Arial" pitchFamily="34" charset="0"/>
            </a:endParaRPr>
          </a:p>
        </p:txBody>
      </p:sp>
      <p:sp>
        <p:nvSpPr>
          <p:cNvPr id="12" name="Rectangle 12"/>
          <p:cNvSpPr>
            <a:spLocks noChangeArrowheads="1"/>
          </p:cNvSpPr>
          <p:nvPr/>
        </p:nvSpPr>
        <p:spPr bwMode="auto">
          <a:xfrm>
            <a:off x="2940050" y="5385088"/>
            <a:ext cx="5139779" cy="892175"/>
          </a:xfrm>
          <a:prstGeom prst="rect">
            <a:avLst/>
          </a:prstGeom>
          <a:solidFill>
            <a:srgbClr val="FFFFFF"/>
          </a:solidFill>
          <a:ln w="57150" cmpd="thinThick">
            <a:solidFill>
              <a:srgbClr val="000000"/>
            </a:solidFill>
            <a:miter lim="800000"/>
            <a:headEnd/>
            <a:tailEnd/>
          </a:ln>
        </p:spPr>
        <p:txBody>
          <a:bodyPr/>
          <a:lstStyle/>
          <a:p>
            <a:pPr algn="ctr" fontAlgn="base">
              <a:spcBef>
                <a:spcPct val="0"/>
              </a:spcBef>
              <a:spcAft>
                <a:spcPct val="0"/>
              </a:spcAft>
            </a:pPr>
            <a:r>
              <a:rPr lang="en-PH" sz="1600" dirty="0">
                <a:solidFill>
                  <a:prstClr val="black"/>
                </a:solidFill>
                <a:cs typeface="Arial" pitchFamily="34" charset="0"/>
              </a:rPr>
              <a:t>Business Enterprises and Institutions</a:t>
            </a:r>
          </a:p>
          <a:p>
            <a:pPr algn="ctr" fontAlgn="base">
              <a:spcBef>
                <a:spcPct val="0"/>
              </a:spcBef>
              <a:spcAft>
                <a:spcPct val="0"/>
              </a:spcAft>
            </a:pPr>
            <a:r>
              <a:rPr lang="en-PH" sz="1600" dirty="0">
                <a:solidFill>
                  <a:prstClr val="black"/>
                </a:solidFill>
                <a:cs typeface="Arial" pitchFamily="34" charset="0"/>
              </a:rPr>
              <a:t>Salaries, Wages, Benefits</a:t>
            </a:r>
          </a:p>
          <a:p>
            <a:pPr algn="ctr" fontAlgn="base">
              <a:spcBef>
                <a:spcPct val="0"/>
              </a:spcBef>
              <a:spcAft>
                <a:spcPct val="0"/>
              </a:spcAft>
            </a:pPr>
            <a:r>
              <a:rPr lang="en-PH" sz="1600" dirty="0">
                <a:solidFill>
                  <a:prstClr val="black"/>
                </a:solidFill>
                <a:cs typeface="Arial" pitchFamily="34" charset="0"/>
              </a:rPr>
              <a:t>Employee Services</a:t>
            </a:r>
          </a:p>
          <a:p>
            <a:pPr algn="ctr" fontAlgn="base">
              <a:spcBef>
                <a:spcPct val="0"/>
              </a:spcBef>
              <a:spcAft>
                <a:spcPct val="0"/>
              </a:spcAft>
            </a:pPr>
            <a:r>
              <a:rPr lang="en-PH" sz="1600" dirty="0">
                <a:solidFill>
                  <a:prstClr val="black"/>
                </a:solidFill>
                <a:cs typeface="Arial" pitchFamily="34" charset="0"/>
              </a:rPr>
              <a:t> </a:t>
            </a:r>
          </a:p>
          <a:p>
            <a:pPr algn="ctr" fontAlgn="base">
              <a:spcBef>
                <a:spcPct val="0"/>
              </a:spcBef>
              <a:spcAft>
                <a:spcPct val="0"/>
              </a:spcAft>
            </a:pPr>
            <a:endParaRPr lang="en-PH" sz="1600" dirty="0">
              <a:solidFill>
                <a:prstClr val="black"/>
              </a:solidFill>
              <a:cs typeface="Arial" pitchFamily="34" charset="0"/>
            </a:endParaRPr>
          </a:p>
          <a:p>
            <a:pPr fontAlgn="base">
              <a:spcBef>
                <a:spcPct val="0"/>
              </a:spcBef>
              <a:spcAft>
                <a:spcPct val="0"/>
              </a:spcAft>
            </a:pPr>
            <a:endParaRPr lang="en-US" sz="2800" dirty="0">
              <a:solidFill>
                <a:prstClr val="black"/>
              </a:solidFill>
              <a:cs typeface="Arial" pitchFamily="34" charset="0"/>
            </a:endParaRPr>
          </a:p>
        </p:txBody>
      </p:sp>
      <p:cxnSp>
        <p:nvCxnSpPr>
          <p:cNvPr id="13" name="AutoShape 13"/>
          <p:cNvCxnSpPr>
            <a:cxnSpLocks noChangeShapeType="1"/>
          </p:cNvCxnSpPr>
          <p:nvPr/>
        </p:nvCxnSpPr>
        <p:spPr bwMode="auto">
          <a:xfrm>
            <a:off x="2286000" y="1956088"/>
            <a:ext cx="655427" cy="0"/>
          </a:xfrm>
          <a:prstGeom prst="straightConnector1">
            <a:avLst/>
          </a:prstGeom>
          <a:noFill/>
          <a:ln w="38100">
            <a:solidFill>
              <a:srgbClr val="000000"/>
            </a:solidFill>
            <a:round/>
            <a:headEnd/>
            <a:tailEnd/>
          </a:ln>
        </p:spPr>
      </p:cxnSp>
      <p:cxnSp>
        <p:nvCxnSpPr>
          <p:cNvPr id="14" name="AutoShape 15"/>
          <p:cNvCxnSpPr>
            <a:cxnSpLocks noChangeShapeType="1"/>
          </p:cNvCxnSpPr>
          <p:nvPr/>
        </p:nvCxnSpPr>
        <p:spPr bwMode="auto">
          <a:xfrm>
            <a:off x="2286000" y="3251488"/>
            <a:ext cx="609600" cy="0"/>
          </a:xfrm>
          <a:prstGeom prst="straightConnector1">
            <a:avLst/>
          </a:prstGeom>
          <a:noFill/>
          <a:ln w="38100">
            <a:solidFill>
              <a:srgbClr val="000000"/>
            </a:solidFill>
            <a:round/>
            <a:headEnd/>
            <a:tailEnd/>
          </a:ln>
        </p:spPr>
      </p:cxnSp>
      <p:cxnSp>
        <p:nvCxnSpPr>
          <p:cNvPr id="15" name="AutoShape 16"/>
          <p:cNvCxnSpPr>
            <a:cxnSpLocks noChangeShapeType="1"/>
          </p:cNvCxnSpPr>
          <p:nvPr/>
        </p:nvCxnSpPr>
        <p:spPr bwMode="auto">
          <a:xfrm>
            <a:off x="2316373" y="4623088"/>
            <a:ext cx="655427" cy="0"/>
          </a:xfrm>
          <a:prstGeom prst="straightConnector1">
            <a:avLst/>
          </a:prstGeom>
          <a:noFill/>
          <a:ln w="38100">
            <a:solidFill>
              <a:srgbClr val="000000"/>
            </a:solidFill>
            <a:round/>
            <a:headEnd/>
            <a:tailEnd/>
          </a:ln>
        </p:spPr>
      </p:cxnSp>
      <p:cxnSp>
        <p:nvCxnSpPr>
          <p:cNvPr id="16" name="AutoShape 17"/>
          <p:cNvCxnSpPr>
            <a:cxnSpLocks noChangeShapeType="1"/>
          </p:cNvCxnSpPr>
          <p:nvPr/>
        </p:nvCxnSpPr>
        <p:spPr bwMode="auto">
          <a:xfrm>
            <a:off x="2286000" y="5775613"/>
            <a:ext cx="655427" cy="0"/>
          </a:xfrm>
          <a:prstGeom prst="straightConnector1">
            <a:avLst/>
          </a:prstGeom>
          <a:noFill/>
          <a:ln w="38100">
            <a:solidFill>
              <a:srgbClr val="000000"/>
            </a:solidFill>
            <a:round/>
            <a:headEnd/>
            <a:tailEnd/>
          </a:ln>
        </p:spPr>
      </p:cxnSp>
      <p:cxnSp>
        <p:nvCxnSpPr>
          <p:cNvPr id="17" name="AutoShape 6"/>
          <p:cNvCxnSpPr>
            <a:cxnSpLocks noChangeShapeType="1"/>
          </p:cNvCxnSpPr>
          <p:nvPr/>
        </p:nvCxnSpPr>
        <p:spPr bwMode="auto">
          <a:xfrm flipH="1" flipV="1">
            <a:off x="2078036" y="4230974"/>
            <a:ext cx="207964" cy="11114"/>
          </a:xfrm>
          <a:prstGeom prst="straightConnector1">
            <a:avLst/>
          </a:prstGeom>
          <a:noFill/>
          <a:ln w="38100">
            <a:solidFill>
              <a:srgbClr val="000000"/>
            </a:solidFill>
            <a:round/>
            <a:headEnd/>
            <a:tailEnd type="triangle" w="med" len="med"/>
          </a:ln>
        </p:spPr>
      </p:cxnSp>
    </p:spTree>
    <p:extLst>
      <p:ext uri="{BB962C8B-B14F-4D97-AF65-F5344CB8AC3E}">
        <p14:creationId xmlns:p14="http://schemas.microsoft.com/office/powerpoint/2010/main" val="400033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1+#ppt_w/2"/>
                                          </p:val>
                                        </p:tav>
                                        <p:tav tm="100000">
                                          <p:val>
                                            <p:strVal val="#ppt_x"/>
                                          </p:val>
                                        </p:tav>
                                      </p:tavLst>
                                    </p:anim>
                                    <p:anim calcmode="lin" valueType="num">
                                      <p:cBhvr additive="base">
                                        <p:cTn id="32" dur="500" fill="hold"/>
                                        <p:tgtEl>
                                          <p:spTgt spid="14"/>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1+#ppt_w/2"/>
                                          </p:val>
                                        </p:tav>
                                        <p:tav tm="100000">
                                          <p:val>
                                            <p:strVal val="#ppt_x"/>
                                          </p:val>
                                        </p:tav>
                                      </p:tavLst>
                                    </p:anim>
                                    <p:anim calcmode="lin" valueType="num">
                                      <p:cBhvr additive="base">
                                        <p:cTn id="36" dur="500" fill="hold"/>
                                        <p:tgtEl>
                                          <p:spTgt spid="13"/>
                                        </p:tgtEl>
                                        <p:attrNameLst>
                                          <p:attrName>ppt_y</p:attrName>
                                        </p:attrNameLst>
                                      </p:cBhvr>
                                      <p:tavLst>
                                        <p:tav tm="0">
                                          <p:val>
                                            <p:strVal val="#ppt_y"/>
                                          </p:val>
                                        </p:tav>
                                        <p:tav tm="100000">
                                          <p:val>
                                            <p:strVal val="#ppt_y"/>
                                          </p:val>
                                        </p:tav>
                                      </p:tavLst>
                                    </p:anim>
                                  </p:childTnLst>
                                </p:cTn>
                              </p:par>
                              <p:par>
                                <p:cTn id="37" presetID="2" presetClass="entr" presetSubtype="2" fill="hold" nodeType="with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fill="hold"/>
                                        <p:tgtEl>
                                          <p:spTgt spid="8"/>
                                        </p:tgtEl>
                                        <p:attrNameLst>
                                          <p:attrName>ppt_x</p:attrName>
                                        </p:attrNameLst>
                                      </p:cBhvr>
                                      <p:tavLst>
                                        <p:tav tm="0">
                                          <p:val>
                                            <p:strVal val="1+#ppt_w/2"/>
                                          </p:val>
                                        </p:tav>
                                        <p:tav tm="100000">
                                          <p:val>
                                            <p:strVal val="#ppt_x"/>
                                          </p:val>
                                        </p:tav>
                                      </p:tavLst>
                                    </p:anim>
                                    <p:anim calcmode="lin" valueType="num">
                                      <p:cBhvr additive="base">
                                        <p:cTn id="40" dur="500" fill="hold"/>
                                        <p:tgtEl>
                                          <p:spTgt spid="8"/>
                                        </p:tgtEl>
                                        <p:attrNameLst>
                                          <p:attrName>ppt_y</p:attrName>
                                        </p:attrNameLst>
                                      </p:cBhvr>
                                      <p:tavLst>
                                        <p:tav tm="0">
                                          <p:val>
                                            <p:strVal val="#ppt_y"/>
                                          </p:val>
                                        </p:tav>
                                        <p:tav tm="100000">
                                          <p:val>
                                            <p:strVal val="#ppt_y"/>
                                          </p:val>
                                        </p:tav>
                                      </p:tavLst>
                                    </p:anim>
                                  </p:childTnLst>
                                </p:cTn>
                              </p:par>
                              <p:par>
                                <p:cTn id="41" presetID="2" presetClass="entr" presetSubtype="2" fill="hold"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1+#ppt_w/2"/>
                                          </p:val>
                                        </p:tav>
                                        <p:tav tm="100000">
                                          <p:val>
                                            <p:strVal val="#ppt_x"/>
                                          </p:val>
                                        </p:tav>
                                      </p:tavLst>
                                    </p:anim>
                                    <p:anim calcmode="lin" valueType="num">
                                      <p:cBhvr additive="base">
                                        <p:cTn id="44" dur="500" fill="hold"/>
                                        <p:tgtEl>
                                          <p:spTgt spid="15"/>
                                        </p:tgtEl>
                                        <p:attrNameLst>
                                          <p:attrName>ppt_y</p:attrName>
                                        </p:attrNameLst>
                                      </p:cBhvr>
                                      <p:tavLst>
                                        <p:tav tm="0">
                                          <p:val>
                                            <p:strVal val="#ppt_y"/>
                                          </p:val>
                                        </p:tav>
                                        <p:tav tm="100000">
                                          <p:val>
                                            <p:strVal val="#ppt_y"/>
                                          </p:val>
                                        </p:tav>
                                      </p:tavLst>
                                    </p:anim>
                                  </p:childTnLst>
                                </p:cTn>
                              </p:par>
                              <p:par>
                                <p:cTn id="45" presetID="2" presetClass="entr" presetSubtype="2" fill="hold" nodeType="with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additive="base">
                                        <p:cTn id="47" dur="500" fill="hold"/>
                                        <p:tgtEl>
                                          <p:spTgt spid="16"/>
                                        </p:tgtEl>
                                        <p:attrNameLst>
                                          <p:attrName>ppt_x</p:attrName>
                                        </p:attrNameLst>
                                      </p:cBhvr>
                                      <p:tavLst>
                                        <p:tav tm="0">
                                          <p:val>
                                            <p:strVal val="1+#ppt_w/2"/>
                                          </p:val>
                                        </p:tav>
                                        <p:tav tm="100000">
                                          <p:val>
                                            <p:strVal val="#ppt_x"/>
                                          </p:val>
                                        </p:tav>
                                      </p:tavLst>
                                    </p:anim>
                                    <p:anim calcmode="lin" valueType="num">
                                      <p:cBhvr additive="base">
                                        <p:cTn id="48" dur="500" fill="hold"/>
                                        <p:tgtEl>
                                          <p:spTgt spid="16"/>
                                        </p:tgtEl>
                                        <p:attrNameLst>
                                          <p:attrName>ppt_y</p:attrName>
                                        </p:attrNameLst>
                                      </p:cBhvr>
                                      <p:tavLst>
                                        <p:tav tm="0">
                                          <p:val>
                                            <p:strVal val="#ppt_y"/>
                                          </p:val>
                                        </p:tav>
                                        <p:tav tm="100000">
                                          <p:val>
                                            <p:strVal val="#ppt_y"/>
                                          </p:val>
                                        </p:tav>
                                      </p:tavLst>
                                    </p:anim>
                                  </p:childTnLst>
                                </p:cTn>
                              </p:par>
                              <p:par>
                                <p:cTn id="49" presetID="2" presetClass="entr" presetSubtype="2"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additive="base">
                                        <p:cTn id="51" dur="500" fill="hold"/>
                                        <p:tgtEl>
                                          <p:spTgt spid="17"/>
                                        </p:tgtEl>
                                        <p:attrNameLst>
                                          <p:attrName>ppt_x</p:attrName>
                                        </p:attrNameLst>
                                      </p:cBhvr>
                                      <p:tavLst>
                                        <p:tav tm="0">
                                          <p:val>
                                            <p:strVal val="1+#ppt_w/2"/>
                                          </p:val>
                                        </p:tav>
                                        <p:tav tm="100000">
                                          <p:val>
                                            <p:strVal val="#ppt_x"/>
                                          </p:val>
                                        </p:tav>
                                      </p:tavLst>
                                    </p:anim>
                                    <p:anim calcmode="lin" valueType="num">
                                      <p:cBhvr additive="base">
                                        <p:cTn id="52" dur="500" fill="hold"/>
                                        <p:tgtEl>
                                          <p:spTgt spid="17"/>
                                        </p:tgtEl>
                                        <p:attrNameLst>
                                          <p:attrName>ppt_y</p:attrName>
                                        </p:attrNameLst>
                                      </p:cBhvr>
                                      <p:tavLst>
                                        <p:tav tm="0">
                                          <p:val>
                                            <p:strVal val="#ppt_y"/>
                                          </p:val>
                                        </p:tav>
                                        <p:tav tm="100000">
                                          <p:val>
                                            <p:strVal val="#ppt_y"/>
                                          </p:val>
                                        </p:tav>
                                      </p:tavLst>
                                    </p:anim>
                                  </p:childTnLst>
                                </p:cTn>
                              </p:par>
                              <p:par>
                                <p:cTn id="53" presetID="2" presetClass="entr" presetSubtype="2" fill="hold" nodeType="withEffect">
                                  <p:stCondLst>
                                    <p:cond delay="0"/>
                                  </p:stCondLst>
                                  <p:childTnLst>
                                    <p:set>
                                      <p:cBhvr>
                                        <p:cTn id="54" dur="1" fill="hold">
                                          <p:stCondLst>
                                            <p:cond delay="0"/>
                                          </p:stCondLst>
                                        </p:cTn>
                                        <p:tgtEl>
                                          <p:spTgt spid="7"/>
                                        </p:tgtEl>
                                        <p:attrNameLst>
                                          <p:attrName>style.visibility</p:attrName>
                                        </p:attrNameLst>
                                      </p:cBhvr>
                                      <p:to>
                                        <p:strVal val="visible"/>
                                      </p:to>
                                    </p:set>
                                    <p:anim calcmode="lin" valueType="num">
                                      <p:cBhvr additive="base">
                                        <p:cTn id="55" dur="500" fill="hold"/>
                                        <p:tgtEl>
                                          <p:spTgt spid="7"/>
                                        </p:tgtEl>
                                        <p:attrNameLst>
                                          <p:attrName>ppt_x</p:attrName>
                                        </p:attrNameLst>
                                      </p:cBhvr>
                                      <p:tavLst>
                                        <p:tav tm="0">
                                          <p:val>
                                            <p:strVal val="1+#ppt_w/2"/>
                                          </p:val>
                                        </p:tav>
                                        <p:tav tm="100000">
                                          <p:val>
                                            <p:strVal val="#ppt_x"/>
                                          </p:val>
                                        </p:tav>
                                      </p:tavLst>
                                    </p:anim>
                                    <p:anim calcmode="lin" valueType="num">
                                      <p:cBhvr additive="base">
                                        <p:cTn id="56"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5" presetClass="entr" presetSubtype="10" fill="hold" grpId="0" nodeType="click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checkerboard(across)">
                                      <p:cBhvr>
                                        <p:cTn id="6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P spid="11" grpId="0" animBg="1"/>
      <p:bldP spid="1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81000" y="604138"/>
            <a:ext cx="8153400" cy="498475"/>
          </a:xfrm>
        </p:spPr>
        <p:txBody>
          <a:bodyPr>
            <a:normAutofit fontScale="90000"/>
          </a:bodyPr>
          <a:lstStyle/>
          <a:p>
            <a:pPr eaLnBrk="1" hangingPunct="1"/>
            <a:r>
              <a:rPr lang="en-PH" sz="1800" b="1" dirty="0" smtClean="0"/>
              <a:t>Figure F depicts the Supply and Demand for Education by the four customer groups: the government, the parents, the donors and the employers</a:t>
            </a:r>
          </a:p>
        </p:txBody>
      </p:sp>
      <p:sp>
        <p:nvSpPr>
          <p:cNvPr id="5" name="Rectangle 1"/>
          <p:cNvSpPr>
            <a:spLocks noChangeArrowheads="1"/>
          </p:cNvSpPr>
          <p:nvPr/>
        </p:nvSpPr>
        <p:spPr bwMode="auto">
          <a:xfrm>
            <a:off x="1640623" y="1236821"/>
            <a:ext cx="4857868" cy="400110"/>
          </a:xfrm>
          <a:prstGeom prst="rect">
            <a:avLst/>
          </a:prstGeom>
          <a:noFill/>
          <a:ln w="9525">
            <a:noFill/>
            <a:miter lim="800000"/>
            <a:headEnd/>
            <a:tailEnd/>
          </a:ln>
        </p:spPr>
        <p:txBody>
          <a:bodyPr wrap="none" anchor="ctr">
            <a:spAutoFit/>
          </a:bodyPr>
          <a:lstStyle/>
          <a:p>
            <a:pPr algn="ctr" fontAlgn="base">
              <a:spcBef>
                <a:spcPct val="0"/>
              </a:spcBef>
              <a:spcAft>
                <a:spcPct val="0"/>
              </a:spcAft>
            </a:pPr>
            <a:r>
              <a:rPr lang="en-PH" sz="2000" b="1" dirty="0">
                <a:solidFill>
                  <a:srgbClr val="00B050"/>
                </a:solidFill>
                <a:cs typeface="Times New Roman" pitchFamily="18" charset="0"/>
              </a:rPr>
              <a:t>FIGURE F. Market Supply and Demand</a:t>
            </a:r>
            <a:endParaRPr lang="en-PH" sz="2000" dirty="0">
              <a:solidFill>
                <a:srgbClr val="00B050"/>
              </a:solidFill>
              <a:cs typeface="Arial"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461484718"/>
              </p:ext>
            </p:extLst>
          </p:nvPr>
        </p:nvGraphicFramePr>
        <p:xfrm>
          <a:off x="304800" y="1670938"/>
          <a:ext cx="8534400" cy="4881175"/>
        </p:xfrm>
        <a:graphic>
          <a:graphicData uri="http://schemas.openxmlformats.org/drawingml/2006/table">
            <a:tbl>
              <a:tblPr firstRow="1" bandRow="1">
                <a:tableStyleId>{5C22544A-7EE6-4342-B048-85BDC9FD1C3A}</a:tableStyleId>
              </a:tblPr>
              <a:tblGrid>
                <a:gridCol w="2844800"/>
                <a:gridCol w="2844800"/>
                <a:gridCol w="2844800"/>
              </a:tblGrid>
              <a:tr h="452096">
                <a:tc>
                  <a:txBody>
                    <a:bodyPr/>
                    <a:lstStyle/>
                    <a:p>
                      <a:pPr marL="0" marR="0" algn="l">
                        <a:lnSpc>
                          <a:spcPct val="100000"/>
                        </a:lnSpc>
                        <a:spcBef>
                          <a:spcPts val="0"/>
                        </a:spcBef>
                        <a:spcAft>
                          <a:spcPts val="0"/>
                        </a:spcAft>
                      </a:pPr>
                      <a:r>
                        <a:rPr lang="en-PH" sz="1600" b="1" dirty="0">
                          <a:solidFill>
                            <a:srgbClr val="000000"/>
                          </a:solidFill>
                          <a:latin typeface="+mn-lt"/>
                          <a:ea typeface="Times New Roman"/>
                          <a:cs typeface="Times New Roman"/>
                        </a:rPr>
                        <a:t>Customer Groups</a:t>
                      </a:r>
                      <a:endParaRPr lang="en-PH" sz="1600" dirty="0">
                        <a:latin typeface="+mn-lt"/>
                        <a:ea typeface="Times New Roman"/>
                        <a:cs typeface="Times New Roman"/>
                      </a:endParaRPr>
                    </a:p>
                  </a:txBody>
                  <a:tcPr marL="68575" marR="68575" marT="0" marB="0"/>
                </a:tc>
                <a:tc>
                  <a:txBody>
                    <a:bodyPr/>
                    <a:lstStyle/>
                    <a:p>
                      <a:pPr marL="0" marR="0" algn="l">
                        <a:lnSpc>
                          <a:spcPct val="100000"/>
                        </a:lnSpc>
                        <a:spcBef>
                          <a:spcPts val="0"/>
                        </a:spcBef>
                        <a:spcAft>
                          <a:spcPts val="0"/>
                        </a:spcAft>
                      </a:pPr>
                      <a:r>
                        <a:rPr lang="en-PH" sz="1600" b="1" dirty="0">
                          <a:solidFill>
                            <a:srgbClr val="000000"/>
                          </a:solidFill>
                          <a:latin typeface="+mn-lt"/>
                          <a:ea typeface="Times New Roman"/>
                          <a:cs typeface="Times New Roman"/>
                        </a:rPr>
                        <a:t>What is supplied by </a:t>
                      </a:r>
                      <a:r>
                        <a:rPr lang="en-PH" sz="1600" b="1" dirty="0" err="1">
                          <a:solidFill>
                            <a:srgbClr val="000000"/>
                          </a:solidFill>
                          <a:latin typeface="+mn-lt"/>
                          <a:ea typeface="Times New Roman"/>
                          <a:cs typeface="Times New Roman"/>
                        </a:rPr>
                        <a:t>DepEd</a:t>
                      </a:r>
                      <a:endParaRPr lang="en-PH" sz="1600" dirty="0">
                        <a:latin typeface="+mn-lt"/>
                        <a:ea typeface="Times New Roman"/>
                        <a:cs typeface="Times New Roman"/>
                      </a:endParaRPr>
                    </a:p>
                  </a:txBody>
                  <a:tcPr marL="68571" marR="68571" marT="0" marB="0"/>
                </a:tc>
                <a:tc>
                  <a:txBody>
                    <a:bodyPr/>
                    <a:lstStyle/>
                    <a:p>
                      <a:pPr marL="0" marR="0" algn="l">
                        <a:lnSpc>
                          <a:spcPct val="100000"/>
                        </a:lnSpc>
                        <a:spcBef>
                          <a:spcPts val="0"/>
                        </a:spcBef>
                        <a:spcAft>
                          <a:spcPts val="0"/>
                        </a:spcAft>
                      </a:pPr>
                      <a:r>
                        <a:rPr lang="en-PH" sz="1600" b="1" dirty="0">
                          <a:solidFill>
                            <a:srgbClr val="000000"/>
                          </a:solidFill>
                          <a:latin typeface="+mn-lt"/>
                          <a:ea typeface="Times New Roman"/>
                          <a:cs typeface="Times New Roman"/>
                        </a:rPr>
                        <a:t>What is Demanded by Customers</a:t>
                      </a:r>
                      <a:endParaRPr lang="en-PH" sz="1600" dirty="0">
                        <a:latin typeface="+mn-lt"/>
                        <a:ea typeface="Times New Roman"/>
                        <a:cs typeface="Times New Roman"/>
                      </a:endParaRPr>
                    </a:p>
                  </a:txBody>
                  <a:tcPr marL="68562" marR="68562" marT="0" marB="0"/>
                </a:tc>
              </a:tr>
              <a:tr h="610329">
                <a:tc>
                  <a:txBody>
                    <a:bodyPr/>
                    <a:lstStyle/>
                    <a:p>
                      <a:pPr marL="0" marR="0" algn="l">
                        <a:lnSpc>
                          <a:spcPct val="100000"/>
                        </a:lnSpc>
                        <a:spcBef>
                          <a:spcPts val="0"/>
                        </a:spcBef>
                        <a:spcAft>
                          <a:spcPts val="0"/>
                        </a:spcAft>
                      </a:pPr>
                      <a:r>
                        <a:rPr lang="en-PH" sz="1600" dirty="0">
                          <a:solidFill>
                            <a:srgbClr val="000000"/>
                          </a:solidFill>
                          <a:latin typeface="+mn-lt"/>
                          <a:ea typeface="Times New Roman"/>
                          <a:cs typeface="Times New Roman"/>
                        </a:rPr>
                        <a:t>National and Local Governments</a:t>
                      </a:r>
                      <a:endParaRPr lang="en-PH" sz="1600" dirty="0">
                        <a:latin typeface="+mn-lt"/>
                        <a:ea typeface="Times New Roman"/>
                        <a:cs typeface="Times New Roman"/>
                      </a:endParaRPr>
                    </a:p>
                  </a:txBody>
                  <a:tcPr marL="68575" marR="68575" marT="0" marB="0"/>
                </a:tc>
                <a:tc>
                  <a:txBody>
                    <a:bodyPr/>
                    <a:lstStyle/>
                    <a:p>
                      <a:pPr marL="0" marR="0" algn="l">
                        <a:lnSpc>
                          <a:spcPct val="100000"/>
                        </a:lnSpc>
                        <a:spcBef>
                          <a:spcPts val="0"/>
                        </a:spcBef>
                        <a:spcAft>
                          <a:spcPts val="0"/>
                        </a:spcAft>
                      </a:pPr>
                      <a:r>
                        <a:rPr lang="en-PH" sz="1600" dirty="0">
                          <a:solidFill>
                            <a:srgbClr val="000000"/>
                          </a:solidFill>
                          <a:latin typeface="+mn-lt"/>
                          <a:ea typeface="Times New Roman"/>
                          <a:cs typeface="Times New Roman"/>
                        </a:rPr>
                        <a:t>Education Services for All Filipinos of School Age</a:t>
                      </a:r>
                      <a:endParaRPr lang="en-PH" sz="1600" dirty="0">
                        <a:latin typeface="+mn-lt"/>
                        <a:ea typeface="Times New Roman"/>
                        <a:cs typeface="Times New Roman"/>
                      </a:endParaRPr>
                    </a:p>
                  </a:txBody>
                  <a:tcPr marL="68571" marR="68571" marT="0" marB="0"/>
                </a:tc>
                <a:tc>
                  <a:txBody>
                    <a:bodyPr/>
                    <a:lstStyle/>
                    <a:p>
                      <a:pPr marL="0" marR="0" algn="l">
                        <a:lnSpc>
                          <a:spcPct val="100000"/>
                        </a:lnSpc>
                        <a:spcBef>
                          <a:spcPts val="0"/>
                        </a:spcBef>
                        <a:spcAft>
                          <a:spcPts val="0"/>
                        </a:spcAft>
                      </a:pPr>
                      <a:r>
                        <a:rPr lang="en-PH" sz="1600" dirty="0">
                          <a:solidFill>
                            <a:srgbClr val="000000"/>
                          </a:solidFill>
                          <a:latin typeface="+mn-lt"/>
                          <a:ea typeface="Times New Roman"/>
                          <a:cs typeface="Times New Roman"/>
                        </a:rPr>
                        <a:t>Productive and Enlightened Citizens</a:t>
                      </a:r>
                      <a:endParaRPr lang="en-PH" sz="1600" dirty="0">
                        <a:latin typeface="+mn-lt"/>
                        <a:ea typeface="Times New Roman"/>
                        <a:cs typeface="Times New Roman"/>
                      </a:endParaRPr>
                    </a:p>
                  </a:txBody>
                  <a:tcPr marL="68562" marR="68562" marT="0" marB="0"/>
                </a:tc>
              </a:tr>
              <a:tr h="813772">
                <a:tc>
                  <a:txBody>
                    <a:bodyPr/>
                    <a:lstStyle/>
                    <a:p>
                      <a:pPr marL="0" marR="0" algn="l">
                        <a:lnSpc>
                          <a:spcPct val="100000"/>
                        </a:lnSpc>
                        <a:spcBef>
                          <a:spcPts val="0"/>
                        </a:spcBef>
                        <a:spcAft>
                          <a:spcPts val="0"/>
                        </a:spcAft>
                      </a:pPr>
                      <a:r>
                        <a:rPr lang="en-PH" sz="1600" dirty="0">
                          <a:solidFill>
                            <a:srgbClr val="000000"/>
                          </a:solidFill>
                          <a:latin typeface="+mn-lt"/>
                          <a:ea typeface="Times New Roman"/>
                          <a:cs typeface="Times New Roman"/>
                        </a:rPr>
                        <a:t>Parents</a:t>
                      </a:r>
                      <a:endParaRPr lang="en-PH" sz="1600" dirty="0">
                        <a:latin typeface="+mn-lt"/>
                        <a:ea typeface="Times New Roman"/>
                        <a:cs typeface="Times New Roman"/>
                      </a:endParaRPr>
                    </a:p>
                  </a:txBody>
                  <a:tcPr marL="68575" marR="68575" marT="0" marB="0"/>
                </a:tc>
                <a:tc>
                  <a:txBody>
                    <a:bodyPr/>
                    <a:lstStyle/>
                    <a:p>
                      <a:pPr marL="0" marR="0" algn="l">
                        <a:lnSpc>
                          <a:spcPct val="100000"/>
                        </a:lnSpc>
                        <a:spcBef>
                          <a:spcPts val="0"/>
                        </a:spcBef>
                        <a:spcAft>
                          <a:spcPts val="0"/>
                        </a:spcAft>
                      </a:pPr>
                      <a:r>
                        <a:rPr lang="en-PH" sz="1600" dirty="0">
                          <a:solidFill>
                            <a:srgbClr val="000000"/>
                          </a:solidFill>
                          <a:latin typeface="+mn-lt"/>
                          <a:ea typeface="Times New Roman"/>
                          <a:cs typeface="Times New Roman"/>
                        </a:rPr>
                        <a:t>Education Sessions to Those Who Avail of Basic Public Education</a:t>
                      </a:r>
                      <a:endParaRPr lang="en-PH" sz="1600" dirty="0">
                        <a:latin typeface="+mn-lt"/>
                        <a:ea typeface="Times New Roman"/>
                        <a:cs typeface="Times New Roman"/>
                      </a:endParaRPr>
                    </a:p>
                  </a:txBody>
                  <a:tcPr marL="68571" marR="68571" marT="0" marB="0"/>
                </a:tc>
                <a:tc>
                  <a:txBody>
                    <a:bodyPr/>
                    <a:lstStyle/>
                    <a:p>
                      <a:pPr marL="0" marR="0" algn="l">
                        <a:lnSpc>
                          <a:spcPct val="100000"/>
                        </a:lnSpc>
                        <a:spcBef>
                          <a:spcPts val="0"/>
                        </a:spcBef>
                        <a:spcAft>
                          <a:spcPts val="0"/>
                        </a:spcAft>
                      </a:pPr>
                      <a:r>
                        <a:rPr lang="en-PH" sz="1600" dirty="0">
                          <a:solidFill>
                            <a:srgbClr val="000000"/>
                          </a:solidFill>
                          <a:latin typeface="+mn-lt"/>
                          <a:ea typeface="Times New Roman"/>
                          <a:cs typeface="Times New Roman"/>
                        </a:rPr>
                        <a:t>Skilled and competent graduates who can get decent work with decent pay</a:t>
                      </a:r>
                      <a:endParaRPr lang="en-PH" sz="1600" dirty="0">
                        <a:latin typeface="+mn-lt"/>
                        <a:ea typeface="Times New Roman"/>
                        <a:cs typeface="Times New Roman"/>
                      </a:endParaRPr>
                    </a:p>
                  </a:txBody>
                  <a:tcPr marL="68562" marR="68562" marT="0" marB="0"/>
                </a:tc>
              </a:tr>
              <a:tr h="610329">
                <a:tc>
                  <a:txBody>
                    <a:bodyPr/>
                    <a:lstStyle/>
                    <a:p>
                      <a:pPr marL="0" marR="0" algn="l">
                        <a:lnSpc>
                          <a:spcPct val="100000"/>
                        </a:lnSpc>
                        <a:spcBef>
                          <a:spcPts val="0"/>
                        </a:spcBef>
                        <a:spcAft>
                          <a:spcPts val="0"/>
                        </a:spcAft>
                      </a:pPr>
                      <a:r>
                        <a:rPr lang="en-PH" sz="1600" dirty="0">
                          <a:solidFill>
                            <a:srgbClr val="000000"/>
                          </a:solidFill>
                          <a:latin typeface="+mn-lt"/>
                          <a:ea typeface="Times New Roman"/>
                          <a:cs typeface="Times New Roman"/>
                        </a:rPr>
                        <a:t>Donors</a:t>
                      </a:r>
                      <a:endParaRPr lang="en-PH" sz="1600" dirty="0">
                        <a:latin typeface="+mn-lt"/>
                        <a:ea typeface="Times New Roman"/>
                        <a:cs typeface="Times New Roman"/>
                      </a:endParaRPr>
                    </a:p>
                  </a:txBody>
                  <a:tcPr marL="68575" marR="68575" marT="0" marB="0"/>
                </a:tc>
                <a:tc>
                  <a:txBody>
                    <a:bodyPr/>
                    <a:lstStyle/>
                    <a:p>
                      <a:pPr marL="0" marR="0" algn="l">
                        <a:lnSpc>
                          <a:spcPct val="100000"/>
                        </a:lnSpc>
                        <a:spcBef>
                          <a:spcPts val="0"/>
                        </a:spcBef>
                        <a:spcAft>
                          <a:spcPts val="0"/>
                        </a:spcAft>
                      </a:pPr>
                      <a:r>
                        <a:rPr lang="en-PH" sz="1600" dirty="0">
                          <a:solidFill>
                            <a:srgbClr val="000000"/>
                          </a:solidFill>
                          <a:latin typeface="+mn-lt"/>
                          <a:ea typeface="Times New Roman"/>
                          <a:cs typeface="Times New Roman"/>
                        </a:rPr>
                        <a:t>Good School Education Systems</a:t>
                      </a:r>
                      <a:endParaRPr lang="en-PH" sz="1600" dirty="0">
                        <a:latin typeface="+mn-lt"/>
                        <a:ea typeface="Times New Roman"/>
                        <a:cs typeface="Times New Roman"/>
                      </a:endParaRPr>
                    </a:p>
                  </a:txBody>
                  <a:tcPr marL="68571" marR="68571" marT="0" marB="0"/>
                </a:tc>
                <a:tc>
                  <a:txBody>
                    <a:bodyPr/>
                    <a:lstStyle/>
                    <a:p>
                      <a:pPr marL="342900" marR="0" lvl="0" indent="-342900" algn="l">
                        <a:lnSpc>
                          <a:spcPct val="100000"/>
                        </a:lnSpc>
                        <a:spcBef>
                          <a:spcPts val="0"/>
                        </a:spcBef>
                        <a:spcAft>
                          <a:spcPts val="0"/>
                        </a:spcAft>
                        <a:buFont typeface="Wingdings"/>
                        <a:buChar char=""/>
                      </a:pPr>
                      <a:r>
                        <a:rPr lang="en-PH" sz="1600" dirty="0">
                          <a:solidFill>
                            <a:srgbClr val="000000"/>
                          </a:solidFill>
                          <a:latin typeface="+mn-lt"/>
                          <a:ea typeface="Times New Roman"/>
                          <a:cs typeface="Times New Roman"/>
                        </a:rPr>
                        <a:t>Public Recognition and Naming Rights</a:t>
                      </a:r>
                      <a:endParaRPr lang="en-PH" sz="1600" dirty="0">
                        <a:latin typeface="+mn-lt"/>
                        <a:ea typeface="Times New Roman"/>
                        <a:cs typeface="Times New Roman"/>
                      </a:endParaRPr>
                    </a:p>
                    <a:p>
                      <a:pPr marL="342900" marR="0" lvl="0" indent="-342900" algn="l">
                        <a:lnSpc>
                          <a:spcPct val="100000"/>
                        </a:lnSpc>
                        <a:spcBef>
                          <a:spcPts val="0"/>
                        </a:spcBef>
                        <a:spcAft>
                          <a:spcPts val="0"/>
                        </a:spcAft>
                        <a:buFont typeface="Wingdings"/>
                        <a:buChar char=""/>
                      </a:pPr>
                      <a:r>
                        <a:rPr lang="en-PH" sz="1600" dirty="0">
                          <a:solidFill>
                            <a:srgbClr val="000000"/>
                          </a:solidFill>
                          <a:latin typeface="+mn-lt"/>
                          <a:ea typeface="Times New Roman"/>
                          <a:cs typeface="Times New Roman"/>
                        </a:rPr>
                        <a:t>Tax Deductions</a:t>
                      </a:r>
                      <a:endParaRPr lang="en-PH" sz="1600" dirty="0">
                        <a:latin typeface="+mn-lt"/>
                        <a:ea typeface="Times New Roman"/>
                        <a:cs typeface="Times New Roman"/>
                      </a:endParaRPr>
                    </a:p>
                  </a:txBody>
                  <a:tcPr marL="68562" marR="68562" marT="0" marB="0"/>
                </a:tc>
              </a:tr>
              <a:tr h="2237874">
                <a:tc>
                  <a:txBody>
                    <a:bodyPr/>
                    <a:lstStyle/>
                    <a:p>
                      <a:pPr marL="0" marR="0" algn="l">
                        <a:lnSpc>
                          <a:spcPct val="100000"/>
                        </a:lnSpc>
                        <a:spcBef>
                          <a:spcPts val="0"/>
                        </a:spcBef>
                        <a:spcAft>
                          <a:spcPts val="0"/>
                        </a:spcAft>
                      </a:pPr>
                      <a:r>
                        <a:rPr lang="en-PH" sz="1600" dirty="0">
                          <a:solidFill>
                            <a:srgbClr val="000000"/>
                          </a:solidFill>
                          <a:latin typeface="+mn-lt"/>
                          <a:ea typeface="Times New Roman"/>
                          <a:cs typeface="Times New Roman"/>
                        </a:rPr>
                        <a:t>Employers</a:t>
                      </a:r>
                      <a:endParaRPr lang="en-PH" sz="1600" dirty="0">
                        <a:latin typeface="+mn-lt"/>
                        <a:ea typeface="Times New Roman"/>
                        <a:cs typeface="Times New Roman"/>
                      </a:endParaRPr>
                    </a:p>
                  </a:txBody>
                  <a:tcPr marL="68575" marR="68575" marT="0" marB="0"/>
                </a:tc>
                <a:tc>
                  <a:txBody>
                    <a:bodyPr/>
                    <a:lstStyle/>
                    <a:p>
                      <a:pPr marL="0" marR="0" algn="l">
                        <a:lnSpc>
                          <a:spcPct val="100000"/>
                        </a:lnSpc>
                        <a:spcBef>
                          <a:spcPts val="0"/>
                        </a:spcBef>
                        <a:spcAft>
                          <a:spcPts val="0"/>
                        </a:spcAft>
                      </a:pPr>
                      <a:r>
                        <a:rPr lang="en-PH" sz="1600" dirty="0">
                          <a:solidFill>
                            <a:srgbClr val="000000"/>
                          </a:solidFill>
                          <a:latin typeface="+mn-lt"/>
                          <a:ea typeface="Times New Roman"/>
                          <a:cs typeface="Times New Roman"/>
                        </a:rPr>
                        <a:t>Good Graduates of Education  Institutions</a:t>
                      </a:r>
                      <a:endParaRPr lang="en-PH" sz="1600" dirty="0">
                        <a:latin typeface="+mn-lt"/>
                        <a:ea typeface="Times New Roman"/>
                        <a:cs typeface="Times New Roman"/>
                      </a:endParaRPr>
                    </a:p>
                  </a:txBody>
                  <a:tcPr marL="68571" marR="68571" marT="0" marB="0"/>
                </a:tc>
                <a:tc>
                  <a:txBody>
                    <a:bodyPr/>
                    <a:lstStyle/>
                    <a:p>
                      <a:pPr marL="342900" marR="0" lvl="0" indent="-342900" algn="l">
                        <a:lnSpc>
                          <a:spcPct val="100000"/>
                        </a:lnSpc>
                        <a:spcBef>
                          <a:spcPts val="0"/>
                        </a:spcBef>
                        <a:spcAft>
                          <a:spcPts val="0"/>
                        </a:spcAft>
                        <a:buFont typeface="Wingdings"/>
                        <a:buChar char=""/>
                      </a:pPr>
                      <a:r>
                        <a:rPr lang="en-PH" sz="1600" dirty="0">
                          <a:solidFill>
                            <a:srgbClr val="000000"/>
                          </a:solidFill>
                          <a:latin typeface="+mn-lt"/>
                          <a:ea typeface="Times New Roman"/>
                          <a:cs typeface="Times New Roman"/>
                        </a:rPr>
                        <a:t>Skilled and Competent</a:t>
                      </a:r>
                      <a:endParaRPr lang="en-PH" sz="1600" dirty="0">
                        <a:latin typeface="+mn-lt"/>
                        <a:ea typeface="Times New Roman"/>
                        <a:cs typeface="Times New Roman"/>
                      </a:endParaRPr>
                    </a:p>
                    <a:p>
                      <a:pPr marL="118110" marR="0" algn="l">
                        <a:lnSpc>
                          <a:spcPct val="100000"/>
                        </a:lnSpc>
                        <a:spcBef>
                          <a:spcPts val="0"/>
                        </a:spcBef>
                        <a:spcAft>
                          <a:spcPts val="0"/>
                        </a:spcAft>
                      </a:pPr>
                      <a:r>
                        <a:rPr lang="en-PH" sz="1600" dirty="0">
                          <a:solidFill>
                            <a:srgbClr val="000000"/>
                          </a:solidFill>
                          <a:latin typeface="+mn-lt"/>
                          <a:ea typeface="Times New Roman"/>
                          <a:cs typeface="Times New Roman"/>
                        </a:rPr>
                        <a:t>Graduates Ready for Employment and Imbued with Correct Values</a:t>
                      </a:r>
                      <a:endParaRPr lang="en-PH" sz="1600" dirty="0">
                        <a:latin typeface="+mn-lt"/>
                        <a:ea typeface="Times New Roman"/>
                        <a:cs typeface="Times New Roman"/>
                      </a:endParaRPr>
                    </a:p>
                    <a:p>
                      <a:pPr marL="342900" marR="0" lvl="0" indent="-342900" algn="l">
                        <a:lnSpc>
                          <a:spcPct val="100000"/>
                        </a:lnSpc>
                        <a:spcBef>
                          <a:spcPts val="0"/>
                        </a:spcBef>
                        <a:spcAft>
                          <a:spcPts val="0"/>
                        </a:spcAft>
                        <a:buFont typeface="Wingdings"/>
                        <a:buChar char=""/>
                      </a:pPr>
                      <a:r>
                        <a:rPr lang="en-PH" sz="1600" dirty="0">
                          <a:solidFill>
                            <a:srgbClr val="000000"/>
                          </a:solidFill>
                          <a:latin typeface="+mn-lt"/>
                          <a:ea typeface="Times New Roman"/>
                          <a:cs typeface="Times New Roman"/>
                        </a:rPr>
                        <a:t>Employable Graduates with all the Necessary Skills, Competencies and Values </a:t>
                      </a:r>
                      <a:endParaRPr lang="en-PH" sz="1600" dirty="0">
                        <a:latin typeface="+mn-lt"/>
                        <a:ea typeface="Times New Roman"/>
                        <a:cs typeface="Times New Roman"/>
                      </a:endParaRPr>
                    </a:p>
                  </a:txBody>
                  <a:tcPr marL="68562" marR="68562" marT="0" marB="0"/>
                </a:tc>
              </a:tr>
            </a:tbl>
          </a:graphicData>
        </a:graphic>
      </p:graphicFrame>
    </p:spTree>
    <p:extLst>
      <p:ext uri="{BB962C8B-B14F-4D97-AF65-F5344CB8AC3E}">
        <p14:creationId xmlns:p14="http://schemas.microsoft.com/office/powerpoint/2010/main" val="2921801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28612" y="1066800"/>
            <a:ext cx="8205788" cy="536575"/>
          </a:xfrm>
        </p:spPr>
        <p:txBody>
          <a:bodyPr>
            <a:normAutofit fontScale="90000"/>
          </a:bodyPr>
          <a:lstStyle/>
          <a:p>
            <a:pPr eaLnBrk="1" hangingPunct="1"/>
            <a:r>
              <a:rPr lang="en-PH" sz="2000" b="1" dirty="0" smtClean="0"/>
              <a:t>The next task in Market Assessment is to quantify the Demand and Supply along the Education Value Chain. See Figure G.</a:t>
            </a:r>
            <a:br>
              <a:rPr lang="en-PH" sz="2000" b="1" dirty="0" smtClean="0"/>
            </a:br>
            <a:endParaRPr lang="en-PH" sz="2000" b="1" dirty="0" smtClean="0"/>
          </a:p>
        </p:txBody>
      </p:sp>
      <p:pic>
        <p:nvPicPr>
          <p:cNvPr id="5" name="Picture 4"/>
          <p:cNvPicPr>
            <a:picLocks noChangeAspect="1" noChangeArrowheads="1"/>
          </p:cNvPicPr>
          <p:nvPr/>
        </p:nvPicPr>
        <p:blipFill>
          <a:blip r:embed="rId2" cstate="print"/>
          <a:srcRect l="17000" t="24419" r="16727" b="31291"/>
          <a:stretch>
            <a:fillRect/>
          </a:stretch>
        </p:blipFill>
        <p:spPr bwMode="auto">
          <a:xfrm>
            <a:off x="0" y="1655763"/>
            <a:ext cx="9144000" cy="4745037"/>
          </a:xfrm>
          <a:prstGeom prst="rect">
            <a:avLst/>
          </a:prstGeom>
          <a:noFill/>
          <a:ln w="9525">
            <a:noFill/>
            <a:miter lim="800000"/>
            <a:headEnd/>
            <a:tailEnd/>
          </a:ln>
        </p:spPr>
      </p:pic>
    </p:spTree>
    <p:extLst>
      <p:ext uri="{BB962C8B-B14F-4D97-AF65-F5344CB8AC3E}">
        <p14:creationId xmlns:p14="http://schemas.microsoft.com/office/powerpoint/2010/main" val="344238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0" y="76200"/>
            <a:ext cx="4913194" cy="369332"/>
          </a:xfrm>
          <a:prstGeom prst="homePlate">
            <a:avLst/>
          </a:prstGeom>
          <a:solidFill>
            <a:schemeClr val="accent3">
              <a:lumMod val="40000"/>
              <a:lumOff val="60000"/>
            </a:schemeClr>
          </a:solidFill>
        </p:spPr>
        <p:style>
          <a:lnRef idx="1">
            <a:schemeClr val="accent1"/>
          </a:lnRef>
          <a:fillRef idx="2">
            <a:schemeClr val="accent1"/>
          </a:fillRef>
          <a:effectRef idx="1">
            <a:schemeClr val="accent1"/>
          </a:effectRef>
          <a:fontRef idx="minor">
            <a:schemeClr val="dk1"/>
          </a:fontRef>
        </p:style>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PH" b="1" i="1" dirty="0" smtClean="0">
                <a:ln w="12700">
                  <a:solidFill>
                    <a:srgbClr val="1F497D">
                      <a:satMod val="155000"/>
                    </a:srgbClr>
                  </a:solidFill>
                  <a:prstDash val="solid"/>
                </a:ln>
                <a:solidFill>
                  <a:srgbClr val="0070C0"/>
                </a:solidFill>
                <a:effectLst>
                  <a:outerShdw blurRad="41275" dist="20320" dir="1800000" algn="tl" rotWithShape="0">
                    <a:srgbClr val="000000">
                      <a:alpha val="40000"/>
                    </a:srgbClr>
                  </a:outerShdw>
                </a:effectLst>
              </a:rPr>
              <a:t>LEVEL 4. MICRO MARKET ANALYSIS</a:t>
            </a:r>
            <a:endParaRPr lang="en-PH" b="1" dirty="0">
              <a:ln w="12700">
                <a:solidFill>
                  <a:srgbClr val="1F497D">
                    <a:satMod val="155000"/>
                  </a:srgbClr>
                </a:solidFill>
                <a:prstDash val="solid"/>
              </a:ln>
              <a:solidFill>
                <a:srgbClr val="0070C0"/>
              </a:solidFill>
              <a:effectLst>
                <a:outerShdw blurRad="41275" dist="20320" dir="1800000" algn="tl" rotWithShape="0">
                  <a:srgbClr val="000000">
                    <a:alpha val="40000"/>
                  </a:srgbClr>
                </a:outerShdw>
              </a:effectLst>
            </a:endParaRPr>
          </a:p>
        </p:txBody>
      </p:sp>
      <p:sp>
        <p:nvSpPr>
          <p:cNvPr id="5" name="Content Placeholder 2"/>
          <p:cNvSpPr>
            <a:spLocks noGrp="1"/>
          </p:cNvSpPr>
          <p:nvPr>
            <p:ph idx="1"/>
          </p:nvPr>
        </p:nvSpPr>
        <p:spPr>
          <a:xfrm>
            <a:off x="914400" y="1143000"/>
            <a:ext cx="7197725" cy="4837113"/>
          </a:xfrm>
          <a:ln w="34925" cap="sq">
            <a:solidFill>
              <a:schemeClr val="accent1">
                <a:lumMod val="50000"/>
              </a:schemeClr>
            </a:solidFill>
            <a:prstDash val="sysDash"/>
          </a:ln>
        </p:spPr>
        <p:style>
          <a:lnRef idx="2">
            <a:schemeClr val="accent1"/>
          </a:lnRef>
          <a:fillRef idx="1">
            <a:schemeClr val="lt1"/>
          </a:fillRef>
          <a:effectRef idx="0">
            <a:schemeClr val="accent1"/>
          </a:effectRef>
          <a:fontRef idx="minor">
            <a:schemeClr val="dk1"/>
          </a:fontRef>
        </p:style>
        <p:txBody>
          <a:bodyPr rtlCol="0">
            <a:noAutofit/>
          </a:bodyPr>
          <a:lstStyle/>
          <a:p>
            <a:pPr algn="ctr" eaLnBrk="1" fontAlgn="auto" hangingPunct="1">
              <a:spcAft>
                <a:spcPts val="0"/>
              </a:spcAft>
              <a:buFont typeface="Arial" pitchFamily="34" charset="0"/>
              <a:buNone/>
              <a:defRPr/>
            </a:pPr>
            <a:endParaRPr lang="en-PH" sz="1600" dirty="0" smtClean="0">
              <a:solidFill>
                <a:srgbClr val="C00000"/>
              </a:solidFill>
            </a:endParaRPr>
          </a:p>
          <a:p>
            <a:pPr algn="ctr" eaLnBrk="1" fontAlgn="auto" hangingPunct="1">
              <a:spcAft>
                <a:spcPts val="0"/>
              </a:spcAft>
              <a:buFont typeface="Arial" pitchFamily="34" charset="0"/>
              <a:buNone/>
              <a:defRPr/>
            </a:pPr>
            <a:r>
              <a:rPr lang="en-PH" sz="2800" dirty="0" smtClean="0">
                <a:solidFill>
                  <a:srgbClr val="C00000"/>
                </a:solidFill>
              </a:rPr>
              <a:t>Focusing in the immediate market of your unit, it would be advisable to have a deeper understanding of your various customer groups (as explained in Level 3: Market Assessment). </a:t>
            </a:r>
          </a:p>
          <a:p>
            <a:pPr algn="ctr" eaLnBrk="1" fontAlgn="auto" hangingPunct="1">
              <a:spcAft>
                <a:spcPts val="0"/>
              </a:spcAft>
              <a:buFont typeface="Arial" pitchFamily="34" charset="0"/>
              <a:buNone/>
              <a:defRPr/>
            </a:pPr>
            <a:endParaRPr lang="en-PH" sz="2800" dirty="0" smtClean="0">
              <a:solidFill>
                <a:srgbClr val="C00000"/>
              </a:solidFill>
            </a:endParaRPr>
          </a:p>
          <a:p>
            <a:pPr algn="ctr" eaLnBrk="1" fontAlgn="auto" hangingPunct="1">
              <a:spcAft>
                <a:spcPts val="0"/>
              </a:spcAft>
              <a:buFont typeface="Arial" pitchFamily="34" charset="0"/>
              <a:buNone/>
              <a:defRPr/>
            </a:pPr>
            <a:r>
              <a:rPr lang="en-PH" sz="2800" dirty="0" smtClean="0">
                <a:solidFill>
                  <a:srgbClr val="C00000"/>
                </a:solidFill>
              </a:rPr>
              <a:t>Since this is your immediate market, you can obtain data from your own students and their parents.</a:t>
            </a:r>
            <a:endParaRPr lang="en-PH" sz="2800" dirty="0">
              <a:solidFill>
                <a:srgbClr val="C00000"/>
              </a:solidFill>
            </a:endParaRPr>
          </a:p>
        </p:txBody>
      </p:sp>
    </p:spTree>
    <p:extLst>
      <p:ext uri="{BB962C8B-B14F-4D97-AF65-F5344CB8AC3E}">
        <p14:creationId xmlns:p14="http://schemas.microsoft.com/office/powerpoint/2010/main" val="141952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 calcmode="lin" valueType="num">
                                      <p:cBhvr additive="base">
                                        <p:cTn id="7" dur="500" fill="hold"/>
                                        <p:tgtEl>
                                          <p:spTgt spid="5">
                                            <p:bg/>
                                          </p:spTgt>
                                        </p:tgtEl>
                                        <p:attrNameLst>
                                          <p:attrName>ppt_x</p:attrName>
                                        </p:attrNameLst>
                                      </p:cBhvr>
                                      <p:tavLst>
                                        <p:tav tm="0">
                                          <p:val>
                                            <p:strVal val="#ppt_x"/>
                                          </p:val>
                                        </p:tav>
                                        <p:tav tm="100000">
                                          <p:val>
                                            <p:strVal val="#ppt_x"/>
                                          </p:val>
                                        </p:tav>
                                      </p:tavLst>
                                    </p:anim>
                                    <p:anim calcmode="lin" valueType="num">
                                      <p:cBhvr additive="base">
                                        <p:cTn id="8" dur="500" fill="hold"/>
                                        <p:tgtEl>
                                          <p:spTgt spid="5">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687388" y="906463"/>
            <a:ext cx="6997700" cy="1231900"/>
          </a:xfrm>
          <a:prstGeom prst="rect">
            <a:avLst/>
          </a:prstGeom>
          <a:noFill/>
          <a:ln w="9525">
            <a:noFill/>
            <a:miter lim="800000"/>
            <a:headEnd/>
            <a:tailEnd/>
          </a:ln>
        </p:spPr>
        <p:txBody>
          <a:bodyPr>
            <a:spAutoFit/>
          </a:bodyPr>
          <a:lstStyle/>
          <a:p>
            <a:pPr fontAlgn="base">
              <a:spcBef>
                <a:spcPct val="0"/>
              </a:spcBef>
              <a:spcAft>
                <a:spcPct val="0"/>
              </a:spcAft>
            </a:pPr>
            <a:r>
              <a:rPr lang="en-PH" sz="2800" b="1" u="sng" dirty="0">
                <a:solidFill>
                  <a:srgbClr val="0070C0"/>
                </a:solidFill>
                <a:cs typeface="Arial" pitchFamily="34" charset="0"/>
              </a:rPr>
              <a:t>On the job market, make a tracer study of the graduates of your unit. </a:t>
            </a:r>
          </a:p>
          <a:p>
            <a:pPr fontAlgn="base">
              <a:spcBef>
                <a:spcPct val="0"/>
              </a:spcBef>
              <a:spcAft>
                <a:spcPct val="0"/>
              </a:spcAft>
            </a:pPr>
            <a:endParaRPr lang="en-PH" dirty="0">
              <a:solidFill>
                <a:prstClr val="black"/>
              </a:solidFill>
              <a:cs typeface="Arial" pitchFamily="34" charset="0"/>
            </a:endParaRPr>
          </a:p>
        </p:txBody>
      </p:sp>
      <p:sp>
        <p:nvSpPr>
          <p:cNvPr id="5" name="Rectangle 4"/>
          <p:cNvSpPr>
            <a:spLocks noChangeArrowheads="1"/>
          </p:cNvSpPr>
          <p:nvPr/>
        </p:nvSpPr>
        <p:spPr bwMode="auto">
          <a:xfrm>
            <a:off x="823913" y="2078038"/>
            <a:ext cx="4081462" cy="831850"/>
          </a:xfrm>
          <a:prstGeom prst="rect">
            <a:avLst/>
          </a:prstGeom>
          <a:noFill/>
          <a:ln w="9525">
            <a:noFill/>
            <a:miter lim="800000"/>
            <a:headEnd/>
            <a:tailEnd/>
          </a:ln>
        </p:spPr>
        <p:txBody>
          <a:bodyPr>
            <a:spAutoFit/>
          </a:bodyPr>
          <a:lstStyle/>
          <a:p>
            <a:pPr fontAlgn="base">
              <a:spcBef>
                <a:spcPct val="0"/>
              </a:spcBef>
              <a:spcAft>
                <a:spcPct val="0"/>
              </a:spcAft>
            </a:pPr>
            <a:r>
              <a:rPr lang="en-PH" sz="2400" dirty="0">
                <a:solidFill>
                  <a:prstClr val="black"/>
                </a:solidFill>
                <a:cs typeface="Arial" pitchFamily="34" charset="0"/>
              </a:rPr>
              <a:t>How many are employed, where are they employed?</a:t>
            </a:r>
          </a:p>
        </p:txBody>
      </p:sp>
      <p:sp>
        <p:nvSpPr>
          <p:cNvPr id="6" name="Rectangle 5"/>
          <p:cNvSpPr>
            <a:spLocks noChangeArrowheads="1"/>
          </p:cNvSpPr>
          <p:nvPr/>
        </p:nvSpPr>
        <p:spPr bwMode="auto">
          <a:xfrm>
            <a:off x="4508500" y="4572000"/>
            <a:ext cx="3897313" cy="1200150"/>
          </a:xfrm>
          <a:prstGeom prst="rect">
            <a:avLst/>
          </a:prstGeom>
          <a:noFill/>
          <a:ln w="9525">
            <a:noFill/>
            <a:miter lim="800000"/>
            <a:headEnd/>
            <a:tailEnd/>
          </a:ln>
        </p:spPr>
        <p:txBody>
          <a:bodyPr>
            <a:spAutoFit/>
          </a:bodyPr>
          <a:lstStyle/>
          <a:p>
            <a:pPr fontAlgn="base">
              <a:spcBef>
                <a:spcPct val="0"/>
              </a:spcBef>
              <a:spcAft>
                <a:spcPct val="0"/>
              </a:spcAft>
            </a:pPr>
            <a:r>
              <a:rPr lang="en-PH" sz="2400" dirty="0">
                <a:solidFill>
                  <a:prstClr val="black"/>
                </a:solidFill>
                <a:cs typeface="Arial" pitchFamily="34" charset="0"/>
              </a:rPr>
              <a:t>What kind of jobs do they have, what salary levels do they realize?</a:t>
            </a:r>
          </a:p>
        </p:txBody>
      </p:sp>
      <p:sp>
        <p:nvSpPr>
          <p:cNvPr id="7" name="Rectangle 6"/>
          <p:cNvSpPr>
            <a:spLocks noChangeArrowheads="1"/>
          </p:cNvSpPr>
          <p:nvPr/>
        </p:nvSpPr>
        <p:spPr bwMode="auto">
          <a:xfrm>
            <a:off x="2024063" y="3524250"/>
            <a:ext cx="5010150" cy="831850"/>
          </a:xfrm>
          <a:prstGeom prst="rect">
            <a:avLst/>
          </a:prstGeom>
          <a:noFill/>
          <a:ln w="9525">
            <a:noFill/>
            <a:miter lim="800000"/>
            <a:headEnd/>
            <a:tailEnd/>
          </a:ln>
        </p:spPr>
        <p:txBody>
          <a:bodyPr>
            <a:spAutoFit/>
          </a:bodyPr>
          <a:lstStyle/>
          <a:p>
            <a:pPr fontAlgn="base">
              <a:spcBef>
                <a:spcPct val="0"/>
              </a:spcBef>
              <a:spcAft>
                <a:spcPct val="0"/>
              </a:spcAft>
            </a:pPr>
            <a:r>
              <a:rPr lang="en-PH" sz="2400" dirty="0">
                <a:solidFill>
                  <a:prstClr val="black"/>
                </a:solidFill>
                <a:cs typeface="Arial" pitchFamily="34" charset="0"/>
              </a:rPr>
              <a:t>What are their positions in the organizations they work for?</a:t>
            </a:r>
          </a:p>
        </p:txBody>
      </p:sp>
    </p:spTree>
    <p:extLst>
      <p:ext uri="{BB962C8B-B14F-4D97-AF65-F5344CB8AC3E}">
        <p14:creationId xmlns:p14="http://schemas.microsoft.com/office/powerpoint/2010/main" val="345333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p Arrow Callout 3"/>
          <p:cNvSpPr>
            <a:spLocks noChangeArrowheads="1"/>
          </p:cNvSpPr>
          <p:nvPr/>
        </p:nvSpPr>
        <p:spPr bwMode="auto">
          <a:xfrm>
            <a:off x="762000" y="1919288"/>
            <a:ext cx="7329488" cy="4100512"/>
          </a:xfrm>
          <a:prstGeom prst="upArrowCallout">
            <a:avLst>
              <a:gd name="adj1" fmla="val 15856"/>
              <a:gd name="adj2" fmla="val 25003"/>
              <a:gd name="adj3" fmla="val 25000"/>
              <a:gd name="adj4" fmla="val 64977"/>
            </a:avLst>
          </a:prstGeom>
          <a:noFill/>
          <a:ln w="38100">
            <a:solidFill>
              <a:schemeClr val="tx1"/>
            </a:solidFill>
            <a:miter lim="800000"/>
            <a:headEnd/>
            <a:tailEnd/>
          </a:ln>
        </p:spPr>
        <p:txBody>
          <a:bodyPr wrap="square">
            <a:spAutoFit/>
          </a:bodyPr>
          <a:lstStyle/>
          <a:p>
            <a:pPr algn="ctr" fontAlgn="base">
              <a:spcBef>
                <a:spcPct val="0"/>
              </a:spcBef>
              <a:spcAft>
                <a:spcPct val="0"/>
              </a:spcAft>
            </a:pPr>
            <a:r>
              <a:rPr lang="en-PH" sz="2400" b="1" dirty="0">
                <a:solidFill>
                  <a:prstClr val="black"/>
                </a:solidFill>
                <a:cs typeface="Arial" pitchFamily="34" charset="0"/>
              </a:rPr>
              <a:t>You will discover that some of your graduates are not employed or are underemployed. Find out why. You can also survey the employers of your graduates and ask whether they are satisfied with their recruits’ skills set and competencies. What competency and character gaps do they see?</a:t>
            </a:r>
          </a:p>
        </p:txBody>
      </p:sp>
      <p:sp>
        <p:nvSpPr>
          <p:cNvPr id="5" name="Rectangle 4"/>
          <p:cNvSpPr>
            <a:spLocks noChangeArrowheads="1"/>
          </p:cNvSpPr>
          <p:nvPr/>
        </p:nvSpPr>
        <p:spPr bwMode="auto">
          <a:xfrm>
            <a:off x="1295400" y="760413"/>
            <a:ext cx="6538913" cy="1200150"/>
          </a:xfrm>
          <a:prstGeom prst="rect">
            <a:avLst/>
          </a:prstGeom>
          <a:noFill/>
          <a:ln w="9525">
            <a:noFill/>
            <a:miter lim="800000"/>
            <a:headEnd/>
            <a:tailEnd/>
          </a:ln>
        </p:spPr>
        <p:txBody>
          <a:bodyPr>
            <a:spAutoFit/>
          </a:bodyPr>
          <a:lstStyle/>
          <a:p>
            <a:pPr algn="ctr" fontAlgn="base">
              <a:spcBef>
                <a:spcPct val="0"/>
              </a:spcBef>
              <a:spcAft>
                <a:spcPct val="0"/>
              </a:spcAft>
            </a:pPr>
            <a:r>
              <a:rPr lang="en-PH" sz="2400" b="1" u="sng" dirty="0">
                <a:solidFill>
                  <a:srgbClr val="00B050"/>
                </a:solidFill>
                <a:cs typeface="Arial" pitchFamily="34" charset="0"/>
              </a:rPr>
              <a:t>You can also determine whether their skills set and competencies match the jobs they have. </a:t>
            </a:r>
          </a:p>
        </p:txBody>
      </p:sp>
    </p:spTree>
    <p:extLst>
      <p:ext uri="{BB962C8B-B14F-4D97-AF65-F5344CB8AC3E}">
        <p14:creationId xmlns:p14="http://schemas.microsoft.com/office/powerpoint/2010/main" val="4062931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86402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1133475"/>
            <a:ext cx="8077200" cy="1143000"/>
          </a:xfrm>
        </p:spPr>
        <p:txBody>
          <a:bodyPr rtlCol="0">
            <a:noAutofit/>
          </a:bodyPr>
          <a:lstStyle/>
          <a:p>
            <a:pPr algn="ctr" eaLnBrk="1" fontAlgn="auto" hangingPunct="1">
              <a:spcAft>
                <a:spcPts val="0"/>
              </a:spcAft>
              <a:defRPr/>
            </a:pPr>
            <a:r>
              <a:rPr lang="en-PH" sz="3600" b="1" dirty="0"/>
              <a:t>Focal Points of the External Assessment</a:t>
            </a:r>
            <a:r>
              <a:rPr lang="en-PH" sz="3600" dirty="0">
                <a:solidFill>
                  <a:schemeClr val="accent1">
                    <a:lumMod val="50000"/>
                  </a:schemeClr>
                </a:solidFill>
              </a:rPr>
              <a:t/>
            </a:r>
            <a:br>
              <a:rPr lang="en-PH" sz="3600" dirty="0">
                <a:solidFill>
                  <a:schemeClr val="accent1">
                    <a:lumMod val="50000"/>
                  </a:schemeClr>
                </a:solidFill>
              </a:rPr>
            </a:br>
            <a:endParaRPr lang="en-PH" sz="3600" dirty="0"/>
          </a:p>
        </p:txBody>
      </p:sp>
      <p:sp>
        <p:nvSpPr>
          <p:cNvPr id="5" name="Content Placeholder 2"/>
          <p:cNvSpPr>
            <a:spLocks noGrp="1"/>
          </p:cNvSpPr>
          <p:nvPr>
            <p:ph idx="1"/>
          </p:nvPr>
        </p:nvSpPr>
        <p:spPr>
          <a:xfrm>
            <a:off x="762000" y="1905000"/>
            <a:ext cx="7924800" cy="4221163"/>
          </a:xfrm>
        </p:spPr>
        <p:txBody>
          <a:bodyPr rtlCol="0">
            <a:noAutofit/>
          </a:bodyPr>
          <a:lstStyle/>
          <a:p>
            <a:pPr eaLnBrk="1" fontAlgn="auto" hangingPunct="1">
              <a:lnSpc>
                <a:spcPct val="150000"/>
              </a:lnSpc>
              <a:spcAft>
                <a:spcPts val="0"/>
              </a:spcAft>
              <a:defRPr/>
            </a:pPr>
            <a:r>
              <a:rPr lang="en-PH" sz="2800" dirty="0" smtClean="0"/>
              <a:t>K to 12</a:t>
            </a:r>
          </a:p>
          <a:p>
            <a:pPr eaLnBrk="1" fontAlgn="auto" hangingPunct="1">
              <a:lnSpc>
                <a:spcPct val="150000"/>
              </a:lnSpc>
              <a:spcAft>
                <a:spcPts val="0"/>
              </a:spcAft>
              <a:defRPr/>
            </a:pPr>
            <a:r>
              <a:rPr lang="en-PH" sz="2800" dirty="0" smtClean="0"/>
              <a:t>Student-</a:t>
            </a:r>
            <a:r>
              <a:rPr lang="en-PH" sz="2800" dirty="0" err="1" smtClean="0"/>
              <a:t>Centered</a:t>
            </a:r>
            <a:r>
              <a:rPr lang="en-PH" sz="2800" dirty="0" smtClean="0"/>
              <a:t> Learning (SCL)</a:t>
            </a:r>
          </a:p>
          <a:p>
            <a:pPr eaLnBrk="1" fontAlgn="auto" hangingPunct="1">
              <a:lnSpc>
                <a:spcPct val="150000"/>
              </a:lnSpc>
              <a:spcAft>
                <a:spcPts val="0"/>
              </a:spcAft>
              <a:defRPr/>
            </a:pPr>
            <a:r>
              <a:rPr lang="en-PH" sz="2800" dirty="0" smtClean="0"/>
              <a:t>School Based Management (SBM)</a:t>
            </a:r>
          </a:p>
          <a:p>
            <a:pPr eaLnBrk="1" fontAlgn="auto" hangingPunct="1">
              <a:lnSpc>
                <a:spcPct val="150000"/>
              </a:lnSpc>
              <a:spcAft>
                <a:spcPts val="0"/>
              </a:spcAft>
              <a:defRPr/>
            </a:pPr>
            <a:r>
              <a:rPr lang="en-PH" sz="2800" dirty="0" smtClean="0"/>
              <a:t>Important and relevant education statistics</a:t>
            </a:r>
          </a:p>
          <a:p>
            <a:pPr eaLnBrk="1" fontAlgn="auto" hangingPunct="1">
              <a:lnSpc>
                <a:spcPct val="150000"/>
              </a:lnSpc>
              <a:spcAft>
                <a:spcPts val="0"/>
              </a:spcAft>
              <a:defRPr/>
            </a:pPr>
            <a:r>
              <a:rPr lang="en-PH" sz="2800" dirty="0" smtClean="0"/>
              <a:t>21</a:t>
            </a:r>
            <a:r>
              <a:rPr lang="en-PH" sz="2800" baseline="30000" dirty="0" smtClean="0"/>
              <a:t>st</a:t>
            </a:r>
            <a:r>
              <a:rPr lang="en-PH" sz="2800" dirty="0" smtClean="0"/>
              <a:t> Century </a:t>
            </a:r>
            <a:r>
              <a:rPr lang="en-PH" sz="2800" dirty="0"/>
              <a:t>E</a:t>
            </a:r>
            <a:r>
              <a:rPr lang="en-PH" sz="2800" dirty="0" smtClean="0"/>
              <a:t>ducation</a:t>
            </a:r>
            <a:endParaRPr lang="en-PH" sz="2800" dirty="0"/>
          </a:p>
        </p:txBody>
      </p:sp>
    </p:spTree>
    <p:extLst>
      <p:ext uri="{BB962C8B-B14F-4D97-AF65-F5344CB8AC3E}">
        <p14:creationId xmlns:p14="http://schemas.microsoft.com/office/powerpoint/2010/main" val="2298503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2000"/>
                                        <p:tgtEl>
                                          <p:spTgt spid="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Effect transition="in" filter="fade">
                                      <p:cBhvr>
                                        <p:cTn id="18" dur="2000"/>
                                        <p:tgtEl>
                                          <p:spTgt spid="5">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Effect transition="in" filter="fade">
                                      <p:cBhvr>
                                        <p:cTn id="23" dur="20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2000"/>
                                        <p:tgtEl>
                                          <p:spTgt spid="5">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5">
                                            <p:txEl>
                                              <p:pRg st="4" end="4"/>
                                            </p:txEl>
                                          </p:spTgt>
                                        </p:tgtEl>
                                        <p:attrNameLst>
                                          <p:attrName>style.visibility</p:attrName>
                                        </p:attrNameLst>
                                      </p:cBhvr>
                                      <p:to>
                                        <p:strVal val="visible"/>
                                      </p:to>
                                    </p:set>
                                    <p:animEffect transition="in" filter="fade">
                                      <p:cBhvr>
                                        <p:cTn id="33" dur="2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828800" y="2514600"/>
            <a:ext cx="5791200" cy="1905000"/>
          </a:xfrm>
          <a:solidFill>
            <a:schemeClr val="accent1">
              <a:lumMod val="60000"/>
              <a:lumOff val="40000"/>
            </a:schemeClr>
          </a:solidFill>
        </p:spPr>
        <p:txBody>
          <a:bodyPr>
            <a:normAutofit/>
          </a:bodyPr>
          <a:lstStyle/>
          <a:p>
            <a:pPr marL="0" indent="0" algn="ctr">
              <a:buNone/>
            </a:pPr>
            <a:r>
              <a:rPr lang="en-US" sz="5400" b="1" dirty="0" smtClean="0"/>
              <a:t>EXTERNAL ANALYSIS</a:t>
            </a:r>
            <a:endParaRPr lang="en-US" sz="5400" b="1" dirty="0"/>
          </a:p>
        </p:txBody>
      </p:sp>
    </p:spTree>
    <p:extLst>
      <p:ext uri="{BB962C8B-B14F-4D97-AF65-F5344CB8AC3E}">
        <p14:creationId xmlns:p14="http://schemas.microsoft.com/office/powerpoint/2010/main" val="210549815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Flowchart: Document 25"/>
          <p:cNvSpPr/>
          <p:nvPr/>
        </p:nvSpPr>
        <p:spPr>
          <a:xfrm rot="5400000">
            <a:off x="4571999" y="2286002"/>
            <a:ext cx="6858001" cy="2286000"/>
          </a:xfrm>
          <a:prstGeom prst="flowChartDocument">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lowchart: Document 22"/>
          <p:cNvSpPr/>
          <p:nvPr/>
        </p:nvSpPr>
        <p:spPr>
          <a:xfrm rot="5400000">
            <a:off x="4724399" y="2438403"/>
            <a:ext cx="6858001" cy="1981200"/>
          </a:xfrm>
          <a:prstGeom prst="flowChartDocumen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2057400" y="839293"/>
            <a:ext cx="6934200" cy="5637708"/>
          </a:xfrm>
          <a:prstGeom prst="rect">
            <a:avLst/>
          </a:prstGeom>
          <a:solidFill>
            <a:schemeClr val="bg1">
              <a:alpha val="7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3962704107"/>
              </p:ext>
            </p:extLst>
          </p:nvPr>
        </p:nvGraphicFramePr>
        <p:xfrm>
          <a:off x="2081645" y="768613"/>
          <a:ext cx="6934200" cy="5708387"/>
        </p:xfrm>
        <a:graphic>
          <a:graphicData uri="http://schemas.openxmlformats.org/drawingml/2006/table">
            <a:tbl>
              <a:tblPr firstRow="1" bandRow="1">
                <a:tableStyleId>{5C22544A-7EE6-4342-B048-85BDC9FD1C3A}</a:tableStyleId>
              </a:tblPr>
              <a:tblGrid>
                <a:gridCol w="2895600"/>
                <a:gridCol w="1752600"/>
                <a:gridCol w="2286000"/>
              </a:tblGrid>
              <a:tr h="35915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400" dirty="0" smtClean="0">
                          <a:solidFill>
                            <a:schemeClr val="tx1"/>
                          </a:solidFill>
                        </a:rPr>
                        <a:t>Data</a:t>
                      </a: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400" dirty="0" smtClean="0">
                          <a:solidFill>
                            <a:schemeClr val="tx1"/>
                          </a:solidFill>
                        </a:rPr>
                        <a:t>Opportunities</a:t>
                      </a:r>
                      <a:endParaRPr lang="en-AU" sz="1400" dirty="0">
                        <a:solidFill>
                          <a:schemeClr val="tx1"/>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400" dirty="0" smtClean="0">
                          <a:solidFill>
                            <a:schemeClr val="tx1"/>
                          </a:solidFill>
                        </a:rPr>
                        <a:t>Threats</a:t>
                      </a:r>
                      <a:endParaRPr lang="en-AU" sz="1400" dirty="0">
                        <a:solidFill>
                          <a:schemeClr val="tx1"/>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26815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500" baseline="0" dirty="0" smtClean="0"/>
                        <a:t>NCR has a robust economy, being the top contributor to the national economy  with 35.7% share of the country’s GDP </a:t>
                      </a:r>
                    </a:p>
                    <a:p>
                      <a:pPr marL="111125" marR="0" indent="-111125" algn="l" defTabSz="914400" rtl="0" eaLnBrk="1" fontAlgn="auto" latinLnBrk="0" hangingPunct="1">
                        <a:lnSpc>
                          <a:spcPct val="100000"/>
                        </a:lnSpc>
                        <a:spcBef>
                          <a:spcPts val="0"/>
                        </a:spcBef>
                        <a:spcAft>
                          <a:spcPts val="0"/>
                        </a:spcAft>
                        <a:buClrTx/>
                        <a:buSzTx/>
                        <a:buFont typeface="Arial" pitchFamily="34" charset="0"/>
                        <a:buChar char="•"/>
                        <a:tabLst/>
                        <a:defRPr/>
                      </a:pPr>
                      <a:r>
                        <a:rPr lang="en-AU" sz="1500" dirty="0" smtClean="0"/>
                        <a:t>Biggest regional budgetary</a:t>
                      </a:r>
                      <a:r>
                        <a:rPr lang="en-AU" sz="1500" baseline="0" dirty="0" smtClean="0"/>
                        <a:t> allocation in the amount of P129.4B out of P990.4B national budget </a:t>
                      </a:r>
                    </a:p>
                    <a:p>
                      <a:pPr marL="111125" marR="0" indent="-111125" algn="l" defTabSz="914400" rtl="0" eaLnBrk="1" fontAlgn="auto" latinLnBrk="0" hangingPunct="1">
                        <a:lnSpc>
                          <a:spcPct val="100000"/>
                        </a:lnSpc>
                        <a:spcBef>
                          <a:spcPts val="0"/>
                        </a:spcBef>
                        <a:spcAft>
                          <a:spcPts val="0"/>
                        </a:spcAft>
                        <a:buClrTx/>
                        <a:buSzTx/>
                        <a:buFont typeface="Arial" pitchFamily="34" charset="0"/>
                        <a:buChar char="•"/>
                        <a:tabLst/>
                        <a:defRPr/>
                      </a:pPr>
                      <a:r>
                        <a:rPr lang="en-AU" sz="1500" baseline="0" dirty="0" smtClean="0"/>
                        <a:t>63.7% or 5.10M out of 66.3% or 41.19M persons in the </a:t>
                      </a:r>
                      <a:r>
                        <a:rPr lang="en-AU" sz="1500" baseline="0" dirty="0" err="1" smtClean="0"/>
                        <a:t>labor</a:t>
                      </a:r>
                      <a:r>
                        <a:rPr lang="en-AU" sz="1500" baseline="0" dirty="0" smtClean="0"/>
                        <a:t> force</a:t>
                      </a:r>
                    </a:p>
                    <a:p>
                      <a:pPr marL="111125" marR="0" indent="-111125" algn="l" defTabSz="914400" rtl="0" eaLnBrk="1" fontAlgn="auto" latinLnBrk="0" hangingPunct="1">
                        <a:lnSpc>
                          <a:spcPct val="100000"/>
                        </a:lnSpc>
                        <a:spcBef>
                          <a:spcPts val="0"/>
                        </a:spcBef>
                        <a:spcAft>
                          <a:spcPts val="0"/>
                        </a:spcAft>
                        <a:buClrTx/>
                        <a:buSzTx/>
                        <a:buFont typeface="Arial" pitchFamily="34" charset="0"/>
                        <a:buChar char="•"/>
                        <a:tabLst/>
                        <a:defRPr/>
                      </a:pPr>
                      <a:r>
                        <a:rPr lang="en-AU" sz="1500" baseline="0" dirty="0" smtClean="0"/>
                        <a:t>NCR posted the largest group of employment in the entire country at 24.5% </a:t>
                      </a:r>
                      <a:r>
                        <a:rPr lang="en-AU" sz="1500" baseline="0" dirty="0" err="1" smtClean="0"/>
                        <a:t>laborers</a:t>
                      </a:r>
                      <a:r>
                        <a:rPr lang="en-AU" sz="1500" baseline="0" dirty="0" smtClean="0"/>
                        <a:t> and unskilled workers</a:t>
                      </a:r>
                    </a:p>
                    <a:p>
                      <a:pPr marL="111125" marR="0" indent="-111125" algn="l" defTabSz="914400" rtl="0" eaLnBrk="1" fontAlgn="auto" latinLnBrk="0" hangingPunct="1">
                        <a:lnSpc>
                          <a:spcPct val="100000"/>
                        </a:lnSpc>
                        <a:spcBef>
                          <a:spcPts val="0"/>
                        </a:spcBef>
                        <a:spcAft>
                          <a:spcPts val="0"/>
                        </a:spcAft>
                        <a:buClrTx/>
                        <a:buSzTx/>
                        <a:buFont typeface="Arial" pitchFamily="34" charset="0"/>
                        <a:buChar char="•"/>
                        <a:tabLst/>
                        <a:defRPr/>
                      </a:pPr>
                      <a:r>
                        <a:rPr lang="en-AU" sz="1500" baseline="0" dirty="0" smtClean="0"/>
                        <a:t>16.4% government officials and employees </a:t>
                      </a:r>
                    </a:p>
                    <a:p>
                      <a:pPr marL="111125" marR="0" indent="-111125" algn="l" defTabSz="914400" rtl="0" eaLnBrk="1" fontAlgn="auto" latinLnBrk="0" hangingPunct="1">
                        <a:lnSpc>
                          <a:spcPct val="100000"/>
                        </a:lnSpc>
                        <a:spcBef>
                          <a:spcPts val="0"/>
                        </a:spcBef>
                        <a:spcAft>
                          <a:spcPts val="0"/>
                        </a:spcAft>
                        <a:buClrTx/>
                        <a:buSzTx/>
                        <a:buFont typeface="Arial" pitchFamily="34" charset="0"/>
                        <a:buChar char="•"/>
                        <a:tabLst/>
                        <a:defRPr/>
                      </a:pPr>
                      <a:r>
                        <a:rPr lang="en-AU" sz="1500" baseline="0" dirty="0" smtClean="0"/>
                        <a:t>15.5% service workers</a:t>
                      </a:r>
                    </a:p>
                    <a:p>
                      <a:pPr marL="111125" indent="-111125">
                        <a:buFontTx/>
                        <a:buChar char="-"/>
                      </a:pPr>
                      <a:r>
                        <a:rPr lang="en-AU" sz="1500" b="0" dirty="0" smtClean="0"/>
                        <a:t>NCR is also a reservoir of major government agencies </a:t>
                      </a:r>
                      <a:endParaRPr lang="en-AU" sz="1500"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AU" sz="1500" baseline="0" dirty="0" smtClean="0"/>
                        <a:t>(Source: NSCB/NSO) </a:t>
                      </a:r>
                      <a:endParaRPr lang="en-AU" sz="1500" dirty="0" smtClean="0"/>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11125" marR="0" indent="-111125" algn="l" defTabSz="914400" rtl="0" eaLnBrk="1" fontAlgn="auto" latinLnBrk="0" hangingPunct="1">
                        <a:lnSpc>
                          <a:spcPct val="100000"/>
                        </a:lnSpc>
                        <a:spcBef>
                          <a:spcPts val="0"/>
                        </a:spcBef>
                        <a:spcAft>
                          <a:spcPts val="0"/>
                        </a:spcAft>
                        <a:buClrTx/>
                        <a:buSzTx/>
                        <a:buFont typeface="Arial" pitchFamily="34" charset="0"/>
                        <a:buChar char="•"/>
                        <a:tabLst/>
                        <a:defRPr/>
                      </a:pPr>
                      <a:r>
                        <a:rPr lang="en-AU" sz="1600" b="0" dirty="0" smtClean="0"/>
                        <a:t>Potential for in-migration</a:t>
                      </a:r>
                      <a:r>
                        <a:rPr lang="en-AU" sz="1600" b="0" baseline="0" dirty="0" smtClean="0"/>
                        <a:t> - t</a:t>
                      </a:r>
                      <a:r>
                        <a:rPr lang="en-AU" sz="1600" b="0" dirty="0" smtClean="0"/>
                        <a:t>he more people migrate to NCR, the more potential enrolees  there are for schools</a:t>
                      </a:r>
                    </a:p>
                    <a:p>
                      <a:pPr marL="111125" marR="0" indent="-111125" algn="l" defTabSz="914400" rtl="0" eaLnBrk="1" fontAlgn="auto" latinLnBrk="0" hangingPunct="1">
                        <a:lnSpc>
                          <a:spcPct val="100000"/>
                        </a:lnSpc>
                        <a:spcBef>
                          <a:spcPts val="0"/>
                        </a:spcBef>
                        <a:spcAft>
                          <a:spcPts val="0"/>
                        </a:spcAft>
                        <a:buClrTx/>
                        <a:buSzTx/>
                        <a:buFont typeface="Arial" pitchFamily="34" charset="0"/>
                        <a:buChar char="•"/>
                        <a:tabLst/>
                        <a:defRPr/>
                      </a:pPr>
                      <a:r>
                        <a:rPr lang="en-AU" sz="1600" b="0" dirty="0" smtClean="0"/>
                        <a:t>Biggest potential for both public and private partnership</a:t>
                      </a:r>
                      <a:r>
                        <a:rPr lang="en-AU" sz="1600" b="0" baseline="0" dirty="0" smtClean="0"/>
                        <a:t> as recipients of private entities’ corporate social responsibilities</a:t>
                      </a:r>
                      <a:endParaRPr lang="en-AU" sz="1600" b="0" dirty="0" smtClean="0"/>
                    </a:p>
                    <a:p>
                      <a:endParaRPr lang="en-AU" sz="1800" dirty="0"/>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11125" marR="0" indent="-111125" algn="l" defTabSz="914400" rtl="0" eaLnBrk="1" fontAlgn="auto" latinLnBrk="0" hangingPunct="1">
                        <a:lnSpc>
                          <a:spcPct val="100000"/>
                        </a:lnSpc>
                        <a:spcBef>
                          <a:spcPts val="0"/>
                        </a:spcBef>
                        <a:spcAft>
                          <a:spcPts val="0"/>
                        </a:spcAft>
                        <a:buClrTx/>
                        <a:buSzTx/>
                        <a:buFont typeface="Arial" pitchFamily="34" charset="0"/>
                        <a:buChar char="•"/>
                        <a:tabLst/>
                        <a:defRPr/>
                      </a:pPr>
                      <a:r>
                        <a:rPr lang="en-AU" sz="1600" dirty="0" smtClean="0"/>
                        <a:t>Presence of informal settlers (584,525 families – Source: NHA-NCR) that</a:t>
                      </a:r>
                      <a:r>
                        <a:rPr lang="en-AU" sz="1600" baseline="0" dirty="0" smtClean="0"/>
                        <a:t> cause classroom congestion</a:t>
                      </a:r>
                      <a:endParaRPr lang="en-AU" sz="1600" dirty="0" smtClean="0"/>
                    </a:p>
                    <a:p>
                      <a:pPr marL="111125" marR="0" indent="-111125" algn="l" defTabSz="914400" rtl="0" eaLnBrk="1" fontAlgn="auto" latinLnBrk="0" hangingPunct="1">
                        <a:lnSpc>
                          <a:spcPct val="100000"/>
                        </a:lnSpc>
                        <a:spcBef>
                          <a:spcPts val="0"/>
                        </a:spcBef>
                        <a:spcAft>
                          <a:spcPts val="0"/>
                        </a:spcAft>
                        <a:buClrTx/>
                        <a:buSzTx/>
                        <a:buFont typeface="Arial" pitchFamily="34" charset="0"/>
                        <a:buChar char="•"/>
                        <a:tabLst/>
                        <a:defRPr/>
                      </a:pPr>
                      <a:r>
                        <a:rPr lang="en-AU" sz="1600" dirty="0" smtClean="0"/>
                        <a:t>Limitations in terms of schools current resources to accommodate the influx of potential enrolees</a:t>
                      </a:r>
                    </a:p>
                    <a:p>
                      <a:pPr marL="111125" marR="0" indent="-111125" algn="l" defTabSz="914400" rtl="0" eaLnBrk="1" fontAlgn="auto" latinLnBrk="0" hangingPunct="1">
                        <a:lnSpc>
                          <a:spcPct val="100000"/>
                        </a:lnSpc>
                        <a:spcBef>
                          <a:spcPts val="0"/>
                        </a:spcBef>
                        <a:spcAft>
                          <a:spcPts val="0"/>
                        </a:spcAft>
                        <a:buClrTx/>
                        <a:buSzTx/>
                        <a:buFont typeface="Arial" pitchFamily="34" charset="0"/>
                        <a:buChar char="•"/>
                        <a:tabLst/>
                        <a:defRPr/>
                      </a:pPr>
                      <a:r>
                        <a:rPr lang="en-AU" sz="1600" dirty="0" smtClean="0"/>
                        <a:t>Limited buildable space for</a:t>
                      </a:r>
                      <a:r>
                        <a:rPr lang="en-AU" sz="1600" baseline="0" dirty="0" smtClean="0"/>
                        <a:t> the construction of school buildings due to nearby business establishments</a:t>
                      </a:r>
                    </a:p>
                    <a:p>
                      <a:pPr marL="111125" marR="0" indent="-111125" algn="l" defTabSz="914400" rtl="0" eaLnBrk="1" fontAlgn="auto" latinLnBrk="0" hangingPunct="1">
                        <a:lnSpc>
                          <a:spcPct val="100000"/>
                        </a:lnSpc>
                        <a:spcBef>
                          <a:spcPts val="0"/>
                        </a:spcBef>
                        <a:spcAft>
                          <a:spcPts val="0"/>
                        </a:spcAft>
                        <a:buClrTx/>
                        <a:buSzTx/>
                        <a:buFont typeface="Arial" pitchFamily="34" charset="0"/>
                        <a:buChar char="•"/>
                        <a:tabLst/>
                        <a:defRPr/>
                      </a:pPr>
                      <a:r>
                        <a:rPr lang="en-AU" sz="1600" baseline="0" dirty="0" smtClean="0"/>
                        <a:t>High magnitude of poor families (53%-Poverty Rate)</a:t>
                      </a:r>
                      <a:endParaRPr lang="en-AU" sz="1600" dirty="0"/>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34" name="Rectangle 33"/>
          <p:cNvSpPr/>
          <p:nvPr/>
        </p:nvSpPr>
        <p:spPr>
          <a:xfrm>
            <a:off x="0" y="-2371"/>
            <a:ext cx="2024039" cy="6858000"/>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1" y="0"/>
            <a:ext cx="1676400" cy="6858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p:cNvSpPr txBox="1">
            <a:spLocks/>
          </p:cNvSpPr>
          <p:nvPr/>
        </p:nvSpPr>
        <p:spPr>
          <a:xfrm>
            <a:off x="2206336" y="207818"/>
            <a:ext cx="4571999" cy="457200"/>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smtClean="0">
                <a:solidFill>
                  <a:srgbClr val="000099"/>
                </a:solidFill>
                <a:latin typeface="Arial Black" pitchFamily="34" charset="0"/>
              </a:rPr>
              <a:t>EXTERNAL ANALYSIS</a:t>
            </a:r>
          </a:p>
        </p:txBody>
      </p:sp>
      <p:sp>
        <p:nvSpPr>
          <p:cNvPr id="14" name="Can 13"/>
          <p:cNvSpPr/>
          <p:nvPr/>
        </p:nvSpPr>
        <p:spPr>
          <a:xfrm>
            <a:off x="193964" y="609600"/>
            <a:ext cx="1850857" cy="6061364"/>
          </a:xfrm>
          <a:prstGeom prst="can">
            <a:avLst>
              <a:gd name="adj" fmla="val 25529"/>
            </a:avLst>
          </a:prstGeom>
          <a:blipFill>
            <a:blip r:embed="rId3"/>
            <a:stretch>
              <a:fillRect/>
            </a:stretch>
          </a:blipFill>
          <a:ln w="285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06544" y="609600"/>
            <a:ext cx="1850856" cy="461665"/>
          </a:xfrm>
          <a:prstGeom prst="rect">
            <a:avLst/>
          </a:prstGeom>
        </p:spPr>
        <p:txBody>
          <a:bodyPr wrap="square">
            <a:spAutoFit/>
          </a:bodyPr>
          <a:lstStyle/>
          <a:p>
            <a:pPr algn="ctr"/>
            <a:r>
              <a:rPr lang="en-AU" sz="2400" b="1" baseline="0" dirty="0" smtClean="0">
                <a:solidFill>
                  <a:srgbClr val="000099"/>
                </a:solidFill>
              </a:rPr>
              <a:t>Area</a:t>
            </a:r>
            <a:endParaRPr lang="en-US" sz="2400" dirty="0">
              <a:solidFill>
                <a:srgbClr val="000099"/>
              </a:solidFill>
            </a:endParaRPr>
          </a:p>
        </p:txBody>
      </p:sp>
      <p:sp>
        <p:nvSpPr>
          <p:cNvPr id="16" name="Rectangle 15"/>
          <p:cNvSpPr/>
          <p:nvPr/>
        </p:nvSpPr>
        <p:spPr>
          <a:xfrm>
            <a:off x="307469" y="997515"/>
            <a:ext cx="1611660" cy="5232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dirty="0" smtClean="0">
                <a:ln w="11430"/>
                <a:solidFill>
                  <a:srgbClr val="FFC000"/>
                </a:solidFill>
                <a:effectLst>
                  <a:outerShdw blurRad="50800" dist="39000" dir="5460000" algn="tl">
                    <a:srgbClr val="000000">
                      <a:alpha val="38000"/>
                    </a:srgbClr>
                  </a:outerShdw>
                </a:effectLst>
              </a:rPr>
              <a:t>Economic</a:t>
            </a:r>
            <a:endParaRPr lang="en-US" sz="2800" b="1" cap="none" spc="0" dirty="0">
              <a:ln w="11430"/>
              <a:solidFill>
                <a:srgbClr val="FFC000"/>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17663097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C:\Users\STARGATE\Desktop\Skyline\images57.jpg"/>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5000"/>
                    </a14:imgEffect>
                    <a14:imgEffect>
                      <a14:brightnessContrast bright="9000" contrast="-5000"/>
                    </a14:imgEffect>
                  </a14:imgLayer>
                </a14:imgProps>
              </a:ext>
              <a:ext uri="{28A0092B-C50C-407E-A947-70E740481C1C}">
                <a14:useLocalDpi xmlns:a14="http://schemas.microsoft.com/office/drawing/2010/main" val="0"/>
              </a:ext>
            </a:extLst>
          </a:blip>
          <a:srcRect/>
          <a:stretch>
            <a:fillRect/>
          </a:stretch>
        </p:blipFill>
        <p:spPr bwMode="auto">
          <a:xfrm>
            <a:off x="-13855" y="-3464"/>
            <a:ext cx="9165862" cy="6861468"/>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2" y="1"/>
            <a:ext cx="2362198" cy="6858000"/>
            <a:chOff x="2" y="1"/>
            <a:chExt cx="2362198" cy="6858000"/>
          </a:xfrm>
        </p:grpSpPr>
        <p:sp>
          <p:nvSpPr>
            <p:cNvPr id="14" name="Flowchart: Document 13"/>
            <p:cNvSpPr/>
            <p:nvPr/>
          </p:nvSpPr>
          <p:spPr>
            <a:xfrm rot="16200000">
              <a:off x="-2247899" y="2247902"/>
              <a:ext cx="6858000" cy="2362198"/>
            </a:xfrm>
            <a:prstGeom prst="flowChartDocumen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lowchart: Document 3"/>
            <p:cNvSpPr/>
            <p:nvPr/>
          </p:nvSpPr>
          <p:spPr>
            <a:xfrm rot="16200000">
              <a:off x="-2434935" y="2438400"/>
              <a:ext cx="6858000" cy="1981201"/>
            </a:xfrm>
            <a:prstGeom prst="flowChartDocumen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p:nvGrpSpPr>
        <p:grpSpPr>
          <a:xfrm>
            <a:off x="6858000" y="1"/>
            <a:ext cx="2286000" cy="6858002"/>
            <a:chOff x="6858000" y="1"/>
            <a:chExt cx="2286000" cy="6858002"/>
          </a:xfrm>
        </p:grpSpPr>
        <p:sp>
          <p:nvSpPr>
            <p:cNvPr id="9" name="Flowchart: Document 8"/>
            <p:cNvSpPr/>
            <p:nvPr/>
          </p:nvSpPr>
          <p:spPr>
            <a:xfrm rot="5400000">
              <a:off x="4571999" y="2286002"/>
              <a:ext cx="6858001" cy="2286000"/>
            </a:xfrm>
            <a:prstGeom prst="flowChartDocument">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Document 9"/>
            <p:cNvSpPr/>
            <p:nvPr/>
          </p:nvSpPr>
          <p:spPr>
            <a:xfrm rot="5400000">
              <a:off x="4724399" y="2438403"/>
              <a:ext cx="6858001" cy="1981200"/>
            </a:xfrm>
            <a:prstGeom prst="flowChartDocumen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2" name="Table 1"/>
          <p:cNvGraphicFramePr>
            <a:graphicFrameLocks noGrp="1"/>
          </p:cNvGraphicFramePr>
          <p:nvPr>
            <p:extLst>
              <p:ext uri="{D42A27DB-BD31-4B8C-83A1-F6EECF244321}">
                <p14:modId xmlns:p14="http://schemas.microsoft.com/office/powerpoint/2010/main" val="537061079"/>
              </p:ext>
            </p:extLst>
          </p:nvPr>
        </p:nvGraphicFramePr>
        <p:xfrm>
          <a:off x="152400" y="823157"/>
          <a:ext cx="8839200" cy="5730043"/>
        </p:xfrm>
        <a:graphic>
          <a:graphicData uri="http://schemas.openxmlformats.org/drawingml/2006/table">
            <a:tbl>
              <a:tblPr firstRow="1" bandRow="1">
                <a:tableStyleId>{5C22544A-7EE6-4342-B048-85BDC9FD1C3A}</a:tableStyleId>
              </a:tblPr>
              <a:tblGrid>
                <a:gridCol w="1905000"/>
                <a:gridCol w="2743200"/>
                <a:gridCol w="2667000"/>
                <a:gridCol w="1524000"/>
              </a:tblGrid>
              <a:tr h="38162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800" dirty="0" smtClean="0">
                          <a:solidFill>
                            <a:schemeClr val="tx1"/>
                          </a:solidFill>
                        </a:rPr>
                        <a:t>Area</a:t>
                      </a:r>
                    </a:p>
                  </a:txBody>
                  <a:tcPr marT="45715" marB="45715">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800" dirty="0" smtClean="0">
                          <a:solidFill>
                            <a:schemeClr val="tx1"/>
                          </a:solidFill>
                        </a:rPr>
                        <a:t>Data</a:t>
                      </a: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800" dirty="0" smtClean="0">
                          <a:solidFill>
                            <a:schemeClr val="tx1"/>
                          </a:solidFill>
                        </a:rPr>
                        <a:t>Opportunities</a:t>
                      </a:r>
                      <a:endParaRPr lang="en-AU" sz="1800" dirty="0">
                        <a:solidFill>
                          <a:schemeClr val="tx1"/>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800" dirty="0" smtClean="0">
                          <a:solidFill>
                            <a:schemeClr val="tx1"/>
                          </a:solidFill>
                        </a:rPr>
                        <a:t>Threats</a:t>
                      </a:r>
                      <a:endParaRPr lang="en-AU" sz="1800" dirty="0">
                        <a:solidFill>
                          <a:schemeClr val="tx1"/>
                        </a:solidFill>
                      </a:endParaRPr>
                    </a:p>
                  </a:txBody>
                  <a:tcPr marT="45715" marB="45715">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85000"/>
                      </a:schemeClr>
                    </a:solidFill>
                  </a:tcPr>
                </a:tc>
              </a:tr>
              <a:tr h="534841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2800" b="1" baseline="0" dirty="0" smtClean="0">
                          <a:solidFill>
                            <a:schemeClr val="tx1"/>
                          </a:solidFill>
                          <a:effectLst>
                            <a:reflection blurRad="6350" stA="55000" endA="300" endPos="45500" dir="5400000" sy="-100000" algn="bl" rotWithShape="0"/>
                          </a:effectLst>
                          <a:latin typeface="Arial" pitchFamily="34" charset="0"/>
                          <a:cs typeface="Arial" pitchFamily="34" charset="0"/>
                        </a:rPr>
                        <a:t>  Social</a:t>
                      </a:r>
                    </a:p>
                    <a:p>
                      <a:pPr marL="0" marR="0" indent="0" algn="l" defTabSz="914400" rtl="0" eaLnBrk="1" fontAlgn="auto" latinLnBrk="0" hangingPunct="1">
                        <a:lnSpc>
                          <a:spcPct val="100000"/>
                        </a:lnSpc>
                        <a:spcBef>
                          <a:spcPts val="0"/>
                        </a:spcBef>
                        <a:spcAft>
                          <a:spcPts val="0"/>
                        </a:spcAft>
                        <a:buClrTx/>
                        <a:buSzTx/>
                        <a:buFontTx/>
                        <a:buNone/>
                        <a:tabLst/>
                        <a:defRPr/>
                      </a:pPr>
                      <a:endParaRPr lang="en-AU" sz="1800" baseline="0" dirty="0" smtClean="0"/>
                    </a:p>
                  </a:txBody>
                  <a:tcPr marT="45715" marB="45715">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85000"/>
                      </a:schemeClr>
                    </a:solidFill>
                  </a:tcPr>
                </a:tc>
                <a:tc>
                  <a:txBody>
                    <a:bodyPr/>
                    <a:lstStyle/>
                    <a:p>
                      <a:pPr marL="111125" marR="0" indent="-111125" algn="l" defTabSz="914400" rtl="0" eaLnBrk="1" fontAlgn="auto" latinLnBrk="0" hangingPunct="1">
                        <a:lnSpc>
                          <a:spcPct val="100000"/>
                        </a:lnSpc>
                        <a:spcBef>
                          <a:spcPts val="0"/>
                        </a:spcBef>
                        <a:spcAft>
                          <a:spcPts val="0"/>
                        </a:spcAft>
                        <a:buClrTx/>
                        <a:buSzTx/>
                        <a:buFont typeface="Arial" pitchFamily="34" charset="0"/>
                        <a:buChar char="•"/>
                        <a:tabLst/>
                        <a:defRPr/>
                      </a:pPr>
                      <a:r>
                        <a:rPr lang="en-AU" sz="1400" b="1" dirty="0" smtClean="0">
                          <a:solidFill>
                            <a:schemeClr val="tx1"/>
                          </a:solidFill>
                        </a:rPr>
                        <a:t>8.01M out of 62.16M total population 15 years over 2.11% annual population growth rate (NSO)</a:t>
                      </a:r>
                    </a:p>
                    <a:p>
                      <a:pPr marL="111125" marR="0" indent="-111125" algn="l" defTabSz="914400" rtl="0" eaLnBrk="1" fontAlgn="auto" latinLnBrk="0" hangingPunct="1">
                        <a:lnSpc>
                          <a:spcPct val="100000"/>
                        </a:lnSpc>
                        <a:spcBef>
                          <a:spcPts val="0"/>
                        </a:spcBef>
                        <a:spcAft>
                          <a:spcPts val="0"/>
                        </a:spcAft>
                        <a:buClrTx/>
                        <a:buSzTx/>
                        <a:buFont typeface="Arial" pitchFamily="34" charset="0"/>
                        <a:buChar char="•"/>
                        <a:tabLst/>
                        <a:defRPr/>
                      </a:pPr>
                      <a:r>
                        <a:rPr lang="en-AU" sz="1400" b="1" dirty="0" smtClean="0">
                          <a:solidFill>
                            <a:schemeClr val="tx1"/>
                          </a:solidFill>
                        </a:rPr>
                        <a:t>99% simple literacy rate</a:t>
                      </a:r>
                      <a:r>
                        <a:rPr lang="en-AU" sz="1400" b="1" baseline="0" dirty="0" smtClean="0">
                          <a:solidFill>
                            <a:schemeClr val="tx1"/>
                          </a:solidFill>
                        </a:rPr>
                        <a:t> and 94.6 functional literacy rate (FLEMMS</a:t>
                      </a:r>
                      <a:r>
                        <a:rPr lang="en-AU" sz="1400" b="1" dirty="0" smtClean="0">
                          <a:solidFill>
                            <a:schemeClr val="tx1"/>
                          </a:solidFill>
                        </a:rPr>
                        <a:t>)</a:t>
                      </a:r>
                    </a:p>
                    <a:p>
                      <a:pPr marL="111125" marR="0" indent="-111125" algn="l" defTabSz="914400" rtl="0" eaLnBrk="1" fontAlgn="auto" latinLnBrk="0" hangingPunct="1">
                        <a:lnSpc>
                          <a:spcPct val="100000"/>
                        </a:lnSpc>
                        <a:spcBef>
                          <a:spcPts val="0"/>
                        </a:spcBef>
                        <a:spcAft>
                          <a:spcPts val="0"/>
                        </a:spcAft>
                        <a:buClrTx/>
                        <a:buSzTx/>
                        <a:buFont typeface="Arial" pitchFamily="34" charset="0"/>
                        <a:buChar char="•"/>
                        <a:tabLst/>
                        <a:defRPr/>
                      </a:pPr>
                      <a:r>
                        <a:rPr lang="en-AU" sz="1400" b="1" i="0" u="none" strike="noStrike" kern="1200" baseline="0" dirty="0" smtClean="0">
                          <a:solidFill>
                            <a:schemeClr val="tx1"/>
                          </a:solidFill>
                          <a:latin typeface="+mn-lt"/>
                          <a:ea typeface="+mn-ea"/>
                          <a:cs typeface="+mn-cs"/>
                        </a:rPr>
                        <a:t>Approximately 3.5M are informal dwellers, with 295,164 estimated number of school age-children (MMDA</a:t>
                      </a:r>
                      <a:r>
                        <a:rPr lang="en-AU" sz="1400" b="1" dirty="0" smtClean="0">
                          <a:solidFill>
                            <a:schemeClr val="tx1"/>
                          </a:solidFill>
                        </a:rPr>
                        <a:t>)</a:t>
                      </a:r>
                    </a:p>
                    <a:p>
                      <a:pPr marL="111125" marR="0" indent="-111125" algn="l" defTabSz="914400" rtl="0" eaLnBrk="1" fontAlgn="auto" latinLnBrk="0" hangingPunct="1">
                        <a:lnSpc>
                          <a:spcPct val="100000"/>
                        </a:lnSpc>
                        <a:spcBef>
                          <a:spcPts val="0"/>
                        </a:spcBef>
                        <a:spcAft>
                          <a:spcPts val="0"/>
                        </a:spcAft>
                        <a:buClrTx/>
                        <a:buSzTx/>
                        <a:buFont typeface="Arial" pitchFamily="34" charset="0"/>
                        <a:buChar char="•"/>
                        <a:tabLst/>
                        <a:defRPr/>
                      </a:pPr>
                      <a:r>
                        <a:rPr lang="en-AU" sz="1400" b="1" dirty="0" err="1" smtClean="0">
                          <a:solidFill>
                            <a:schemeClr val="tx1"/>
                          </a:solidFill>
                        </a:rPr>
                        <a:t>Center</a:t>
                      </a:r>
                      <a:r>
                        <a:rPr lang="en-AU" sz="1400" b="1" dirty="0" smtClean="0">
                          <a:solidFill>
                            <a:schemeClr val="tx1"/>
                          </a:solidFill>
                        </a:rPr>
                        <a:t> of colleges and universities (201)- Source: MMDA, Hospitals (198)-Source: Philippine</a:t>
                      </a:r>
                      <a:r>
                        <a:rPr lang="en-AU" sz="1400" b="1" baseline="0" dirty="0" smtClean="0">
                          <a:solidFill>
                            <a:schemeClr val="tx1"/>
                          </a:solidFill>
                        </a:rPr>
                        <a:t> Nursing Directory, and </a:t>
                      </a:r>
                      <a:r>
                        <a:rPr lang="en-AU" sz="1400" b="1" dirty="0" smtClean="0">
                          <a:solidFill>
                            <a:schemeClr val="tx1"/>
                          </a:solidFill>
                        </a:rPr>
                        <a:t>Commercial Establishments</a:t>
                      </a:r>
                      <a:r>
                        <a:rPr lang="en-AU" sz="1400" b="1" baseline="0" dirty="0" smtClean="0">
                          <a:solidFill>
                            <a:schemeClr val="tx1"/>
                          </a:solidFill>
                        </a:rPr>
                        <a:t> (211,974) </a:t>
                      </a:r>
                      <a:r>
                        <a:rPr lang="en-AU" sz="1400" b="1" dirty="0" smtClean="0">
                          <a:solidFill>
                            <a:schemeClr val="tx1"/>
                          </a:solidFill>
                        </a:rPr>
                        <a:t>in the country</a:t>
                      </a:r>
                      <a:endParaRPr lang="en-AU" sz="1400" b="1" baseline="0" dirty="0" smtClean="0">
                        <a:solidFill>
                          <a:schemeClr val="tx1"/>
                        </a:solidFill>
                      </a:endParaRPr>
                    </a:p>
                    <a:p>
                      <a:pPr marL="111125" marR="0" indent="-111125" algn="l" defTabSz="914400" rtl="0" eaLnBrk="1" fontAlgn="auto" latinLnBrk="0" hangingPunct="1">
                        <a:lnSpc>
                          <a:spcPct val="100000"/>
                        </a:lnSpc>
                        <a:spcBef>
                          <a:spcPts val="0"/>
                        </a:spcBef>
                        <a:spcAft>
                          <a:spcPts val="0"/>
                        </a:spcAft>
                        <a:buClrTx/>
                        <a:buSzTx/>
                        <a:buFont typeface="Arial" pitchFamily="34" charset="0"/>
                        <a:buChar char="•"/>
                        <a:tabLst/>
                        <a:defRPr/>
                      </a:pPr>
                      <a:r>
                        <a:rPr lang="en-AU" sz="1400" b="1" baseline="0" dirty="0" smtClean="0">
                          <a:solidFill>
                            <a:schemeClr val="tx1"/>
                          </a:solidFill>
                        </a:rPr>
                        <a:t>Melting pot of the country</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AU" sz="1400" b="1" baseline="0" dirty="0" smtClean="0">
                          <a:solidFill>
                            <a:schemeClr val="tx1"/>
                          </a:solidFill>
                        </a:rPr>
                        <a:t>Source: DTI Website</a:t>
                      </a:r>
                      <a:endParaRPr lang="en-AU" sz="1400" b="1" dirty="0" smtClean="0">
                        <a:solidFill>
                          <a:schemeClr val="tx1"/>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85000"/>
                      </a:schemeClr>
                    </a:solidFill>
                  </a:tcPr>
                </a:tc>
                <a:tc>
                  <a:txBody>
                    <a:bodyPr/>
                    <a:lstStyle/>
                    <a:p>
                      <a:pPr marL="111125" marR="0" indent="-111125" algn="l" defTabSz="914400" rtl="0" eaLnBrk="1" fontAlgn="auto" latinLnBrk="0" hangingPunct="1">
                        <a:lnSpc>
                          <a:spcPct val="100000"/>
                        </a:lnSpc>
                        <a:spcBef>
                          <a:spcPts val="0"/>
                        </a:spcBef>
                        <a:spcAft>
                          <a:spcPts val="0"/>
                        </a:spcAft>
                        <a:buClrTx/>
                        <a:buSzTx/>
                        <a:buFont typeface="Arial" pitchFamily="34" charset="0"/>
                        <a:buChar char="•"/>
                        <a:tabLst/>
                        <a:defRPr/>
                      </a:pPr>
                      <a:r>
                        <a:rPr lang="en-AU" sz="1600" b="1" dirty="0" smtClean="0">
                          <a:solidFill>
                            <a:schemeClr val="tx1"/>
                          </a:solidFill>
                        </a:rPr>
                        <a:t>The youth represent the beneficiaries as market of the education sector.</a:t>
                      </a:r>
                    </a:p>
                    <a:p>
                      <a:pPr marL="111125" marR="0" indent="-111125" algn="l" defTabSz="914400" rtl="0" eaLnBrk="1" fontAlgn="auto" latinLnBrk="0" hangingPunct="1">
                        <a:lnSpc>
                          <a:spcPct val="100000"/>
                        </a:lnSpc>
                        <a:spcBef>
                          <a:spcPts val="0"/>
                        </a:spcBef>
                        <a:spcAft>
                          <a:spcPts val="0"/>
                        </a:spcAft>
                        <a:buClrTx/>
                        <a:buSzTx/>
                        <a:buFont typeface="Arial" pitchFamily="34" charset="0"/>
                        <a:buChar char="•"/>
                        <a:tabLst/>
                        <a:defRPr/>
                      </a:pPr>
                      <a:endParaRPr lang="en-AU" sz="1600" b="1" dirty="0" smtClean="0">
                        <a:solidFill>
                          <a:schemeClr val="tx1"/>
                        </a:solidFill>
                      </a:endParaRPr>
                    </a:p>
                    <a:p>
                      <a:pPr marL="111125" marR="0" indent="-111125" algn="l" defTabSz="914400" rtl="0" eaLnBrk="1" fontAlgn="auto" latinLnBrk="0" hangingPunct="1">
                        <a:lnSpc>
                          <a:spcPct val="100000"/>
                        </a:lnSpc>
                        <a:spcBef>
                          <a:spcPts val="0"/>
                        </a:spcBef>
                        <a:spcAft>
                          <a:spcPts val="0"/>
                        </a:spcAft>
                        <a:buClrTx/>
                        <a:buSzTx/>
                        <a:buFont typeface="Arial" pitchFamily="34" charset="0"/>
                        <a:buChar char="•"/>
                        <a:tabLst/>
                        <a:defRPr/>
                      </a:pPr>
                      <a:endParaRPr lang="en-AU" sz="1600" b="1" dirty="0" smtClean="0">
                        <a:solidFill>
                          <a:schemeClr val="tx1"/>
                        </a:solidFill>
                      </a:endParaRPr>
                    </a:p>
                    <a:p>
                      <a:pPr marL="111125" marR="0" indent="-111125" algn="l" defTabSz="914400" rtl="0" eaLnBrk="1" fontAlgn="auto" latinLnBrk="0" hangingPunct="1">
                        <a:lnSpc>
                          <a:spcPct val="100000"/>
                        </a:lnSpc>
                        <a:spcBef>
                          <a:spcPts val="0"/>
                        </a:spcBef>
                        <a:spcAft>
                          <a:spcPts val="0"/>
                        </a:spcAft>
                        <a:buClrTx/>
                        <a:buSzTx/>
                        <a:buFont typeface="Arial" pitchFamily="34" charset="0"/>
                        <a:buChar char="•"/>
                        <a:tabLst/>
                        <a:defRPr/>
                      </a:pPr>
                      <a:endParaRPr lang="en-AU" sz="1600" b="1" dirty="0" smtClean="0">
                        <a:solidFill>
                          <a:schemeClr val="tx1"/>
                        </a:solidFill>
                      </a:endParaRPr>
                    </a:p>
                    <a:p>
                      <a:pPr marL="111125" marR="0" indent="-111125" algn="l" defTabSz="914400" rtl="0" eaLnBrk="1" fontAlgn="auto" latinLnBrk="0" hangingPunct="1">
                        <a:lnSpc>
                          <a:spcPct val="100000"/>
                        </a:lnSpc>
                        <a:spcBef>
                          <a:spcPts val="0"/>
                        </a:spcBef>
                        <a:spcAft>
                          <a:spcPts val="0"/>
                        </a:spcAft>
                        <a:buClrTx/>
                        <a:buSzTx/>
                        <a:buFont typeface="Arial" pitchFamily="34" charset="0"/>
                        <a:buChar char="•"/>
                        <a:tabLst/>
                        <a:defRPr/>
                      </a:pPr>
                      <a:endParaRPr lang="en-AU" sz="1600" b="1" dirty="0" smtClean="0">
                        <a:solidFill>
                          <a:schemeClr val="tx1"/>
                        </a:solidFill>
                      </a:endParaRPr>
                    </a:p>
                    <a:p>
                      <a:pPr marL="111125" marR="0" indent="-111125" algn="l" defTabSz="914400" rtl="0" eaLnBrk="1" fontAlgn="auto" latinLnBrk="0" hangingPunct="1">
                        <a:lnSpc>
                          <a:spcPct val="100000"/>
                        </a:lnSpc>
                        <a:spcBef>
                          <a:spcPts val="0"/>
                        </a:spcBef>
                        <a:spcAft>
                          <a:spcPts val="0"/>
                        </a:spcAft>
                        <a:buClrTx/>
                        <a:buSzTx/>
                        <a:buFont typeface="Arial" pitchFamily="34" charset="0"/>
                        <a:buChar char="•"/>
                        <a:tabLst/>
                        <a:defRPr/>
                      </a:pPr>
                      <a:endParaRPr lang="en-AU" sz="1600" b="1" dirty="0" smtClean="0">
                        <a:solidFill>
                          <a:schemeClr val="tx1"/>
                        </a:solidFill>
                      </a:endParaRPr>
                    </a:p>
                    <a:p>
                      <a:pPr marL="111125" marR="0" indent="-111125" algn="l" defTabSz="914400" rtl="0" eaLnBrk="1" fontAlgn="auto" latinLnBrk="0" hangingPunct="1">
                        <a:lnSpc>
                          <a:spcPct val="100000"/>
                        </a:lnSpc>
                        <a:spcBef>
                          <a:spcPts val="0"/>
                        </a:spcBef>
                        <a:spcAft>
                          <a:spcPts val="0"/>
                        </a:spcAft>
                        <a:buClrTx/>
                        <a:buSzTx/>
                        <a:buFont typeface="Arial" pitchFamily="34" charset="0"/>
                        <a:buChar char="•"/>
                        <a:tabLst/>
                        <a:defRPr/>
                      </a:pPr>
                      <a:endParaRPr lang="en-AU" sz="1600" b="1" dirty="0" smtClean="0">
                        <a:solidFill>
                          <a:schemeClr val="tx1"/>
                        </a:solidFill>
                      </a:endParaRPr>
                    </a:p>
                    <a:p>
                      <a:pPr marL="111125" marR="0" indent="-111125" algn="l" defTabSz="914400" rtl="0" eaLnBrk="1" fontAlgn="auto" latinLnBrk="0" hangingPunct="1">
                        <a:lnSpc>
                          <a:spcPct val="100000"/>
                        </a:lnSpc>
                        <a:spcBef>
                          <a:spcPts val="0"/>
                        </a:spcBef>
                        <a:spcAft>
                          <a:spcPts val="0"/>
                        </a:spcAft>
                        <a:buClrTx/>
                        <a:buSzTx/>
                        <a:buFont typeface="Arial" pitchFamily="34" charset="0"/>
                        <a:buChar char="•"/>
                        <a:tabLst/>
                        <a:defRPr/>
                      </a:pPr>
                      <a:r>
                        <a:rPr lang="en-AU" sz="1600" b="1" dirty="0" smtClean="0">
                          <a:solidFill>
                            <a:schemeClr val="tx1"/>
                          </a:solidFill>
                        </a:rPr>
                        <a:t>Potential</a:t>
                      </a:r>
                      <a:r>
                        <a:rPr lang="en-AU" sz="1600" b="1" baseline="0" dirty="0" smtClean="0">
                          <a:solidFill>
                            <a:schemeClr val="tx1"/>
                          </a:solidFill>
                        </a:rPr>
                        <a:t> partners/ service providers for K to 12 curriculum reform and other major education activities</a:t>
                      </a:r>
                    </a:p>
                    <a:p>
                      <a:pPr marL="111125" marR="0" indent="-111125" algn="l" defTabSz="914400" rtl="0" eaLnBrk="1" fontAlgn="auto" latinLnBrk="0" hangingPunct="1">
                        <a:lnSpc>
                          <a:spcPct val="100000"/>
                        </a:lnSpc>
                        <a:spcBef>
                          <a:spcPts val="0"/>
                        </a:spcBef>
                        <a:spcAft>
                          <a:spcPts val="0"/>
                        </a:spcAft>
                        <a:buClrTx/>
                        <a:buSzTx/>
                        <a:buFont typeface="Arial" pitchFamily="34" charset="0"/>
                        <a:buChar char="•"/>
                        <a:tabLst/>
                        <a:defRPr/>
                      </a:pPr>
                      <a:r>
                        <a:rPr lang="en-AU" sz="1600" b="1" baseline="0" dirty="0" smtClean="0">
                          <a:solidFill>
                            <a:schemeClr val="tx1"/>
                          </a:solidFill>
                        </a:rPr>
                        <a:t>Increased employment opportunities even at a young age</a:t>
                      </a:r>
                      <a:endParaRPr lang="en-AU" sz="1600" b="1" dirty="0">
                        <a:solidFill>
                          <a:schemeClr val="tx1"/>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85000"/>
                      </a:schemeClr>
                    </a:solidFill>
                  </a:tcPr>
                </a:tc>
                <a:tc>
                  <a:txBody>
                    <a:bodyPr/>
                    <a:lstStyle/>
                    <a:p>
                      <a:pPr marL="111125" indent="-111125">
                        <a:buFont typeface="Arial" pitchFamily="34" charset="0"/>
                        <a:buChar char="•"/>
                      </a:pPr>
                      <a:r>
                        <a:rPr lang="en-AU" sz="1600" b="1" dirty="0" smtClean="0">
                          <a:solidFill>
                            <a:schemeClr val="tx1"/>
                          </a:solidFill>
                        </a:rPr>
                        <a:t>Poverty rate</a:t>
                      </a:r>
                      <a:r>
                        <a:rPr lang="en-AU" sz="1600" b="1" baseline="0" dirty="0" smtClean="0">
                          <a:solidFill>
                            <a:schemeClr val="tx1"/>
                          </a:solidFill>
                        </a:rPr>
                        <a:t> (</a:t>
                      </a:r>
                      <a:r>
                        <a:rPr lang="en-AU" sz="1600" b="1" dirty="0" smtClean="0">
                          <a:solidFill>
                            <a:schemeClr val="tx1"/>
                          </a:solidFill>
                        </a:rPr>
                        <a:t>53%) may prevent basic education learners from surviving in schools.</a:t>
                      </a:r>
                    </a:p>
                    <a:p>
                      <a:pPr marL="111125" indent="-111125">
                        <a:buFont typeface="Arial" pitchFamily="34" charset="0"/>
                        <a:buChar char="•"/>
                      </a:pPr>
                      <a:r>
                        <a:rPr lang="en-AU" sz="1600" b="1" dirty="0" smtClean="0">
                          <a:solidFill>
                            <a:schemeClr val="tx1"/>
                          </a:solidFill>
                        </a:rPr>
                        <a:t>High chances of PARDOS/ SARDOS in schools</a:t>
                      </a:r>
                    </a:p>
                    <a:p>
                      <a:pPr marL="111125" indent="-111125">
                        <a:buFont typeface="Arial" pitchFamily="34" charset="0"/>
                        <a:buChar char="•"/>
                      </a:pPr>
                      <a:endParaRPr lang="en-AU" sz="1600" dirty="0"/>
                    </a:p>
                  </a:txBody>
                  <a:tcPr marT="45715" marB="45715">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85000"/>
                      </a:schemeClr>
                    </a:solidFill>
                  </a:tcPr>
                </a:tc>
              </a:tr>
            </a:tbl>
          </a:graphicData>
        </a:graphic>
      </p:graphicFrame>
      <p:sp>
        <p:nvSpPr>
          <p:cNvPr id="18" name="Title 1"/>
          <p:cNvSpPr txBox="1">
            <a:spLocks/>
          </p:cNvSpPr>
          <p:nvPr/>
        </p:nvSpPr>
        <p:spPr>
          <a:xfrm>
            <a:off x="2206336" y="207818"/>
            <a:ext cx="4571999" cy="457200"/>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smtClean="0">
                <a:solidFill>
                  <a:schemeClr val="bg1"/>
                </a:solidFill>
                <a:latin typeface="Arial Black" pitchFamily="34" charset="0"/>
              </a:rPr>
              <a:t>EXTERNAL ANALYSIS</a:t>
            </a:r>
          </a:p>
        </p:txBody>
      </p:sp>
      <p:grpSp>
        <p:nvGrpSpPr>
          <p:cNvPr id="15" name="Group 14"/>
          <p:cNvGrpSpPr/>
          <p:nvPr/>
        </p:nvGrpSpPr>
        <p:grpSpPr>
          <a:xfrm>
            <a:off x="167724" y="1905000"/>
            <a:ext cx="1868951" cy="4652924"/>
            <a:chOff x="167724" y="1714501"/>
            <a:chExt cx="1889674" cy="4843423"/>
          </a:xfrm>
        </p:grpSpPr>
        <p:pic>
          <p:nvPicPr>
            <p:cNvPr id="4099" name="Picture 3" descr="C:\Users\RPUD-V002\Desktop\from marco &amp; jojo\pix 4 fy 2014 plan\socials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8115" y="3962400"/>
              <a:ext cx="1879283" cy="2595524"/>
            </a:xfrm>
            <a:prstGeom prst="round2DiagRect">
              <a:avLst>
                <a:gd name="adj1" fmla="val 0"/>
                <a:gd name="adj2" fmla="val 0"/>
              </a:avLst>
            </a:prstGeom>
            <a:ln w="88900" cap="sq">
              <a:no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4098" name="Picture 2" descr="C:\Users\RPUD-V002\Desktop\from marco &amp; jojo\pix 4 fy 2014 plan\economy4.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7724" y="1714501"/>
              <a:ext cx="1879284" cy="2362200"/>
            </a:xfrm>
            <a:prstGeom prst="snip2DiagRect">
              <a:avLst>
                <a:gd name="adj1" fmla="val 0"/>
                <a:gd name="adj2" fmla="val 835"/>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grpSp>
    </p:spTree>
    <p:extLst>
      <p:ext uri="{BB962C8B-B14F-4D97-AF65-F5344CB8AC3E}">
        <p14:creationId xmlns:p14="http://schemas.microsoft.com/office/powerpoint/2010/main" val="156248006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RPUD-V002\Desktop\from marco &amp; jojo\pix 4 fy 2014 plan\politics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89438"/>
          </a:xfrm>
          <a:prstGeom prst="round2DiagRect">
            <a:avLst>
              <a:gd name="adj1" fmla="val 0"/>
              <a:gd name="adj2" fmla="val 0"/>
            </a:avLst>
          </a:prstGeom>
          <a:ln w="88900" cap="sq">
            <a:no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graphicFrame>
        <p:nvGraphicFramePr>
          <p:cNvPr id="3" name="Table 2"/>
          <p:cNvGraphicFramePr>
            <a:graphicFrameLocks noGrp="1"/>
          </p:cNvGraphicFramePr>
          <p:nvPr>
            <p:extLst>
              <p:ext uri="{D42A27DB-BD31-4B8C-83A1-F6EECF244321}">
                <p14:modId xmlns:p14="http://schemas.microsoft.com/office/powerpoint/2010/main" val="2357727313"/>
              </p:ext>
            </p:extLst>
          </p:nvPr>
        </p:nvGraphicFramePr>
        <p:xfrm>
          <a:off x="152400" y="746957"/>
          <a:ext cx="8839200" cy="6081375"/>
        </p:xfrm>
        <a:graphic>
          <a:graphicData uri="http://schemas.openxmlformats.org/drawingml/2006/table">
            <a:tbl>
              <a:tblPr firstRow="1" bandRow="1">
                <a:tableStyleId>{5C22544A-7EE6-4342-B048-85BDC9FD1C3A}</a:tableStyleId>
              </a:tblPr>
              <a:tblGrid>
                <a:gridCol w="1905000"/>
                <a:gridCol w="2133600"/>
                <a:gridCol w="2209800"/>
                <a:gridCol w="2590800"/>
              </a:tblGrid>
              <a:tr h="38162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800" dirty="0" smtClean="0">
                          <a:solidFill>
                            <a:schemeClr val="tx1"/>
                          </a:solidFill>
                        </a:rPr>
                        <a:t>Area</a:t>
                      </a:r>
                    </a:p>
                  </a:txBody>
                  <a:tcPr marT="45715" marB="45715">
                    <a:lnL w="57150" cap="flat" cmpd="sng" algn="ctr">
                      <a:solidFill>
                        <a:srgbClr val="FFFF00"/>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FF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800" dirty="0" smtClean="0">
                          <a:solidFill>
                            <a:schemeClr val="tx1"/>
                          </a:solidFill>
                        </a:rPr>
                        <a:t>Data</a:t>
                      </a: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FF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800" dirty="0" smtClean="0">
                          <a:solidFill>
                            <a:schemeClr val="tx1"/>
                          </a:solidFill>
                        </a:rPr>
                        <a:t>Opportunities</a:t>
                      </a:r>
                      <a:endParaRPr lang="en-AU" sz="1800" dirty="0">
                        <a:solidFill>
                          <a:schemeClr val="tx1"/>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FF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800" dirty="0" smtClean="0">
                          <a:solidFill>
                            <a:schemeClr val="tx1"/>
                          </a:solidFill>
                        </a:rPr>
                        <a:t>Threats</a:t>
                      </a:r>
                      <a:endParaRPr lang="en-AU" sz="1800" dirty="0">
                        <a:solidFill>
                          <a:schemeClr val="tx1"/>
                        </a:solidFill>
                      </a:endParaRPr>
                    </a:p>
                  </a:txBody>
                  <a:tcPr marT="45715" marB="45715">
                    <a:lnL w="12700" cap="flat" cmpd="sng" algn="ctr">
                      <a:solidFill>
                        <a:schemeClr val="tx1"/>
                      </a:solidFill>
                      <a:prstDash val="solid"/>
                      <a:round/>
                      <a:headEnd type="none" w="med" len="med"/>
                      <a:tailEnd type="none" w="med" len="med"/>
                    </a:lnL>
                    <a:lnR w="57150" cap="flat" cmpd="sng" algn="ctr">
                      <a:solidFill>
                        <a:srgbClr val="FFFF00"/>
                      </a:solidFill>
                      <a:prstDash val="solid"/>
                      <a:round/>
                      <a:headEnd type="none" w="med" len="med"/>
                      <a:tailEnd type="none" w="med" len="med"/>
                    </a:lnR>
                    <a:lnT w="57150" cap="flat" cmpd="sng" algn="ctr">
                      <a:solidFill>
                        <a:srgbClr val="FFFF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85000"/>
                      </a:schemeClr>
                    </a:solidFill>
                  </a:tcPr>
                </a:tc>
              </a:tr>
              <a:tr h="534841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900" baseline="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AU" sz="2800" b="1" baseline="0" dirty="0" smtClean="0">
                          <a:solidFill>
                            <a:schemeClr val="tx1"/>
                          </a:solidFill>
                          <a:effectLst>
                            <a:reflection blurRad="6350" stA="55000" endA="300" endPos="45500" dir="5400000" sy="-100000" algn="bl" rotWithShape="0"/>
                          </a:effectLst>
                          <a:latin typeface="Arial" pitchFamily="34" charset="0"/>
                          <a:cs typeface="Arial" pitchFamily="34" charset="0"/>
                        </a:rPr>
                        <a:t>Political</a:t>
                      </a:r>
                    </a:p>
                    <a:p>
                      <a:pPr marL="0" marR="0" indent="0" algn="l" defTabSz="914400" rtl="0" eaLnBrk="1" fontAlgn="auto" latinLnBrk="0" hangingPunct="1">
                        <a:lnSpc>
                          <a:spcPct val="100000"/>
                        </a:lnSpc>
                        <a:spcBef>
                          <a:spcPts val="0"/>
                        </a:spcBef>
                        <a:spcAft>
                          <a:spcPts val="0"/>
                        </a:spcAft>
                        <a:buClrTx/>
                        <a:buSzTx/>
                        <a:buFontTx/>
                        <a:buNone/>
                        <a:tabLst/>
                        <a:defRPr/>
                      </a:pPr>
                      <a:endParaRPr lang="en-AU" sz="1000" baseline="0" dirty="0" smtClean="0"/>
                    </a:p>
                  </a:txBody>
                  <a:tcPr marT="45715" marB="45715">
                    <a:lnL w="57150"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FF00"/>
                      </a:solidFill>
                      <a:prstDash val="solid"/>
                      <a:round/>
                      <a:headEnd type="none" w="med" len="med"/>
                      <a:tailEnd type="none" w="med" len="med"/>
                    </a:lnB>
                    <a:solidFill>
                      <a:schemeClr val="bg1">
                        <a:alpha val="85000"/>
                      </a:schemeClr>
                    </a:solidFill>
                  </a:tcPr>
                </a:tc>
                <a:tc>
                  <a:txBody>
                    <a:bodyPr/>
                    <a:lstStyle/>
                    <a:p>
                      <a:pPr marL="111125" marR="0" indent="-111125" algn="l" defTabSz="914400" rtl="0" eaLnBrk="1" fontAlgn="auto" latinLnBrk="0" hangingPunct="1">
                        <a:lnSpc>
                          <a:spcPct val="100000"/>
                        </a:lnSpc>
                        <a:spcBef>
                          <a:spcPts val="0"/>
                        </a:spcBef>
                        <a:spcAft>
                          <a:spcPts val="0"/>
                        </a:spcAft>
                        <a:buClrTx/>
                        <a:buSzTx/>
                        <a:buFont typeface="Arial" pitchFamily="34" charset="0"/>
                        <a:buChar char="•"/>
                        <a:tabLst/>
                        <a:defRPr/>
                      </a:pPr>
                      <a:r>
                        <a:rPr lang="en-AU" sz="1600" b="1" u="none" strike="noStrike" dirty="0" smtClean="0">
                          <a:solidFill>
                            <a:schemeClr val="tx1"/>
                          </a:solidFill>
                          <a:effectLst/>
                        </a:rPr>
                        <a:t>30 congressional districts</a:t>
                      </a:r>
                    </a:p>
                    <a:p>
                      <a:pPr marL="111125" marR="0" indent="-111125" algn="l" defTabSz="914400" rtl="0" eaLnBrk="1" fontAlgn="auto" latinLnBrk="0" hangingPunct="1">
                        <a:lnSpc>
                          <a:spcPct val="100000"/>
                        </a:lnSpc>
                        <a:spcBef>
                          <a:spcPts val="0"/>
                        </a:spcBef>
                        <a:spcAft>
                          <a:spcPts val="0"/>
                        </a:spcAft>
                        <a:buClrTx/>
                        <a:buSzTx/>
                        <a:buFont typeface="Arial" pitchFamily="34" charset="0"/>
                        <a:buChar char="•"/>
                        <a:tabLst/>
                        <a:defRPr/>
                      </a:pPr>
                      <a:r>
                        <a:rPr lang="en-AU" sz="1600" b="1" u="none" strike="noStrike" dirty="0" smtClean="0">
                          <a:solidFill>
                            <a:schemeClr val="tx1"/>
                          </a:solidFill>
                          <a:effectLst/>
                        </a:rPr>
                        <a:t>16 cities and 1 municipality with a number of Civil Society Groups, Unions, Media Groups/ Practitioners (Source: DILG)</a:t>
                      </a:r>
                    </a:p>
                    <a:p>
                      <a:pPr marL="111125" marR="0" indent="-111125" algn="l" defTabSz="914400" rtl="0" eaLnBrk="1" fontAlgn="auto" latinLnBrk="0" hangingPunct="1">
                        <a:lnSpc>
                          <a:spcPct val="100000"/>
                        </a:lnSpc>
                        <a:spcBef>
                          <a:spcPts val="0"/>
                        </a:spcBef>
                        <a:spcAft>
                          <a:spcPts val="0"/>
                        </a:spcAft>
                        <a:buClrTx/>
                        <a:buSzTx/>
                        <a:buFont typeface="Arial" pitchFamily="34" charset="0"/>
                        <a:buChar char="•"/>
                        <a:tabLst/>
                        <a:defRPr/>
                      </a:pPr>
                      <a:r>
                        <a:rPr lang="en-AU" sz="1600" b="1" u="none" strike="noStrike" dirty="0" smtClean="0">
                          <a:solidFill>
                            <a:schemeClr val="tx1"/>
                          </a:solidFill>
                          <a:effectLst/>
                        </a:rPr>
                        <a:t>7.2</a:t>
                      </a:r>
                      <a:r>
                        <a:rPr lang="en-AU" sz="1600" b="1" i="0" u="none" strike="noStrike" dirty="0" smtClean="0">
                          <a:solidFill>
                            <a:schemeClr val="tx1"/>
                          </a:solidFill>
                          <a:effectLst/>
                          <a:latin typeface="+mn-lt"/>
                        </a:rPr>
                        <a:t>B SEF which was increased by 20% from the previous</a:t>
                      </a:r>
                      <a:r>
                        <a:rPr lang="en-AU" sz="1600" b="1" i="0" u="none" strike="noStrike" baseline="0" dirty="0" smtClean="0">
                          <a:solidFill>
                            <a:schemeClr val="tx1"/>
                          </a:solidFill>
                          <a:effectLst/>
                          <a:latin typeface="+mn-lt"/>
                        </a:rPr>
                        <a:t> year</a:t>
                      </a:r>
                    </a:p>
                    <a:p>
                      <a:pPr marL="111125" marR="0" indent="-111125" algn="l" defTabSz="914400" rtl="0" eaLnBrk="1" fontAlgn="auto" latinLnBrk="0" hangingPunct="1">
                        <a:lnSpc>
                          <a:spcPct val="100000"/>
                        </a:lnSpc>
                        <a:spcBef>
                          <a:spcPts val="0"/>
                        </a:spcBef>
                        <a:spcAft>
                          <a:spcPts val="0"/>
                        </a:spcAft>
                        <a:buClrTx/>
                        <a:buSzTx/>
                        <a:buFont typeface="Arial" pitchFamily="34" charset="0"/>
                        <a:buChar char="•"/>
                        <a:tabLst/>
                        <a:defRPr/>
                      </a:pPr>
                      <a:r>
                        <a:rPr lang="en-AU" sz="1600" b="1" i="0" u="none" strike="noStrike" baseline="0" dirty="0" smtClean="0">
                          <a:solidFill>
                            <a:schemeClr val="tx1"/>
                          </a:solidFill>
                          <a:effectLst/>
                          <a:latin typeface="+mn-lt"/>
                        </a:rPr>
                        <a:t>The Philippine government has embarked on instituting the K to 12 reform. </a:t>
                      </a:r>
                      <a:endParaRPr lang="en-AU" sz="1600" b="1" i="0" u="none" strike="noStrike" dirty="0" smtClean="0">
                        <a:solidFill>
                          <a:schemeClr val="tx1"/>
                        </a:solidFill>
                        <a:effectLst/>
                        <a:latin typeface="+mn-lt"/>
                      </a:endParaRPr>
                    </a:p>
                  </a:txBody>
                  <a:tcPr marT="45715" marB="45715">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FF00"/>
                      </a:solidFill>
                      <a:prstDash val="solid"/>
                      <a:round/>
                      <a:headEnd type="none" w="med" len="med"/>
                      <a:tailEnd type="none" w="med" len="med"/>
                    </a:lnB>
                    <a:solidFill>
                      <a:schemeClr val="bg1">
                        <a:alpha val="85000"/>
                      </a:schemeClr>
                    </a:solidFill>
                  </a:tcPr>
                </a:tc>
                <a:tc>
                  <a:txBody>
                    <a:bodyPr/>
                    <a:lstStyle/>
                    <a:p>
                      <a:pPr marL="111125" marR="0" indent="-111125" algn="l" defTabSz="914400" rtl="0" eaLnBrk="1" fontAlgn="auto" latinLnBrk="0" hangingPunct="1">
                        <a:lnSpc>
                          <a:spcPct val="100000"/>
                        </a:lnSpc>
                        <a:spcBef>
                          <a:spcPts val="0"/>
                        </a:spcBef>
                        <a:spcAft>
                          <a:spcPts val="0"/>
                        </a:spcAft>
                        <a:buClrTx/>
                        <a:buSzTx/>
                        <a:buFont typeface="Arial" pitchFamily="34" charset="0"/>
                        <a:buChar char="•"/>
                        <a:tabLst/>
                        <a:defRPr/>
                      </a:pPr>
                      <a:r>
                        <a:rPr lang="en-AU" sz="1600" b="1" dirty="0" smtClean="0">
                          <a:solidFill>
                            <a:schemeClr val="tx1"/>
                          </a:solidFill>
                        </a:rPr>
                        <a:t>Potential for education support/ Political navigation/ Social marketing</a:t>
                      </a:r>
                    </a:p>
                    <a:p>
                      <a:pPr marL="111125" marR="0" indent="-111125" algn="l" defTabSz="914400" rtl="0" eaLnBrk="1" fontAlgn="auto" latinLnBrk="0" hangingPunct="1">
                        <a:lnSpc>
                          <a:spcPct val="100000"/>
                        </a:lnSpc>
                        <a:spcBef>
                          <a:spcPts val="0"/>
                        </a:spcBef>
                        <a:spcAft>
                          <a:spcPts val="0"/>
                        </a:spcAft>
                        <a:buClrTx/>
                        <a:buSzTx/>
                        <a:buFont typeface="Arial" pitchFamily="34" charset="0"/>
                        <a:buChar char="•"/>
                        <a:tabLst/>
                        <a:defRPr/>
                      </a:pPr>
                      <a:r>
                        <a:rPr lang="en-AU" sz="1600" b="1" dirty="0" smtClean="0">
                          <a:solidFill>
                            <a:schemeClr val="tx1"/>
                          </a:solidFill>
                        </a:rPr>
                        <a:t>Robust support of LGU/NGA to various educational programs and services especially in Adopt-A-School Program and </a:t>
                      </a:r>
                      <a:r>
                        <a:rPr lang="en-AU" sz="1600" b="1" dirty="0" err="1" smtClean="0">
                          <a:solidFill>
                            <a:schemeClr val="tx1"/>
                          </a:solidFill>
                        </a:rPr>
                        <a:t>Brigada</a:t>
                      </a:r>
                      <a:r>
                        <a:rPr lang="en-AU" sz="1600" b="1" dirty="0" smtClean="0">
                          <a:solidFill>
                            <a:schemeClr val="tx1"/>
                          </a:solidFill>
                        </a:rPr>
                        <a:t> </a:t>
                      </a:r>
                      <a:r>
                        <a:rPr lang="en-AU" sz="1600" b="1" dirty="0" err="1" smtClean="0">
                          <a:solidFill>
                            <a:schemeClr val="tx1"/>
                          </a:solidFill>
                        </a:rPr>
                        <a:t>Eskwela</a:t>
                      </a:r>
                      <a:endParaRPr lang="en-AU" sz="1600" b="1" dirty="0" smtClean="0">
                        <a:solidFill>
                          <a:schemeClr val="tx1"/>
                        </a:solidFill>
                      </a:endParaRPr>
                    </a:p>
                    <a:p>
                      <a:pPr marL="111125" marR="0" indent="-111125" algn="l" defTabSz="914400" rtl="0" eaLnBrk="1" fontAlgn="auto" latinLnBrk="0" hangingPunct="1">
                        <a:lnSpc>
                          <a:spcPct val="100000"/>
                        </a:lnSpc>
                        <a:spcBef>
                          <a:spcPts val="0"/>
                        </a:spcBef>
                        <a:spcAft>
                          <a:spcPts val="0"/>
                        </a:spcAft>
                        <a:buClrTx/>
                        <a:buSzTx/>
                        <a:buFont typeface="Arial" pitchFamily="34" charset="0"/>
                        <a:buChar char="•"/>
                        <a:tabLst/>
                        <a:defRPr/>
                      </a:pPr>
                      <a:r>
                        <a:rPr lang="en-AU" sz="1600" b="1" dirty="0" smtClean="0">
                          <a:solidFill>
                            <a:schemeClr val="tx1"/>
                          </a:solidFill>
                        </a:rPr>
                        <a:t>For basic education, they have increased the budget allocation to cover Grades 11 and 12 </a:t>
                      </a:r>
                    </a:p>
                    <a:p>
                      <a:pPr marL="111125" marR="0" indent="-111125" algn="l" defTabSz="914400" rtl="0" eaLnBrk="1" fontAlgn="auto" latinLnBrk="0" hangingPunct="1">
                        <a:lnSpc>
                          <a:spcPct val="100000"/>
                        </a:lnSpc>
                        <a:spcBef>
                          <a:spcPts val="0"/>
                        </a:spcBef>
                        <a:spcAft>
                          <a:spcPts val="0"/>
                        </a:spcAft>
                        <a:buClrTx/>
                        <a:buSzTx/>
                        <a:buFont typeface="Arial" pitchFamily="34" charset="0"/>
                        <a:buChar char="•"/>
                        <a:tabLst/>
                        <a:defRPr/>
                      </a:pPr>
                      <a:endParaRPr lang="en-AU" sz="1600" b="0" dirty="0" smtClean="0">
                        <a:solidFill>
                          <a:schemeClr val="tx1"/>
                        </a:solidFill>
                      </a:endParaRPr>
                    </a:p>
                  </a:txBody>
                  <a:tcPr marT="45715" marB="45715">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FF00"/>
                      </a:solidFill>
                      <a:prstDash val="solid"/>
                      <a:round/>
                      <a:headEnd type="none" w="med" len="med"/>
                      <a:tailEnd type="none" w="med" len="med"/>
                    </a:lnB>
                    <a:solidFill>
                      <a:schemeClr val="bg1">
                        <a:alpha val="85000"/>
                      </a:schemeClr>
                    </a:solidFill>
                  </a:tcPr>
                </a:tc>
                <a:tc>
                  <a:txBody>
                    <a:bodyPr/>
                    <a:lstStyle/>
                    <a:p>
                      <a:pPr marL="111125" indent="-111125">
                        <a:buFont typeface="Arial" pitchFamily="34" charset="0"/>
                        <a:buChar char="•"/>
                        <a:tabLst>
                          <a:tab pos="341313" algn="l"/>
                        </a:tabLst>
                      </a:pPr>
                      <a:r>
                        <a:rPr lang="en-AU" sz="1600" b="1" dirty="0" smtClean="0">
                          <a:solidFill>
                            <a:schemeClr val="tx1"/>
                          </a:solidFill>
                        </a:rPr>
                        <a:t>Movement of </a:t>
                      </a:r>
                      <a:r>
                        <a:rPr lang="en-AU" sz="1600" b="1" dirty="0" err="1" smtClean="0">
                          <a:solidFill>
                            <a:schemeClr val="tx1"/>
                          </a:solidFill>
                        </a:rPr>
                        <a:t>DepEd</a:t>
                      </a:r>
                      <a:r>
                        <a:rPr lang="en-AU" sz="1600" b="1" baseline="0" dirty="0" smtClean="0">
                          <a:solidFill>
                            <a:schemeClr val="tx1"/>
                          </a:solidFill>
                        </a:rPr>
                        <a:t> </a:t>
                      </a:r>
                      <a:r>
                        <a:rPr lang="en-AU" sz="1600" b="1" dirty="0" smtClean="0">
                          <a:solidFill>
                            <a:schemeClr val="tx1"/>
                          </a:solidFill>
                        </a:rPr>
                        <a:t>personnel from one station to another</a:t>
                      </a:r>
                    </a:p>
                    <a:p>
                      <a:pPr marL="111125" indent="-111125">
                        <a:buFont typeface="Arial" pitchFamily="34" charset="0"/>
                        <a:buChar char="•"/>
                        <a:tabLst>
                          <a:tab pos="341313" algn="l"/>
                        </a:tabLst>
                      </a:pPr>
                      <a:r>
                        <a:rPr lang="en-AU" sz="1600" b="1" dirty="0" smtClean="0">
                          <a:solidFill>
                            <a:schemeClr val="tx1"/>
                          </a:solidFill>
                        </a:rPr>
                        <a:t>Control of SEF funds in support to basic education services</a:t>
                      </a:r>
                    </a:p>
                    <a:p>
                      <a:pPr marL="111125" indent="-111125">
                        <a:buFont typeface="Arial" pitchFamily="34" charset="0"/>
                        <a:buChar char="•"/>
                        <a:tabLst>
                          <a:tab pos="341313" algn="l"/>
                        </a:tabLst>
                      </a:pPr>
                      <a:r>
                        <a:rPr lang="en-AU" sz="1600" b="1" dirty="0" smtClean="0">
                          <a:solidFill>
                            <a:schemeClr val="tx1"/>
                          </a:solidFill>
                        </a:rPr>
                        <a:t>Priority needs are not addressed</a:t>
                      </a:r>
                    </a:p>
                    <a:p>
                      <a:pPr marL="111125" indent="-111125">
                        <a:buFont typeface="Arial" pitchFamily="34" charset="0"/>
                        <a:buChar char="•"/>
                        <a:tabLst>
                          <a:tab pos="341313" algn="l"/>
                        </a:tabLst>
                      </a:pPr>
                      <a:r>
                        <a:rPr lang="en-AU" sz="1600" b="1" dirty="0" smtClean="0">
                          <a:solidFill>
                            <a:schemeClr val="tx1"/>
                          </a:solidFill>
                        </a:rPr>
                        <a:t>The SUCs will not have any revenue for the first year college</a:t>
                      </a:r>
                      <a:r>
                        <a:rPr lang="en-AU" sz="1600" b="1" baseline="0" dirty="0" smtClean="0">
                          <a:solidFill>
                            <a:schemeClr val="tx1"/>
                          </a:solidFill>
                        </a:rPr>
                        <a:t> level starting SY 2016-17. In the succeeding SY, their revenue loss will be equivalent to two college levels, first year and second year.</a:t>
                      </a:r>
                      <a:endParaRPr lang="en-AU" sz="1600" b="1" dirty="0" smtClean="0">
                        <a:solidFill>
                          <a:schemeClr val="tx1"/>
                        </a:solidFill>
                      </a:endParaRPr>
                    </a:p>
                    <a:p>
                      <a:endParaRPr lang="en-AU" sz="1600" b="1" dirty="0">
                        <a:solidFill>
                          <a:schemeClr val="bg1"/>
                        </a:solidFill>
                      </a:endParaRPr>
                    </a:p>
                  </a:txBody>
                  <a:tcPr marT="45715" marB="45715">
                    <a:lnL w="28575" cap="flat" cmpd="sng" algn="ctr">
                      <a:solidFill>
                        <a:srgbClr val="FFFF00"/>
                      </a:solidFill>
                      <a:prstDash val="solid"/>
                      <a:round/>
                      <a:headEnd type="none" w="med" len="med"/>
                      <a:tailEnd type="none" w="med" len="med"/>
                    </a:lnL>
                    <a:lnR w="57150" cap="flat" cmpd="sng" algn="ctr">
                      <a:solidFill>
                        <a:srgbClr val="FFFF00"/>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FF00"/>
                      </a:solidFill>
                      <a:prstDash val="solid"/>
                      <a:round/>
                      <a:headEnd type="none" w="med" len="med"/>
                      <a:tailEnd type="none" w="med" len="med"/>
                    </a:lnB>
                    <a:solidFill>
                      <a:schemeClr val="bg1">
                        <a:alpha val="85000"/>
                      </a:schemeClr>
                    </a:solidFill>
                  </a:tcPr>
                </a:tc>
              </a:tr>
            </a:tbl>
          </a:graphicData>
        </a:graphic>
      </p:graphicFrame>
      <p:grpSp>
        <p:nvGrpSpPr>
          <p:cNvPr id="4" name="Group 3"/>
          <p:cNvGrpSpPr/>
          <p:nvPr/>
        </p:nvGrpSpPr>
        <p:grpSpPr>
          <a:xfrm>
            <a:off x="201886" y="2514600"/>
            <a:ext cx="1824341" cy="3927766"/>
            <a:chOff x="201886" y="3089564"/>
            <a:chExt cx="1824341" cy="3352802"/>
          </a:xfrm>
        </p:grpSpPr>
        <p:pic>
          <p:nvPicPr>
            <p:cNvPr id="5123" name="Picture 3" descr="C:\Users\RPUD-V002\Desktop\from marco &amp; jojo\pix 4 fy 2014 plan\politics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886" y="4689766"/>
              <a:ext cx="1824341" cy="1752600"/>
            </a:xfrm>
            <a:prstGeom prst="snip2DiagRect">
              <a:avLst>
                <a:gd name="adj1" fmla="val 0"/>
                <a:gd name="adj2" fmla="val 0"/>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pic>
          <p:nvPicPr>
            <p:cNvPr id="6" name="Picture 2" descr="C:\Users\RPUD-V002\Desktop\from marco &amp; jojo\pix 4 fy 2014 plan\politics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886" y="3089564"/>
              <a:ext cx="1824341" cy="1600200"/>
            </a:xfrm>
            <a:prstGeom prst="round2DiagRect">
              <a:avLst>
                <a:gd name="adj1" fmla="val 0"/>
                <a:gd name="adj2" fmla="val 0"/>
              </a:avLst>
            </a:prstGeom>
            <a:ln w="88900" cap="sq">
              <a:no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grpSp>
      <p:sp>
        <p:nvSpPr>
          <p:cNvPr id="8" name="Title 1"/>
          <p:cNvSpPr txBox="1">
            <a:spLocks/>
          </p:cNvSpPr>
          <p:nvPr/>
        </p:nvSpPr>
        <p:spPr>
          <a:xfrm>
            <a:off x="2206336" y="207818"/>
            <a:ext cx="4571999" cy="457200"/>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smtClean="0">
                <a:solidFill>
                  <a:schemeClr val="bg1"/>
                </a:solidFill>
                <a:latin typeface="Arial Black" pitchFamily="34" charset="0"/>
              </a:rPr>
              <a:t>EXTERNAL ANALYSIS</a:t>
            </a:r>
          </a:p>
        </p:txBody>
      </p:sp>
    </p:spTree>
    <p:extLst>
      <p:ext uri="{BB962C8B-B14F-4D97-AF65-F5344CB8AC3E}">
        <p14:creationId xmlns:p14="http://schemas.microsoft.com/office/powerpoint/2010/main" val="99073047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STARGATE\Desktop\Skyline\images51.jp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40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10391" y="13854"/>
            <a:ext cx="9131444" cy="6844146"/>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3429000" y="152400"/>
            <a:ext cx="4571999" cy="457200"/>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smtClean="0">
                <a:solidFill>
                  <a:srgbClr val="000099"/>
                </a:solidFill>
                <a:latin typeface="Arial Black" pitchFamily="34" charset="0"/>
              </a:rPr>
              <a:t>EXTERNAL ANALYSIS</a:t>
            </a:r>
          </a:p>
        </p:txBody>
      </p:sp>
      <p:graphicFrame>
        <p:nvGraphicFramePr>
          <p:cNvPr id="2" name="Table 1"/>
          <p:cNvGraphicFramePr>
            <a:graphicFrameLocks noGrp="1"/>
          </p:cNvGraphicFramePr>
          <p:nvPr>
            <p:extLst>
              <p:ext uri="{D42A27DB-BD31-4B8C-83A1-F6EECF244321}">
                <p14:modId xmlns:p14="http://schemas.microsoft.com/office/powerpoint/2010/main" val="1137133588"/>
              </p:ext>
            </p:extLst>
          </p:nvPr>
        </p:nvGraphicFramePr>
        <p:xfrm>
          <a:off x="228600" y="692551"/>
          <a:ext cx="8839200" cy="5577820"/>
        </p:xfrm>
        <a:graphic>
          <a:graphicData uri="http://schemas.openxmlformats.org/drawingml/2006/table">
            <a:tbl>
              <a:tblPr firstRow="1" bandRow="1">
                <a:tableStyleId>{5C22544A-7EE6-4342-B048-85BDC9FD1C3A}</a:tableStyleId>
              </a:tblPr>
              <a:tblGrid>
                <a:gridCol w="1905000"/>
                <a:gridCol w="3124200"/>
                <a:gridCol w="1905000"/>
                <a:gridCol w="1905000"/>
              </a:tblGrid>
              <a:tr h="36539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800" dirty="0" smtClean="0">
                          <a:solidFill>
                            <a:schemeClr val="tx1"/>
                          </a:solidFill>
                        </a:rPr>
                        <a:t>Area</a:t>
                      </a:r>
                    </a:p>
                  </a:txBody>
                  <a:tcPr marT="45715" marB="45715">
                    <a:lnL w="28575" cap="flat" cmpd="sng" algn="ctr">
                      <a:solidFill>
                        <a:srgbClr val="000099"/>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000099"/>
                      </a:solidFill>
                      <a:prstDash val="solid"/>
                      <a:round/>
                      <a:headEnd type="none" w="med" len="med"/>
                      <a:tailEnd type="none" w="med" len="med"/>
                    </a:lnT>
                    <a:lnB w="38100" cap="flat" cmpd="sng" algn="ctr">
                      <a:solidFill>
                        <a:srgbClr val="000099"/>
                      </a:solidFill>
                      <a:prstDash val="solid"/>
                      <a:round/>
                      <a:headEnd type="none" w="med" len="med"/>
                      <a:tailEnd type="none" w="med" len="med"/>
                    </a:lnB>
                    <a:solidFill>
                      <a:schemeClr val="bg1">
                        <a:alpha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800" dirty="0" smtClean="0">
                          <a:solidFill>
                            <a:schemeClr val="tx1"/>
                          </a:solidFill>
                        </a:rPr>
                        <a:t>Data</a:t>
                      </a: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000099"/>
                      </a:solidFill>
                      <a:prstDash val="solid"/>
                      <a:round/>
                      <a:headEnd type="none" w="med" len="med"/>
                      <a:tailEnd type="none" w="med" len="med"/>
                    </a:lnT>
                    <a:lnB w="38100" cap="flat" cmpd="sng" algn="ctr">
                      <a:solidFill>
                        <a:srgbClr val="000099"/>
                      </a:solidFill>
                      <a:prstDash val="solid"/>
                      <a:round/>
                      <a:headEnd type="none" w="med" len="med"/>
                      <a:tailEnd type="none" w="med" len="med"/>
                    </a:lnB>
                    <a:solidFill>
                      <a:schemeClr val="bg1">
                        <a:alpha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800" dirty="0" smtClean="0">
                          <a:solidFill>
                            <a:schemeClr val="tx1"/>
                          </a:solidFill>
                        </a:rPr>
                        <a:t>Opportunities</a:t>
                      </a:r>
                      <a:endParaRPr lang="en-AU" sz="1800" dirty="0">
                        <a:solidFill>
                          <a:schemeClr val="tx1"/>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000099"/>
                      </a:solidFill>
                      <a:prstDash val="solid"/>
                      <a:round/>
                      <a:headEnd type="none" w="med" len="med"/>
                      <a:tailEnd type="none" w="med" len="med"/>
                    </a:lnT>
                    <a:lnB w="38100" cap="flat" cmpd="sng" algn="ctr">
                      <a:solidFill>
                        <a:srgbClr val="000099"/>
                      </a:solidFill>
                      <a:prstDash val="solid"/>
                      <a:round/>
                      <a:headEnd type="none" w="med" len="med"/>
                      <a:tailEnd type="none" w="med" len="med"/>
                    </a:lnB>
                    <a:solidFill>
                      <a:schemeClr val="bg1">
                        <a:alpha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800" dirty="0" smtClean="0">
                          <a:solidFill>
                            <a:schemeClr val="tx1"/>
                          </a:solidFill>
                        </a:rPr>
                        <a:t>Threats</a:t>
                      </a:r>
                      <a:endParaRPr lang="en-AU" sz="1800" dirty="0">
                        <a:solidFill>
                          <a:schemeClr val="tx1"/>
                        </a:solidFill>
                      </a:endParaRPr>
                    </a:p>
                  </a:txBody>
                  <a:tcPr marT="45715" marB="45715">
                    <a:lnL w="12700" cap="flat" cmpd="sng" algn="ctr">
                      <a:solidFill>
                        <a:schemeClr val="tx1"/>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38100" cap="flat" cmpd="sng" algn="ctr">
                      <a:solidFill>
                        <a:srgbClr val="000099"/>
                      </a:solidFill>
                      <a:prstDash val="solid"/>
                      <a:round/>
                      <a:headEnd type="none" w="med" len="med"/>
                      <a:tailEnd type="none" w="med" len="med"/>
                    </a:lnB>
                    <a:solidFill>
                      <a:schemeClr val="bg1">
                        <a:alpha val="85000"/>
                      </a:schemeClr>
                    </a:solidFill>
                  </a:tcPr>
                </a:tc>
              </a:tr>
              <a:tr h="512100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800" baseline="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AU" sz="3200" b="1" baseline="0" dirty="0" smtClean="0">
                          <a:effectLst>
                            <a:reflection blurRad="6350" stA="60000" endA="900" endPos="58000" dir="5400000" sy="-100000" algn="bl" rotWithShape="0"/>
                          </a:effectLst>
                        </a:rPr>
                        <a:t>Ecological</a:t>
                      </a:r>
                    </a:p>
                    <a:p>
                      <a:pPr marL="0" marR="0" indent="0" algn="ctr" defTabSz="914400" rtl="0" eaLnBrk="1" fontAlgn="auto" latinLnBrk="0" hangingPunct="1">
                        <a:lnSpc>
                          <a:spcPct val="100000"/>
                        </a:lnSpc>
                        <a:spcBef>
                          <a:spcPts val="0"/>
                        </a:spcBef>
                        <a:spcAft>
                          <a:spcPts val="0"/>
                        </a:spcAft>
                        <a:buClrTx/>
                        <a:buSzTx/>
                        <a:buFontTx/>
                        <a:buNone/>
                        <a:tabLst/>
                        <a:defRPr/>
                      </a:pPr>
                      <a:endParaRPr lang="en-AU" sz="18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AU" sz="1800" baseline="0" dirty="0" smtClean="0"/>
                    </a:p>
                  </a:txBody>
                  <a:tcPr marT="45715" marB="45715">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38100"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solidFill>
                      <a:schemeClr val="bg1">
                        <a:alpha val="85000"/>
                      </a:schemeClr>
                    </a:solidFill>
                  </a:tcPr>
                </a:tc>
                <a:tc>
                  <a:txBody>
                    <a:bodyPr/>
                    <a:lstStyle/>
                    <a:p>
                      <a:pPr marL="111125" marR="0" indent="-111125" algn="l" defTabSz="914400" rtl="0" eaLnBrk="1" fontAlgn="auto" latinLnBrk="0" hangingPunct="1">
                        <a:lnSpc>
                          <a:spcPct val="100000"/>
                        </a:lnSpc>
                        <a:spcBef>
                          <a:spcPts val="0"/>
                        </a:spcBef>
                        <a:spcAft>
                          <a:spcPts val="0"/>
                        </a:spcAft>
                        <a:buClrTx/>
                        <a:buSzTx/>
                        <a:buFont typeface="Arial" pitchFamily="34" charset="0"/>
                        <a:buChar char="•"/>
                        <a:tabLst/>
                        <a:defRPr/>
                      </a:pPr>
                      <a:r>
                        <a:rPr lang="en-AU" sz="1600" b="1" dirty="0" smtClean="0">
                          <a:solidFill>
                            <a:schemeClr val="tx1"/>
                          </a:solidFill>
                        </a:rPr>
                        <a:t>127 parks in Metro Manila (Source: Philippine Institute</a:t>
                      </a:r>
                      <a:r>
                        <a:rPr lang="en-AU" sz="1600" b="1" baseline="0" dirty="0" smtClean="0">
                          <a:solidFill>
                            <a:schemeClr val="tx1"/>
                          </a:solidFill>
                        </a:rPr>
                        <a:t> for Development Studies</a:t>
                      </a:r>
                      <a:r>
                        <a:rPr lang="en-AU" sz="1600" b="1" dirty="0" smtClean="0">
                          <a:solidFill>
                            <a:schemeClr val="tx1"/>
                          </a:solidFill>
                        </a:rPr>
                        <a:t>)</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AU" sz="1600" b="1"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AU" sz="1600" b="1" dirty="0" smtClean="0">
                        <a:solidFill>
                          <a:schemeClr val="tx1"/>
                        </a:solidFill>
                      </a:endParaRPr>
                    </a:p>
                    <a:p>
                      <a:pPr marL="111125" marR="0" indent="-111125" algn="l" defTabSz="914400" rtl="0" eaLnBrk="1" fontAlgn="auto" latinLnBrk="0" hangingPunct="1">
                        <a:lnSpc>
                          <a:spcPct val="100000"/>
                        </a:lnSpc>
                        <a:spcBef>
                          <a:spcPts val="0"/>
                        </a:spcBef>
                        <a:spcAft>
                          <a:spcPts val="0"/>
                        </a:spcAft>
                        <a:buClrTx/>
                        <a:buSzTx/>
                        <a:buFont typeface="Arial" pitchFamily="34" charset="0"/>
                        <a:buChar char="•"/>
                        <a:tabLst/>
                        <a:defRPr/>
                      </a:pPr>
                      <a:r>
                        <a:rPr lang="en-AU" sz="1600" b="1" dirty="0" smtClean="0">
                          <a:solidFill>
                            <a:schemeClr val="tx1"/>
                          </a:solidFill>
                        </a:rPr>
                        <a:t>Generated 5,250</a:t>
                      </a:r>
                      <a:r>
                        <a:rPr lang="en-AU" sz="1600" b="1" baseline="0" dirty="0" smtClean="0">
                          <a:solidFill>
                            <a:schemeClr val="tx1"/>
                          </a:solidFill>
                        </a:rPr>
                        <a:t> </a:t>
                      </a:r>
                      <a:r>
                        <a:rPr lang="en-AU" sz="1600" b="1" dirty="0" smtClean="0">
                          <a:solidFill>
                            <a:schemeClr val="tx1"/>
                          </a:solidFill>
                        </a:rPr>
                        <a:t>m. tons per day</a:t>
                      </a:r>
                      <a:r>
                        <a:rPr lang="en-AU" sz="1600" b="1" baseline="0" dirty="0" smtClean="0">
                          <a:solidFill>
                            <a:schemeClr val="tx1"/>
                          </a:solidFill>
                        </a:rPr>
                        <a:t> or </a:t>
                      </a:r>
                      <a:r>
                        <a:rPr lang="en-AU" sz="1600" b="1" dirty="0" smtClean="0">
                          <a:solidFill>
                            <a:schemeClr val="tx1"/>
                          </a:solidFill>
                        </a:rPr>
                        <a:t>162,750</a:t>
                      </a:r>
                      <a:r>
                        <a:rPr lang="en-AU" sz="1600" b="1" baseline="0" dirty="0" smtClean="0">
                          <a:solidFill>
                            <a:schemeClr val="tx1"/>
                          </a:solidFill>
                        </a:rPr>
                        <a:t> m. tons per month</a:t>
                      </a:r>
                      <a:r>
                        <a:rPr lang="en-AU" sz="1600" b="1" dirty="0" smtClean="0">
                          <a:solidFill>
                            <a:schemeClr val="tx1"/>
                          </a:solidFill>
                        </a:rPr>
                        <a:t> or 1.95M m. tons</a:t>
                      </a:r>
                      <a:r>
                        <a:rPr lang="en-AU" sz="1600" b="1" baseline="0" dirty="0" smtClean="0">
                          <a:solidFill>
                            <a:schemeClr val="tx1"/>
                          </a:solidFill>
                        </a:rPr>
                        <a:t> per year of </a:t>
                      </a:r>
                      <a:r>
                        <a:rPr lang="en-AU" sz="1600" b="1" dirty="0" smtClean="0">
                          <a:solidFill>
                            <a:schemeClr val="tx1"/>
                          </a:solidFill>
                        </a:rPr>
                        <a:t>waste/</a:t>
                      </a:r>
                      <a:r>
                        <a:rPr lang="en-AU" sz="1600" b="1" baseline="0" dirty="0" smtClean="0">
                          <a:solidFill>
                            <a:schemeClr val="tx1"/>
                          </a:solidFill>
                        </a:rPr>
                        <a:t>garbage</a:t>
                      </a:r>
                      <a:r>
                        <a:rPr lang="en-AU" sz="1600" b="1" dirty="0" smtClean="0">
                          <a:solidFill>
                            <a:schemeClr val="tx1"/>
                          </a:solidFill>
                        </a:rPr>
                        <a:t> </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AU" sz="1600" b="1"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AU" sz="1600" b="1"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AU" sz="1600" b="1" dirty="0" smtClean="0">
                        <a:solidFill>
                          <a:schemeClr val="tx1"/>
                        </a:solidFill>
                      </a:endParaRPr>
                    </a:p>
                    <a:p>
                      <a:pPr marL="111125" marR="0" indent="-111125" algn="l" defTabSz="914400" rtl="0" eaLnBrk="1" fontAlgn="auto" latinLnBrk="0" hangingPunct="1">
                        <a:lnSpc>
                          <a:spcPct val="100000"/>
                        </a:lnSpc>
                        <a:spcBef>
                          <a:spcPts val="0"/>
                        </a:spcBef>
                        <a:spcAft>
                          <a:spcPts val="0"/>
                        </a:spcAft>
                        <a:buClrTx/>
                        <a:buSzTx/>
                        <a:buFont typeface="Arial" pitchFamily="34" charset="0"/>
                        <a:buChar char="•"/>
                        <a:tabLst/>
                        <a:defRPr/>
                      </a:pPr>
                      <a:r>
                        <a:rPr lang="en-AU" sz="1600" b="1" dirty="0" smtClean="0">
                          <a:solidFill>
                            <a:schemeClr val="tx1"/>
                          </a:solidFill>
                        </a:rPr>
                        <a:t>Frequent floods in Metro Manila and its environs, average of 10</a:t>
                      </a:r>
                      <a:r>
                        <a:rPr lang="en-AU" sz="1600" b="1" baseline="0" dirty="0" smtClean="0">
                          <a:solidFill>
                            <a:schemeClr val="tx1"/>
                          </a:solidFill>
                        </a:rPr>
                        <a:t> </a:t>
                      </a:r>
                      <a:r>
                        <a:rPr lang="en-AU" sz="1600" b="1" dirty="0" smtClean="0">
                          <a:solidFill>
                            <a:schemeClr val="tx1"/>
                          </a:solidFill>
                        </a:rPr>
                        <a:t>floods per</a:t>
                      </a:r>
                      <a:r>
                        <a:rPr lang="en-AU" sz="1600" b="1" baseline="0" dirty="0" smtClean="0">
                          <a:solidFill>
                            <a:schemeClr val="tx1"/>
                          </a:solidFill>
                        </a:rPr>
                        <a:t> year – Source: MMDA</a:t>
                      </a:r>
                      <a:endParaRPr lang="en-AU" sz="1600" b="1" dirty="0" smtClean="0">
                        <a:solidFill>
                          <a:schemeClr val="tx1"/>
                        </a:solidFill>
                      </a:endParaRPr>
                    </a:p>
                    <a:p>
                      <a:pPr marL="111125" marR="0" indent="-111125" algn="l" defTabSz="914400" rtl="0" eaLnBrk="1" fontAlgn="auto" latinLnBrk="0" hangingPunct="1">
                        <a:lnSpc>
                          <a:spcPct val="100000"/>
                        </a:lnSpc>
                        <a:spcBef>
                          <a:spcPts val="0"/>
                        </a:spcBef>
                        <a:spcAft>
                          <a:spcPts val="0"/>
                        </a:spcAft>
                        <a:buClrTx/>
                        <a:buSzTx/>
                        <a:buFont typeface="Arial" pitchFamily="34" charset="0"/>
                        <a:buChar char="•"/>
                        <a:tabLst/>
                        <a:defRPr/>
                      </a:pPr>
                      <a:endParaRPr lang="en-AU" sz="1600" b="1"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AU" sz="1600" b="1" dirty="0" smtClean="0">
                        <a:solidFill>
                          <a:schemeClr val="tx1"/>
                        </a:solidFill>
                      </a:endParaRPr>
                    </a:p>
                  </a:txBody>
                  <a:tcPr marT="45715" marB="45715">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38100"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solidFill>
                      <a:schemeClr val="bg1">
                        <a:alpha val="85000"/>
                      </a:schemeClr>
                    </a:solidFill>
                  </a:tcPr>
                </a:tc>
                <a:tc>
                  <a:txBody>
                    <a:bodyPr/>
                    <a:lstStyle/>
                    <a:p>
                      <a:pPr marL="111125" marR="0" indent="-111125" algn="l" defTabSz="914400" rtl="0" eaLnBrk="1" fontAlgn="auto" latinLnBrk="0" hangingPunct="1">
                        <a:lnSpc>
                          <a:spcPct val="100000"/>
                        </a:lnSpc>
                        <a:spcBef>
                          <a:spcPts val="0"/>
                        </a:spcBef>
                        <a:spcAft>
                          <a:spcPts val="0"/>
                        </a:spcAft>
                        <a:buClrTx/>
                        <a:buSzTx/>
                        <a:buFont typeface="Arial" pitchFamily="34" charset="0"/>
                        <a:buChar char="•"/>
                        <a:tabLst/>
                        <a:defRPr/>
                      </a:pPr>
                      <a:r>
                        <a:rPr lang="en-AU" sz="1600" b="1" dirty="0" smtClean="0">
                          <a:solidFill>
                            <a:schemeClr val="tx1"/>
                          </a:solidFill>
                        </a:rPr>
                        <a:t>Potential for learners for biological research works</a:t>
                      </a:r>
                    </a:p>
                    <a:p>
                      <a:pPr marL="111125" marR="0" indent="-111125" algn="l" defTabSz="914400" rtl="0" eaLnBrk="1" fontAlgn="auto" latinLnBrk="0" hangingPunct="1">
                        <a:lnSpc>
                          <a:spcPct val="100000"/>
                        </a:lnSpc>
                        <a:spcBef>
                          <a:spcPts val="0"/>
                        </a:spcBef>
                        <a:spcAft>
                          <a:spcPts val="0"/>
                        </a:spcAft>
                        <a:buClrTx/>
                        <a:buSzTx/>
                        <a:buFont typeface="Arial" pitchFamily="34" charset="0"/>
                        <a:buChar char="•"/>
                        <a:tabLst/>
                        <a:defRPr/>
                      </a:pPr>
                      <a:endParaRPr lang="en-AU" sz="1600" b="1" dirty="0" smtClean="0">
                        <a:solidFill>
                          <a:schemeClr val="tx1"/>
                        </a:solidFill>
                      </a:endParaRPr>
                    </a:p>
                    <a:p>
                      <a:pPr marL="111125" marR="0" indent="-111125" algn="l" defTabSz="914400" rtl="0" eaLnBrk="1" fontAlgn="auto" latinLnBrk="0" hangingPunct="1">
                        <a:lnSpc>
                          <a:spcPct val="100000"/>
                        </a:lnSpc>
                        <a:spcBef>
                          <a:spcPts val="0"/>
                        </a:spcBef>
                        <a:spcAft>
                          <a:spcPts val="0"/>
                        </a:spcAft>
                        <a:buClrTx/>
                        <a:buSzTx/>
                        <a:buFont typeface="Arial" pitchFamily="34" charset="0"/>
                        <a:buChar char="•"/>
                        <a:tabLst/>
                        <a:defRPr/>
                      </a:pPr>
                      <a:r>
                        <a:rPr lang="en-AU" sz="1600" b="1" dirty="0" smtClean="0">
                          <a:solidFill>
                            <a:schemeClr val="tx1"/>
                          </a:solidFill>
                        </a:rPr>
                        <a:t>Potential for waste segregation,</a:t>
                      </a:r>
                      <a:r>
                        <a:rPr lang="en-AU" sz="1600" b="1" baseline="0" dirty="0" smtClean="0">
                          <a:solidFill>
                            <a:schemeClr val="tx1"/>
                          </a:solidFill>
                        </a:rPr>
                        <a:t> income generation, and schools’ eco-savers program</a:t>
                      </a:r>
                      <a:endParaRPr lang="en-AU" sz="1600" b="1" dirty="0">
                        <a:solidFill>
                          <a:schemeClr val="tx1"/>
                        </a:solidFill>
                      </a:endParaRPr>
                    </a:p>
                  </a:txBody>
                  <a:tcPr marT="45715" marB="45715">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38100"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solidFill>
                      <a:schemeClr val="bg1">
                        <a:alpha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AU" sz="1600" u="none" strike="noStrike" dirty="0" smtClean="0">
                        <a:solidFill>
                          <a:schemeClr val="tx1"/>
                        </a:solidFill>
                        <a:effectLst/>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AU" sz="1600" u="none" strike="noStrike" dirty="0" smtClean="0">
                        <a:solidFill>
                          <a:schemeClr val="tx1"/>
                        </a:solidFill>
                        <a:effectLst/>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AU" sz="1600" u="none" strike="noStrike" dirty="0" smtClean="0">
                        <a:solidFill>
                          <a:schemeClr val="tx1"/>
                        </a:solidFill>
                        <a:effectLst/>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AU" sz="1600" u="none" strike="noStrike" dirty="0" smtClean="0">
                        <a:solidFill>
                          <a:schemeClr val="tx1"/>
                        </a:solidFill>
                        <a:effectLst/>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AU" sz="1600" u="none" strike="noStrike" dirty="0" smtClean="0">
                        <a:solidFill>
                          <a:schemeClr val="tx1"/>
                        </a:solidFill>
                        <a:effectLst/>
                      </a:endParaRPr>
                    </a:p>
                    <a:p>
                      <a:pPr marL="111125" marR="0" indent="-111125" algn="l" defTabSz="914400" rtl="0" eaLnBrk="1" fontAlgn="auto" latinLnBrk="0" hangingPunct="1">
                        <a:lnSpc>
                          <a:spcPct val="100000"/>
                        </a:lnSpc>
                        <a:spcBef>
                          <a:spcPts val="0"/>
                        </a:spcBef>
                        <a:spcAft>
                          <a:spcPts val="0"/>
                        </a:spcAft>
                        <a:buClrTx/>
                        <a:buSzTx/>
                        <a:buFont typeface="Arial" pitchFamily="34" charset="0"/>
                        <a:buChar char="•"/>
                        <a:tabLst/>
                        <a:defRPr/>
                      </a:pPr>
                      <a:r>
                        <a:rPr lang="en-AU" sz="1600" b="1" u="none" strike="noStrike" dirty="0" smtClean="0">
                          <a:solidFill>
                            <a:schemeClr val="tx1"/>
                          </a:solidFill>
                          <a:effectLst/>
                        </a:rPr>
                        <a:t>Caused major floods and other environmental hazards in the metropolis</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AU" sz="1600" b="1" u="none" strike="noStrike" dirty="0" smtClean="0">
                        <a:solidFill>
                          <a:schemeClr val="tx1"/>
                        </a:solidFill>
                        <a:effectLst/>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AU" sz="1600" b="1" u="none" strike="noStrike" dirty="0" smtClean="0">
                        <a:solidFill>
                          <a:schemeClr val="tx1"/>
                        </a:solidFill>
                        <a:effectLst/>
                      </a:endParaRPr>
                    </a:p>
                    <a:p>
                      <a:pPr marL="111125" marR="0" indent="-111125" algn="l" defTabSz="914400" rtl="0" eaLnBrk="1" fontAlgn="auto" latinLnBrk="0" hangingPunct="1">
                        <a:lnSpc>
                          <a:spcPct val="100000"/>
                        </a:lnSpc>
                        <a:spcBef>
                          <a:spcPts val="0"/>
                        </a:spcBef>
                        <a:spcAft>
                          <a:spcPts val="0"/>
                        </a:spcAft>
                        <a:buClrTx/>
                        <a:buSzTx/>
                        <a:buFont typeface="Arial" pitchFamily="34" charset="0"/>
                        <a:buChar char="•"/>
                        <a:tabLst/>
                        <a:defRPr/>
                      </a:pPr>
                      <a:r>
                        <a:rPr lang="en-AU" sz="1600" b="1" u="none" strike="noStrike" dirty="0" smtClean="0">
                          <a:solidFill>
                            <a:schemeClr val="tx1"/>
                          </a:solidFill>
                          <a:effectLst/>
                        </a:rPr>
                        <a:t>Frequent disruptions of classes</a:t>
                      </a:r>
                      <a:r>
                        <a:rPr lang="en-AU" sz="1600" b="1" u="none" strike="noStrike" baseline="0" dirty="0" smtClean="0">
                          <a:solidFill>
                            <a:schemeClr val="tx1"/>
                          </a:solidFill>
                          <a:effectLst/>
                        </a:rPr>
                        <a:t> (a</a:t>
                      </a:r>
                      <a:r>
                        <a:rPr lang="en-AU" sz="1600" b="1" dirty="0" smtClean="0">
                          <a:solidFill>
                            <a:schemeClr val="tx1"/>
                          </a:solidFill>
                        </a:rPr>
                        <a:t>n average</a:t>
                      </a:r>
                      <a:r>
                        <a:rPr lang="en-AU" sz="1600" b="1" baseline="0" dirty="0" smtClean="0">
                          <a:solidFill>
                            <a:schemeClr val="tx1"/>
                          </a:solidFill>
                        </a:rPr>
                        <a:t> of 8% or 15 days out of 200 days school calendar</a:t>
                      </a:r>
                      <a:r>
                        <a:rPr lang="en-AU" sz="1600" baseline="0" dirty="0" smtClean="0">
                          <a:solidFill>
                            <a:schemeClr val="tx1"/>
                          </a:solidFill>
                        </a:rPr>
                        <a:t>)</a:t>
                      </a:r>
                      <a:endParaRPr lang="en-AU" sz="1600" dirty="0">
                        <a:solidFill>
                          <a:schemeClr val="tx1"/>
                        </a:solidFill>
                      </a:endParaRPr>
                    </a:p>
                  </a:txBody>
                  <a:tcPr marT="45715" marB="45715">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38100"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solidFill>
                      <a:schemeClr val="bg1">
                        <a:alpha val="85000"/>
                      </a:schemeClr>
                    </a:solidFill>
                  </a:tcPr>
                </a:tc>
              </a:tr>
            </a:tbl>
          </a:graphicData>
        </a:graphic>
      </p:graphicFrame>
      <p:grpSp>
        <p:nvGrpSpPr>
          <p:cNvPr id="5" name="Group 4"/>
          <p:cNvGrpSpPr/>
          <p:nvPr/>
        </p:nvGrpSpPr>
        <p:grpSpPr>
          <a:xfrm>
            <a:off x="6629399" y="10392"/>
            <a:ext cx="2512435" cy="6847608"/>
            <a:chOff x="6629399" y="10392"/>
            <a:chExt cx="2512435" cy="6847608"/>
          </a:xfrm>
        </p:grpSpPr>
        <p:sp>
          <p:nvSpPr>
            <p:cNvPr id="11" name="Half Frame 10"/>
            <p:cNvSpPr/>
            <p:nvPr/>
          </p:nvSpPr>
          <p:spPr>
            <a:xfrm rot="10800000">
              <a:off x="6629399" y="10392"/>
              <a:ext cx="2511137" cy="6844146"/>
            </a:xfrm>
            <a:prstGeom prst="halfFrame">
              <a:avLst>
                <a:gd name="adj1" fmla="val 23455"/>
                <a:gd name="adj2" fmla="val 5640"/>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Half Frame 7"/>
            <p:cNvSpPr/>
            <p:nvPr/>
          </p:nvSpPr>
          <p:spPr>
            <a:xfrm rot="10800000">
              <a:off x="6935498" y="13854"/>
              <a:ext cx="2206336" cy="6844146"/>
            </a:xfrm>
            <a:prstGeom prst="halfFrame">
              <a:avLst>
                <a:gd name="adj1" fmla="val 27471"/>
                <a:gd name="adj2" fmla="val 460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0" name="Half Frame 9"/>
          <p:cNvSpPr/>
          <p:nvPr/>
        </p:nvSpPr>
        <p:spPr>
          <a:xfrm>
            <a:off x="0" y="0"/>
            <a:ext cx="2438400" cy="6844146"/>
          </a:xfrm>
          <a:prstGeom prst="halfFrame">
            <a:avLst>
              <a:gd name="adj1" fmla="val 27046"/>
              <a:gd name="adj2" fmla="val 8868"/>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Half Frame 2"/>
          <p:cNvSpPr/>
          <p:nvPr/>
        </p:nvSpPr>
        <p:spPr>
          <a:xfrm>
            <a:off x="0" y="13854"/>
            <a:ext cx="2206336" cy="6844146"/>
          </a:xfrm>
          <a:prstGeom prst="halfFrame">
            <a:avLst>
              <a:gd name="adj1" fmla="val 27471"/>
              <a:gd name="adj2" fmla="val 4607"/>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 name="Group 3"/>
          <p:cNvGrpSpPr/>
          <p:nvPr/>
        </p:nvGrpSpPr>
        <p:grpSpPr>
          <a:xfrm>
            <a:off x="242333" y="2514600"/>
            <a:ext cx="1880876" cy="3602182"/>
            <a:chOff x="162791" y="3297382"/>
            <a:chExt cx="1880876" cy="3297382"/>
          </a:xfrm>
        </p:grpSpPr>
        <p:pic>
          <p:nvPicPr>
            <p:cNvPr id="6146" name="Picture 2" descr="C:\Users\RPUD-V002\Desktop\from marco &amp; jojo\pix 4 fy 2014 plan\rizal-park-monument-facing-quirino-grandstand-manila-philippin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391" y="3297382"/>
              <a:ext cx="1843258" cy="1600200"/>
            </a:xfrm>
            <a:prstGeom prst="rect">
              <a:avLst/>
            </a:prstGeom>
            <a:ln w="88900" cap="sq" cmpd="thickThin">
              <a:no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6147" name="Picture 3" descr="C:\Users\RPUD-V002\Desktop\from marco &amp; jojo\pix 4 fy 2014 plan\ondoy.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2791" y="4880264"/>
              <a:ext cx="1880876" cy="1714500"/>
            </a:xfrm>
            <a:prstGeom prst="rect">
              <a:avLst/>
            </a:prstGeom>
            <a:ln w="88900" cap="sq" cmpd="thickThin">
              <a:no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74550246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RPUD-V002\Desktop\from marco &amp; jojo\pix 4 fy 2014 plan\up ayal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44894" y="0"/>
            <a:ext cx="5199106" cy="6858000"/>
          </a:xfrm>
          <a:prstGeom prst="snip2DiagRect">
            <a:avLst>
              <a:gd name="adj1" fmla="val 0"/>
              <a:gd name="adj2" fmla="val 0"/>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graphicFrame>
        <p:nvGraphicFramePr>
          <p:cNvPr id="2" name="Table 1"/>
          <p:cNvGraphicFramePr>
            <a:graphicFrameLocks noGrp="1"/>
          </p:cNvGraphicFramePr>
          <p:nvPr>
            <p:extLst>
              <p:ext uri="{D42A27DB-BD31-4B8C-83A1-F6EECF244321}">
                <p14:modId xmlns:p14="http://schemas.microsoft.com/office/powerpoint/2010/main" val="4142748337"/>
              </p:ext>
            </p:extLst>
          </p:nvPr>
        </p:nvGraphicFramePr>
        <p:xfrm>
          <a:off x="152400" y="899357"/>
          <a:ext cx="8839200" cy="5730043"/>
        </p:xfrm>
        <a:graphic>
          <a:graphicData uri="http://schemas.openxmlformats.org/drawingml/2006/table">
            <a:tbl>
              <a:tblPr firstRow="1" bandRow="1">
                <a:tableStyleId>{5C22544A-7EE6-4342-B048-85BDC9FD1C3A}</a:tableStyleId>
              </a:tblPr>
              <a:tblGrid>
                <a:gridCol w="1447800"/>
                <a:gridCol w="3352800"/>
                <a:gridCol w="2362200"/>
                <a:gridCol w="1676400"/>
              </a:tblGrid>
              <a:tr h="38162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800" dirty="0" smtClean="0">
                          <a:solidFill>
                            <a:srgbClr val="002060"/>
                          </a:solidFill>
                        </a:rPr>
                        <a:t>Area</a:t>
                      </a:r>
                    </a:p>
                  </a:txBody>
                  <a:tcPr marT="45715" marB="4571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800" dirty="0" smtClean="0">
                          <a:solidFill>
                            <a:srgbClr val="002060"/>
                          </a:solidFill>
                        </a:rPr>
                        <a:t>Data</a:t>
                      </a:r>
                    </a:p>
                  </a:txBody>
                  <a:tcPr marT="45715" marB="4571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800" dirty="0" smtClean="0">
                          <a:solidFill>
                            <a:srgbClr val="002060"/>
                          </a:solidFill>
                        </a:rPr>
                        <a:t>Opportunities</a:t>
                      </a:r>
                      <a:endParaRPr lang="en-AU" sz="1800" dirty="0">
                        <a:solidFill>
                          <a:srgbClr val="002060"/>
                        </a:solidFill>
                      </a:endParaRPr>
                    </a:p>
                  </a:txBody>
                  <a:tcPr marT="45715" marB="4571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800" dirty="0" smtClean="0">
                          <a:solidFill>
                            <a:srgbClr val="002060"/>
                          </a:solidFill>
                        </a:rPr>
                        <a:t>Threats</a:t>
                      </a:r>
                      <a:endParaRPr lang="en-AU" sz="1800" dirty="0">
                        <a:solidFill>
                          <a:srgbClr val="002060"/>
                        </a:solidFill>
                      </a:endParaRPr>
                    </a:p>
                  </a:txBody>
                  <a:tcPr marT="45715" marB="4571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85000"/>
                      </a:schemeClr>
                    </a:solidFill>
                  </a:tcPr>
                </a:tc>
              </a:tr>
              <a:tr h="534841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AU" sz="1800" baseline="0" dirty="0" smtClean="0">
                        <a:solidFill>
                          <a:schemeClr val="tx1"/>
                        </a:solidFill>
                      </a:endParaRPr>
                    </a:p>
                  </a:txBody>
                  <a:tcPr marT="45715" marB="4571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85000"/>
                      </a:schemeClr>
                    </a:solidFill>
                  </a:tcPr>
                </a:tc>
                <a:tc>
                  <a:txBody>
                    <a:bodyPr/>
                    <a:lstStyle/>
                    <a:p>
                      <a:pPr marL="111125" indent="-111125">
                        <a:buFont typeface="Arial" pitchFamily="34" charset="0"/>
                        <a:buChar char="•"/>
                      </a:pPr>
                      <a:r>
                        <a:rPr lang="en-AU" sz="1600" b="1" dirty="0" smtClean="0">
                          <a:solidFill>
                            <a:schemeClr val="tx1"/>
                          </a:solidFill>
                        </a:rPr>
                        <a:t>NCR - the</a:t>
                      </a:r>
                      <a:r>
                        <a:rPr lang="en-AU" sz="1600" b="1" u="none" strike="noStrike" dirty="0" smtClean="0">
                          <a:solidFill>
                            <a:schemeClr val="tx1"/>
                          </a:solidFill>
                          <a:effectLst/>
                        </a:rPr>
                        <a:t> </a:t>
                      </a:r>
                      <a:r>
                        <a:rPr lang="en-AU" sz="1600" b="1" u="none" strike="noStrike" dirty="0" err="1" smtClean="0">
                          <a:solidFill>
                            <a:schemeClr val="tx1"/>
                          </a:solidFill>
                          <a:effectLst/>
                        </a:rPr>
                        <a:t>Center</a:t>
                      </a:r>
                      <a:r>
                        <a:rPr lang="en-AU" sz="1600" b="1" u="none" strike="noStrike" dirty="0" smtClean="0">
                          <a:solidFill>
                            <a:schemeClr val="tx1"/>
                          </a:solidFill>
                          <a:effectLst/>
                        </a:rPr>
                        <a:t> of Technological Advancement in the Philippines and expected to remain as main venue for ICT.</a:t>
                      </a:r>
                      <a:r>
                        <a:rPr lang="en-AU" sz="1600" b="1" u="none" strike="noStrike" baseline="0" dirty="0" smtClean="0">
                          <a:solidFill>
                            <a:schemeClr val="tx1"/>
                          </a:solidFill>
                          <a:effectLst/>
                        </a:rPr>
                        <a:t> NCR ICT sector continues to be an economic driver with the GDP share increased from 2.7% to 4.8%/</a:t>
                      </a:r>
                      <a:r>
                        <a:rPr lang="en-AU" sz="1600" b="1" u="none" strike="noStrike" dirty="0" smtClean="0">
                          <a:solidFill>
                            <a:schemeClr val="tx1"/>
                          </a:solidFill>
                          <a:effectLst/>
                        </a:rPr>
                        <a:t>Internet connections availability and accessibility to telephone connections, computers and internet. (Source: CICT)</a:t>
                      </a:r>
                    </a:p>
                    <a:p>
                      <a:pPr marL="111125" indent="-111125">
                        <a:buFont typeface="Arial" pitchFamily="34" charset="0"/>
                        <a:buChar char="•"/>
                      </a:pPr>
                      <a:r>
                        <a:rPr lang="en-AU" sz="1600" b="1" u="none" strike="noStrike" dirty="0" smtClean="0">
                          <a:solidFill>
                            <a:schemeClr val="tx1"/>
                          </a:solidFill>
                          <a:effectLst/>
                        </a:rPr>
                        <a:t>Metro Manila accounts for</a:t>
                      </a:r>
                      <a:r>
                        <a:rPr lang="en-AU" sz="1600" b="1" u="none" strike="noStrike" baseline="0" dirty="0" smtClean="0">
                          <a:solidFill>
                            <a:schemeClr val="tx1"/>
                          </a:solidFill>
                          <a:effectLst/>
                        </a:rPr>
                        <a:t> 75% of BPOs or approximately 141 thousands in the country  - Source: Business Processing Association of the Philippines (BPAP)/DTI</a:t>
                      </a:r>
                    </a:p>
                  </a:txBody>
                  <a:tcPr marT="45715" marB="4571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85000"/>
                      </a:schemeClr>
                    </a:solidFill>
                  </a:tcPr>
                </a:tc>
                <a:tc>
                  <a:txBody>
                    <a:bodyPr/>
                    <a:lstStyle/>
                    <a:p>
                      <a:pPr marL="111125" marR="0" indent="-111125" algn="l" defTabSz="914400" rtl="0" eaLnBrk="1" fontAlgn="auto" latinLnBrk="0" hangingPunct="1">
                        <a:lnSpc>
                          <a:spcPct val="100000"/>
                        </a:lnSpc>
                        <a:spcBef>
                          <a:spcPts val="0"/>
                        </a:spcBef>
                        <a:spcAft>
                          <a:spcPts val="0"/>
                        </a:spcAft>
                        <a:buClrTx/>
                        <a:buSzTx/>
                        <a:buFont typeface="Arial" pitchFamily="34" charset="0"/>
                        <a:buChar char="•"/>
                        <a:tabLst/>
                        <a:defRPr/>
                      </a:pPr>
                      <a:r>
                        <a:rPr lang="en-AU" sz="1600" b="1" dirty="0" smtClean="0">
                          <a:solidFill>
                            <a:schemeClr val="tx1"/>
                          </a:solidFill>
                        </a:rPr>
                        <a:t>Opportunity for education to deliver Open Learning System </a:t>
                      </a:r>
                      <a:r>
                        <a:rPr lang="en-AU" sz="1600" b="1" baseline="0" dirty="0" smtClean="0">
                          <a:solidFill>
                            <a:schemeClr val="tx1"/>
                          </a:solidFill>
                        </a:rPr>
                        <a:t>and optimize the use of ICT in addressing access, quality, efficiency and governance</a:t>
                      </a:r>
                    </a:p>
                    <a:p>
                      <a:pPr marL="111125" marR="0" indent="-111125" algn="l" defTabSz="914400" rtl="0" eaLnBrk="1" fontAlgn="auto" latinLnBrk="0" hangingPunct="1">
                        <a:lnSpc>
                          <a:spcPct val="100000"/>
                        </a:lnSpc>
                        <a:spcBef>
                          <a:spcPts val="0"/>
                        </a:spcBef>
                        <a:spcAft>
                          <a:spcPts val="0"/>
                        </a:spcAft>
                        <a:buClrTx/>
                        <a:buSzTx/>
                        <a:buFont typeface="Arial" pitchFamily="34" charset="0"/>
                        <a:buChar char="•"/>
                        <a:tabLst/>
                        <a:defRPr/>
                      </a:pPr>
                      <a:r>
                        <a:rPr lang="en-AU" sz="1600" b="1" baseline="0" dirty="0" smtClean="0">
                          <a:solidFill>
                            <a:schemeClr val="tx1"/>
                          </a:solidFill>
                        </a:rPr>
                        <a:t>Easy access of information (everything at your fingertips)</a:t>
                      </a:r>
                    </a:p>
                    <a:p>
                      <a:pPr marL="111125" marR="0" indent="-111125" algn="l" defTabSz="914400" rtl="0" eaLnBrk="1" fontAlgn="auto" latinLnBrk="0" hangingPunct="1">
                        <a:lnSpc>
                          <a:spcPct val="100000"/>
                        </a:lnSpc>
                        <a:spcBef>
                          <a:spcPts val="0"/>
                        </a:spcBef>
                        <a:spcAft>
                          <a:spcPts val="0"/>
                        </a:spcAft>
                        <a:buClrTx/>
                        <a:buSzTx/>
                        <a:buFont typeface="Arial" pitchFamily="34" charset="0"/>
                        <a:buChar char="•"/>
                        <a:tabLst/>
                        <a:defRPr/>
                      </a:pPr>
                      <a:endParaRPr lang="en-AU" sz="1600" b="1" dirty="0" smtClean="0">
                        <a:solidFill>
                          <a:schemeClr val="tx1"/>
                        </a:solidFill>
                      </a:endParaRPr>
                    </a:p>
                  </a:txBody>
                  <a:tcPr marT="45715" marB="4571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85000"/>
                      </a:schemeClr>
                    </a:solidFill>
                  </a:tcPr>
                </a:tc>
                <a:tc>
                  <a:txBody>
                    <a:bodyPr/>
                    <a:lstStyle/>
                    <a:p>
                      <a:pPr marL="111125" marR="0" indent="-111125" algn="l" defTabSz="914400" rtl="0" eaLnBrk="1" fontAlgn="auto" latinLnBrk="0" hangingPunct="1">
                        <a:lnSpc>
                          <a:spcPct val="100000"/>
                        </a:lnSpc>
                        <a:spcBef>
                          <a:spcPts val="0"/>
                        </a:spcBef>
                        <a:spcAft>
                          <a:spcPts val="0"/>
                        </a:spcAft>
                        <a:buClrTx/>
                        <a:buSzTx/>
                        <a:buFont typeface="Arial" pitchFamily="34" charset="0"/>
                        <a:buChar char="•"/>
                        <a:tabLst/>
                        <a:defRPr/>
                      </a:pPr>
                      <a:r>
                        <a:rPr lang="en-AU" sz="1600" b="1" dirty="0" smtClean="0">
                          <a:solidFill>
                            <a:schemeClr val="tx1"/>
                          </a:solidFill>
                        </a:rPr>
                        <a:t>Proliferation of</a:t>
                      </a:r>
                      <a:r>
                        <a:rPr lang="en-AU" sz="1600" b="1" baseline="0" dirty="0" smtClean="0">
                          <a:solidFill>
                            <a:schemeClr val="tx1"/>
                          </a:solidFill>
                        </a:rPr>
                        <a:t> internet cafes adjacent to schools in the metropolis caused learners to cut class and lack focus in studies (Source: Action Research Findings)</a:t>
                      </a:r>
                      <a:endParaRPr lang="en-AU" sz="1600" b="1" dirty="0" smtClean="0">
                        <a:solidFill>
                          <a:schemeClr val="tx1"/>
                        </a:solidFill>
                      </a:endParaRPr>
                    </a:p>
                    <a:p>
                      <a:endParaRPr lang="en-AU" sz="1600" dirty="0">
                        <a:solidFill>
                          <a:schemeClr val="tx1"/>
                        </a:solidFill>
                      </a:endParaRPr>
                    </a:p>
                  </a:txBody>
                  <a:tcPr marT="45715" marB="4571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85000"/>
                      </a:schemeClr>
                    </a:solidFill>
                  </a:tcPr>
                </a:tc>
              </a:tr>
            </a:tbl>
          </a:graphicData>
        </a:graphic>
      </p:graphicFrame>
      <p:grpSp>
        <p:nvGrpSpPr>
          <p:cNvPr id="10" name="Group 9"/>
          <p:cNvGrpSpPr/>
          <p:nvPr/>
        </p:nvGrpSpPr>
        <p:grpSpPr>
          <a:xfrm>
            <a:off x="194539" y="2819400"/>
            <a:ext cx="1367561" cy="3733800"/>
            <a:chOff x="194539" y="2609850"/>
            <a:chExt cx="1367561" cy="3733800"/>
          </a:xfrm>
        </p:grpSpPr>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7930" y="2609850"/>
              <a:ext cx="1364170" cy="1933955"/>
            </a:xfrm>
            <a:prstGeom prst="round2DiagRect">
              <a:avLst>
                <a:gd name="adj1" fmla="val 0"/>
                <a:gd name="adj2" fmla="val 0"/>
              </a:avLst>
            </a:prstGeom>
            <a:ln w="88900" cap="sq">
              <a:noFill/>
              <a:miter lim="800000"/>
            </a:ln>
            <a:effectLst>
              <a:outerShdw blurRad="254000" algn="tl" rotWithShape="0">
                <a:srgbClr val="000000">
                  <a:alpha val="43000"/>
                </a:srgbClr>
              </a:outerShdw>
            </a:effectLst>
          </p:spPr>
        </p:pic>
        <p:pic>
          <p:nvPicPr>
            <p:cNvPr id="7170" name="Picture 2" descr="C:\Users\RPUD-V002\Desktop\from marco &amp; jojo\pix 4 fy 2014 plan\up ayal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539" y="4438650"/>
              <a:ext cx="1367561" cy="1905000"/>
            </a:xfrm>
            <a:prstGeom prst="snip2DiagRect">
              <a:avLst>
                <a:gd name="adj1" fmla="val 0"/>
                <a:gd name="adj2" fmla="val 0"/>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grpSp>
      <p:sp>
        <p:nvSpPr>
          <p:cNvPr id="9" name="TextBox 8"/>
          <p:cNvSpPr txBox="1"/>
          <p:nvPr/>
        </p:nvSpPr>
        <p:spPr>
          <a:xfrm rot="18820555">
            <a:off x="-216940" y="1841159"/>
            <a:ext cx="2132511" cy="400110"/>
          </a:xfrm>
          <a:prstGeom prst="rect">
            <a:avLst/>
          </a:prstGeom>
          <a:noFill/>
        </p:spPr>
        <p:txBody>
          <a:bodyPr wrap="square" rtlCol="0">
            <a:spAutoFit/>
          </a:bodyPr>
          <a:lstStyle/>
          <a:p>
            <a:pPr algn="ctr"/>
            <a:r>
              <a:rPr lang="en-US" sz="2000" b="1" dirty="0" smtClean="0">
                <a:solidFill>
                  <a:srgbClr val="000099"/>
                </a:solidFill>
                <a:effectLst>
                  <a:reflection blurRad="6350" stA="60000" endA="900" endPos="58000" dir="5400000" sy="-100000" algn="bl" rotWithShape="0"/>
                </a:effectLst>
              </a:rPr>
              <a:t>Technological</a:t>
            </a:r>
            <a:endParaRPr lang="en-US" sz="2000" b="1" dirty="0">
              <a:solidFill>
                <a:srgbClr val="000099"/>
              </a:solidFill>
              <a:effectLst>
                <a:reflection blurRad="6350" stA="60000" endA="900" endPos="58000" dir="5400000" sy="-100000" algn="bl" rotWithShape="0"/>
              </a:effectLst>
            </a:endParaRPr>
          </a:p>
        </p:txBody>
      </p:sp>
      <p:grpSp>
        <p:nvGrpSpPr>
          <p:cNvPr id="14" name="Group 13"/>
          <p:cNvGrpSpPr/>
          <p:nvPr/>
        </p:nvGrpSpPr>
        <p:grpSpPr>
          <a:xfrm>
            <a:off x="4114800" y="76200"/>
            <a:ext cx="4876800" cy="762000"/>
            <a:chOff x="1371600" y="76200"/>
            <a:chExt cx="4876800" cy="76200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grpSpPr>
        <p:sp>
          <p:nvSpPr>
            <p:cNvPr id="13" name="Flowchart: Alternate Process 12"/>
            <p:cNvSpPr/>
            <p:nvPr/>
          </p:nvSpPr>
          <p:spPr>
            <a:xfrm>
              <a:off x="1371600" y="76200"/>
              <a:ext cx="4876800" cy="762000"/>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p:cNvSpPr txBox="1">
              <a:spLocks/>
            </p:cNvSpPr>
            <p:nvPr/>
          </p:nvSpPr>
          <p:spPr>
            <a:xfrm>
              <a:off x="1524000" y="238991"/>
              <a:ext cx="4571999" cy="457200"/>
            </a:xfrm>
            <a:prstGeom prst="rect">
              <a:avLst/>
            </a:prstGeom>
            <a:grp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smtClean="0">
                  <a:latin typeface="Arial Black" pitchFamily="34" charset="0"/>
                </a:rPr>
                <a:t>EXTERNAL ANALYSIS</a:t>
              </a:r>
            </a:p>
          </p:txBody>
        </p:sp>
      </p:grpSp>
    </p:spTree>
    <p:extLst>
      <p:ext uri="{BB962C8B-B14F-4D97-AF65-F5344CB8AC3E}">
        <p14:creationId xmlns:p14="http://schemas.microsoft.com/office/powerpoint/2010/main" val="112314377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7467600" cy="1143000"/>
          </a:xfrm>
        </p:spPr>
        <p:txBody>
          <a:bodyPr>
            <a:noAutofit/>
          </a:bodyPr>
          <a:lstStyle/>
          <a:p>
            <a:pPr algn="ctr"/>
            <a:r>
              <a:rPr lang="en-US" sz="4400" b="1" dirty="0" smtClean="0"/>
              <a:t>4 levels of external assessment</a:t>
            </a:r>
            <a:endParaRPr lang="en-US" sz="4400" b="1" dirty="0"/>
          </a:p>
        </p:txBody>
      </p:sp>
      <p:sp>
        <p:nvSpPr>
          <p:cNvPr id="3" name="Content Placeholder 2"/>
          <p:cNvSpPr>
            <a:spLocks noGrp="1"/>
          </p:cNvSpPr>
          <p:nvPr>
            <p:ph sz="quarter" idx="1"/>
          </p:nvPr>
        </p:nvSpPr>
        <p:spPr>
          <a:xfrm>
            <a:off x="1143000" y="2209800"/>
            <a:ext cx="7543800" cy="4264152"/>
          </a:xfrm>
        </p:spPr>
        <p:txBody>
          <a:bodyPr>
            <a:normAutofit/>
          </a:bodyPr>
          <a:lstStyle/>
          <a:p>
            <a:pPr>
              <a:lnSpc>
                <a:spcPct val="150000"/>
              </a:lnSpc>
            </a:pPr>
            <a:r>
              <a:rPr lang="en-US" sz="3200" dirty="0" smtClean="0"/>
              <a:t>Level 1. The Macro Environment</a:t>
            </a:r>
          </a:p>
          <a:p>
            <a:pPr>
              <a:lnSpc>
                <a:spcPct val="150000"/>
              </a:lnSpc>
            </a:pPr>
            <a:r>
              <a:rPr lang="en-US" sz="3200" dirty="0" smtClean="0"/>
              <a:t>Level 2. The Industry/Area/Sector</a:t>
            </a:r>
          </a:p>
          <a:p>
            <a:pPr>
              <a:lnSpc>
                <a:spcPct val="150000"/>
              </a:lnSpc>
            </a:pPr>
            <a:r>
              <a:rPr lang="en-US" sz="3200" dirty="0" smtClean="0"/>
              <a:t>Level 3. The Market</a:t>
            </a:r>
          </a:p>
          <a:p>
            <a:pPr>
              <a:lnSpc>
                <a:spcPct val="150000"/>
              </a:lnSpc>
            </a:pPr>
            <a:r>
              <a:rPr lang="en-US" sz="3200" dirty="0" smtClean="0"/>
              <a:t>Level 4. The Micro Market</a:t>
            </a:r>
          </a:p>
          <a:p>
            <a:endParaRPr lang="en-US" sz="3200" dirty="0"/>
          </a:p>
        </p:txBody>
      </p:sp>
    </p:spTree>
    <p:extLst>
      <p:ext uri="{BB962C8B-B14F-4D97-AF65-F5344CB8AC3E}">
        <p14:creationId xmlns:p14="http://schemas.microsoft.com/office/powerpoint/2010/main" val="37794102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9474" y="569954"/>
            <a:ext cx="6017526" cy="1030246"/>
          </a:xfrm>
          <a:noFill/>
          <a:ln>
            <a:noFill/>
          </a:ln>
          <a:effectLst>
            <a:glow rad="63500">
              <a:schemeClr val="accent4">
                <a:satMod val="175000"/>
                <a:alpha val="40000"/>
              </a:schemeClr>
            </a:glow>
          </a:effectLst>
        </p:spPr>
        <p:style>
          <a:lnRef idx="3">
            <a:schemeClr val="lt1"/>
          </a:lnRef>
          <a:fillRef idx="1">
            <a:schemeClr val="accent4"/>
          </a:fillRef>
          <a:effectRef idx="1">
            <a:schemeClr val="accent4"/>
          </a:effectRef>
          <a:fontRef idx="minor">
            <a:schemeClr val="lt1"/>
          </a:fontRef>
        </p:style>
        <p:txBody>
          <a:bodyPr rtlCol="0">
            <a:noAutofit/>
          </a:bodyPr>
          <a:lstStyle/>
          <a:p>
            <a:pPr eaLnBrk="1" fontAlgn="auto" hangingPunct="1">
              <a:spcAft>
                <a:spcPts val="0"/>
              </a:spcAft>
              <a:defRPr/>
            </a:pPr>
            <a:r>
              <a:rPr lang="en-PH" sz="2800" b="1" i="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Steps in Conducting a Macro Environment Assessment</a:t>
            </a:r>
            <a:r>
              <a:rPr lang="en-PH" sz="28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 </a:t>
            </a:r>
            <a:endParaRPr lang="en-PH" sz="2800" b="1"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endParaRPr>
          </a:p>
        </p:txBody>
      </p:sp>
      <p:cxnSp>
        <p:nvCxnSpPr>
          <p:cNvPr id="5" name="Straight Connector 4"/>
          <p:cNvCxnSpPr/>
          <p:nvPr/>
        </p:nvCxnSpPr>
        <p:spPr>
          <a:xfrm flipV="1">
            <a:off x="428625" y="1473200"/>
            <a:ext cx="6927850" cy="0"/>
          </a:xfrm>
          <a:prstGeom prst="line">
            <a:avLst/>
          </a:prstGeom>
        </p:spPr>
        <p:style>
          <a:lnRef idx="3">
            <a:schemeClr val="dk1"/>
          </a:lnRef>
          <a:fillRef idx="0">
            <a:schemeClr val="dk1"/>
          </a:fillRef>
          <a:effectRef idx="2">
            <a:schemeClr val="dk1"/>
          </a:effectRef>
          <a:fontRef idx="minor">
            <a:schemeClr val="tx1"/>
          </a:fontRef>
        </p:style>
      </p:cxnSp>
      <p:grpSp>
        <p:nvGrpSpPr>
          <p:cNvPr id="6" name="Group 11"/>
          <p:cNvGrpSpPr>
            <a:grpSpLocks/>
          </p:cNvGrpSpPr>
          <p:nvPr/>
        </p:nvGrpSpPr>
        <p:grpSpPr bwMode="auto">
          <a:xfrm>
            <a:off x="3059209" y="3326284"/>
            <a:ext cx="5398991" cy="1452563"/>
            <a:chOff x="2589757" y="2349877"/>
            <a:chExt cx="4534526" cy="2135754"/>
          </a:xfrm>
        </p:grpSpPr>
        <p:sp>
          <p:nvSpPr>
            <p:cNvPr id="7" name="Right Arrow 6"/>
            <p:cNvSpPr/>
            <p:nvPr/>
          </p:nvSpPr>
          <p:spPr>
            <a:xfrm>
              <a:off x="2589758" y="2349877"/>
              <a:ext cx="4534525" cy="2135754"/>
            </a:xfrm>
            <a:prstGeom prst="rightArrow">
              <a:avLst>
                <a:gd name="adj1" fmla="val 75000"/>
                <a:gd name="adj2" fmla="val 50000"/>
              </a:avLst>
            </a:prstGeom>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sp>
        <p:sp>
          <p:nvSpPr>
            <p:cNvPr id="8" name="Right Arrow 4"/>
            <p:cNvSpPr/>
            <p:nvPr/>
          </p:nvSpPr>
          <p:spPr>
            <a:xfrm>
              <a:off x="2589757" y="2616450"/>
              <a:ext cx="4194222" cy="160260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14605" tIns="14605" rIns="14605" bIns="14605" spcCol="1270"/>
            <a:lstStyle/>
            <a:p>
              <a:pPr marL="228600" lvl="1" indent="-228600" defTabSz="1022350">
                <a:lnSpc>
                  <a:spcPct val="90000"/>
                </a:lnSpc>
                <a:spcBef>
                  <a:spcPct val="0"/>
                </a:spcBef>
                <a:spcAft>
                  <a:spcPct val="15000"/>
                </a:spcAft>
                <a:buFontTx/>
                <a:buChar char="••"/>
                <a:defRPr/>
              </a:pPr>
              <a:r>
                <a:rPr lang="en-PH" sz="2300" dirty="0">
                  <a:solidFill>
                    <a:prstClr val="black">
                      <a:hueOff val="0"/>
                      <a:satOff val="0"/>
                      <a:lumOff val="0"/>
                      <a:alphaOff val="0"/>
                    </a:prstClr>
                  </a:solidFill>
                </a:rPr>
                <a:t>Gather the relevant information through the various research methods available to you.</a:t>
              </a:r>
            </a:p>
          </p:txBody>
        </p:sp>
      </p:grpSp>
      <p:grpSp>
        <p:nvGrpSpPr>
          <p:cNvPr id="9" name="Group 20"/>
          <p:cNvGrpSpPr>
            <a:grpSpLocks/>
          </p:cNvGrpSpPr>
          <p:nvPr/>
        </p:nvGrpSpPr>
        <p:grpSpPr bwMode="auto">
          <a:xfrm>
            <a:off x="808037" y="3387503"/>
            <a:ext cx="2209801" cy="1452563"/>
            <a:chOff x="433258" y="2349877"/>
            <a:chExt cx="2156499" cy="2135754"/>
          </a:xfrm>
        </p:grpSpPr>
        <p:sp>
          <p:nvSpPr>
            <p:cNvPr id="10" name="Rounded Rectangle 9"/>
            <p:cNvSpPr/>
            <p:nvPr/>
          </p:nvSpPr>
          <p:spPr>
            <a:xfrm>
              <a:off x="433258" y="2349877"/>
              <a:ext cx="2156499" cy="2135754"/>
            </a:xfrm>
            <a:prstGeom prst="roundRect">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1" name="Rounded Rectangle 6"/>
            <p:cNvSpPr/>
            <p:nvPr/>
          </p:nvSpPr>
          <p:spPr>
            <a:xfrm>
              <a:off x="538066" y="2454602"/>
              <a:ext cx="1946883" cy="1926304"/>
            </a:xfrm>
            <a:prstGeom prst="rect">
              <a:avLst/>
            </a:prstGeom>
          </p:spPr>
          <p:style>
            <a:lnRef idx="0">
              <a:scrgbClr r="0" g="0" b="0"/>
            </a:lnRef>
            <a:fillRef idx="0">
              <a:scrgbClr r="0" g="0" b="0"/>
            </a:fillRef>
            <a:effectRef idx="0">
              <a:scrgbClr r="0" g="0" b="0"/>
            </a:effectRef>
            <a:fontRef idx="minor">
              <a:schemeClr val="lt1"/>
            </a:fontRef>
          </p:style>
          <p:txBody>
            <a:bodyPr lIns="209550" tIns="104775" rIns="209550" bIns="104775" spcCol="1270" anchor="ctr"/>
            <a:lstStyle/>
            <a:p>
              <a:pPr algn="ctr" defTabSz="2444750">
                <a:lnSpc>
                  <a:spcPct val="90000"/>
                </a:lnSpc>
                <a:spcBef>
                  <a:spcPct val="0"/>
                </a:spcBef>
                <a:spcAft>
                  <a:spcPct val="35000"/>
                </a:spcAft>
                <a:defRPr/>
              </a:pPr>
              <a:r>
                <a:rPr lang="en-PH" sz="4000" dirty="0">
                  <a:solidFill>
                    <a:prstClr val="black"/>
                  </a:solidFill>
                </a:rPr>
                <a:t>Step 2</a:t>
              </a:r>
            </a:p>
          </p:txBody>
        </p:sp>
      </p:grpSp>
      <p:grpSp>
        <p:nvGrpSpPr>
          <p:cNvPr id="12" name="Group 23"/>
          <p:cNvGrpSpPr>
            <a:grpSpLocks/>
          </p:cNvGrpSpPr>
          <p:nvPr/>
        </p:nvGrpSpPr>
        <p:grpSpPr bwMode="auto">
          <a:xfrm>
            <a:off x="3017838" y="1728787"/>
            <a:ext cx="5364162" cy="1544321"/>
            <a:chOff x="2617056" y="547"/>
            <a:chExt cx="4534525" cy="2135754"/>
          </a:xfrm>
        </p:grpSpPr>
        <p:sp>
          <p:nvSpPr>
            <p:cNvPr id="13" name="Right Arrow 12"/>
            <p:cNvSpPr/>
            <p:nvPr/>
          </p:nvSpPr>
          <p:spPr>
            <a:xfrm>
              <a:off x="2617056" y="547"/>
              <a:ext cx="4534525" cy="2135754"/>
            </a:xfrm>
            <a:prstGeom prst="rightArrow">
              <a:avLst>
                <a:gd name="adj1" fmla="val 75000"/>
                <a:gd name="adj2" fmla="val 50000"/>
              </a:avLst>
            </a:prstGeom>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sp>
        <p:sp>
          <p:nvSpPr>
            <p:cNvPr id="14" name="Right Arrow 4"/>
            <p:cNvSpPr/>
            <p:nvPr/>
          </p:nvSpPr>
          <p:spPr>
            <a:xfrm>
              <a:off x="2617056" y="267318"/>
              <a:ext cx="3733008" cy="127796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12700" tIns="12700" rIns="12700" bIns="12700" spcCol="1270"/>
            <a:lstStyle/>
            <a:p>
              <a:pPr marL="228600" lvl="1" indent="-228600" defTabSz="889000">
                <a:lnSpc>
                  <a:spcPct val="90000"/>
                </a:lnSpc>
                <a:spcBef>
                  <a:spcPct val="0"/>
                </a:spcBef>
                <a:spcAft>
                  <a:spcPct val="15000"/>
                </a:spcAft>
                <a:buFontTx/>
                <a:buChar char="••"/>
                <a:defRPr/>
              </a:pPr>
              <a:r>
                <a:rPr lang="en-PH" sz="2000" dirty="0">
                  <a:solidFill>
                    <a:prstClr val="black">
                      <a:hueOff val="0"/>
                      <a:satOff val="0"/>
                      <a:lumOff val="0"/>
                      <a:alphaOff val="0"/>
                    </a:prstClr>
                  </a:solidFill>
                </a:rPr>
                <a:t>Determine what are the relevant information that will help you achieve your unit’s Vision, Mission and Objectives.</a:t>
              </a:r>
            </a:p>
          </p:txBody>
        </p:sp>
      </p:grpSp>
      <p:grpSp>
        <p:nvGrpSpPr>
          <p:cNvPr id="15" name="Group 24"/>
          <p:cNvGrpSpPr>
            <a:grpSpLocks/>
          </p:cNvGrpSpPr>
          <p:nvPr/>
        </p:nvGrpSpPr>
        <p:grpSpPr bwMode="auto">
          <a:xfrm>
            <a:off x="808037" y="1804568"/>
            <a:ext cx="2209801" cy="1468540"/>
            <a:chOff x="405960" y="547"/>
            <a:chExt cx="2211095" cy="2135754"/>
          </a:xfrm>
        </p:grpSpPr>
        <p:sp>
          <p:nvSpPr>
            <p:cNvPr id="16" name="Rounded Rectangle 15"/>
            <p:cNvSpPr/>
            <p:nvPr/>
          </p:nvSpPr>
          <p:spPr>
            <a:xfrm>
              <a:off x="405960" y="547"/>
              <a:ext cx="2211095" cy="2135754"/>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7" name="Rounded Rectangle 6"/>
            <p:cNvSpPr/>
            <p:nvPr/>
          </p:nvSpPr>
          <p:spPr>
            <a:xfrm>
              <a:off x="510796" y="105350"/>
              <a:ext cx="2001422" cy="1926148"/>
            </a:xfrm>
            <a:prstGeom prst="rect">
              <a:avLst/>
            </a:prstGeom>
          </p:spPr>
          <p:style>
            <a:lnRef idx="0">
              <a:scrgbClr r="0" g="0" b="0"/>
            </a:lnRef>
            <a:fillRef idx="0">
              <a:scrgbClr r="0" g="0" b="0"/>
            </a:fillRef>
            <a:effectRef idx="0">
              <a:scrgbClr r="0" g="0" b="0"/>
            </a:effectRef>
            <a:fontRef idx="minor">
              <a:schemeClr val="lt1"/>
            </a:fontRef>
          </p:style>
          <p:txBody>
            <a:bodyPr lIns="209550" tIns="104775" rIns="209550" bIns="104775" spcCol="1270" anchor="ctr"/>
            <a:lstStyle/>
            <a:p>
              <a:pPr algn="ctr" defTabSz="2444750">
                <a:lnSpc>
                  <a:spcPct val="90000"/>
                </a:lnSpc>
                <a:spcBef>
                  <a:spcPct val="0"/>
                </a:spcBef>
                <a:spcAft>
                  <a:spcPct val="35000"/>
                </a:spcAft>
                <a:defRPr/>
              </a:pPr>
              <a:r>
                <a:rPr lang="en-PH" sz="4000" dirty="0" smtClean="0">
                  <a:solidFill>
                    <a:prstClr val="black"/>
                  </a:solidFill>
                </a:rPr>
                <a:t>Step1</a:t>
              </a:r>
              <a:endParaRPr lang="en-PH" sz="4000" dirty="0">
                <a:solidFill>
                  <a:prstClr val="black"/>
                </a:solidFill>
              </a:endParaRPr>
            </a:p>
          </p:txBody>
        </p:sp>
      </p:grpSp>
      <p:grpSp>
        <p:nvGrpSpPr>
          <p:cNvPr id="22" name="Group 21"/>
          <p:cNvGrpSpPr/>
          <p:nvPr/>
        </p:nvGrpSpPr>
        <p:grpSpPr>
          <a:xfrm>
            <a:off x="858186" y="4750578"/>
            <a:ext cx="7528432" cy="1802621"/>
            <a:chOff x="899858" y="4750578"/>
            <a:chExt cx="7528432" cy="1802621"/>
          </a:xfrm>
        </p:grpSpPr>
        <p:sp>
          <p:nvSpPr>
            <p:cNvPr id="23" name="Freeform 22"/>
            <p:cNvSpPr/>
            <p:nvPr/>
          </p:nvSpPr>
          <p:spPr>
            <a:xfrm>
              <a:off x="3091297" y="4750578"/>
              <a:ext cx="5336993" cy="1802621"/>
            </a:xfrm>
            <a:custGeom>
              <a:avLst/>
              <a:gdLst>
                <a:gd name="connsiteX0" fmla="*/ 0 w 5336993"/>
                <a:gd name="connsiteY0" fmla="*/ 180799 h 1446388"/>
                <a:gd name="connsiteX1" fmla="*/ 4613799 w 5336993"/>
                <a:gd name="connsiteY1" fmla="*/ 180799 h 1446388"/>
                <a:gd name="connsiteX2" fmla="*/ 4613799 w 5336993"/>
                <a:gd name="connsiteY2" fmla="*/ 0 h 1446388"/>
                <a:gd name="connsiteX3" fmla="*/ 5336993 w 5336993"/>
                <a:gd name="connsiteY3" fmla="*/ 723194 h 1446388"/>
                <a:gd name="connsiteX4" fmla="*/ 4613799 w 5336993"/>
                <a:gd name="connsiteY4" fmla="*/ 1446388 h 1446388"/>
                <a:gd name="connsiteX5" fmla="*/ 4613799 w 5336993"/>
                <a:gd name="connsiteY5" fmla="*/ 1265590 h 1446388"/>
                <a:gd name="connsiteX6" fmla="*/ 0 w 5336993"/>
                <a:gd name="connsiteY6" fmla="*/ 1265590 h 1446388"/>
                <a:gd name="connsiteX7" fmla="*/ 0 w 5336993"/>
                <a:gd name="connsiteY7" fmla="*/ 180799 h 1446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36993" h="1446388">
                  <a:moveTo>
                    <a:pt x="0" y="180799"/>
                  </a:moveTo>
                  <a:lnTo>
                    <a:pt x="4613799" y="180799"/>
                  </a:lnTo>
                  <a:lnTo>
                    <a:pt x="4613799" y="0"/>
                  </a:lnTo>
                  <a:lnTo>
                    <a:pt x="5336993" y="723194"/>
                  </a:lnTo>
                  <a:lnTo>
                    <a:pt x="4613799" y="1446388"/>
                  </a:lnTo>
                  <a:lnTo>
                    <a:pt x="4613799" y="1265590"/>
                  </a:lnTo>
                  <a:lnTo>
                    <a:pt x="0" y="1265590"/>
                  </a:lnTo>
                  <a:lnTo>
                    <a:pt x="0" y="180799"/>
                  </a:lnTo>
                  <a:close/>
                </a:path>
              </a:pathLst>
            </a:custGeom>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16510" tIns="197309" rIns="558905" bIns="197308" numCol="1" spcCol="1270" anchor="t" anchorCtr="0">
              <a:noAutofit/>
            </a:bodyPr>
            <a:lstStyle/>
            <a:p>
              <a:pPr marL="228600" lvl="1" indent="-228600" algn="l" defTabSz="1155700">
                <a:lnSpc>
                  <a:spcPct val="90000"/>
                </a:lnSpc>
                <a:spcBef>
                  <a:spcPct val="0"/>
                </a:spcBef>
                <a:spcAft>
                  <a:spcPct val="15000"/>
                </a:spcAft>
                <a:buChar char="••"/>
              </a:pPr>
              <a:r>
                <a:rPr lang="en-PH" sz="2600" kern="1200" dirty="0" smtClean="0"/>
                <a:t>Analyze the information using four criteria:  </a:t>
              </a:r>
              <a:r>
                <a:rPr lang="en-PH" sz="2600" b="1" kern="1200" dirty="0" smtClean="0"/>
                <a:t>Relevance, Magnitude, Importance, and Urgency</a:t>
              </a:r>
              <a:endParaRPr lang="en-PH" sz="2600" b="1" kern="1200" dirty="0"/>
            </a:p>
          </p:txBody>
        </p:sp>
        <p:sp>
          <p:nvSpPr>
            <p:cNvPr id="24" name="Freeform 23"/>
            <p:cNvSpPr/>
            <p:nvPr/>
          </p:nvSpPr>
          <p:spPr>
            <a:xfrm>
              <a:off x="899858" y="4879627"/>
              <a:ext cx="2191438" cy="1444972"/>
            </a:xfrm>
            <a:custGeom>
              <a:avLst/>
              <a:gdLst>
                <a:gd name="connsiteX0" fmla="*/ 0 w 2191438"/>
                <a:gd name="connsiteY0" fmla="*/ 240833 h 1444972"/>
                <a:gd name="connsiteX1" fmla="*/ 240833 w 2191438"/>
                <a:gd name="connsiteY1" fmla="*/ 0 h 1444972"/>
                <a:gd name="connsiteX2" fmla="*/ 1950605 w 2191438"/>
                <a:gd name="connsiteY2" fmla="*/ 0 h 1444972"/>
                <a:gd name="connsiteX3" fmla="*/ 2191438 w 2191438"/>
                <a:gd name="connsiteY3" fmla="*/ 240833 h 1444972"/>
                <a:gd name="connsiteX4" fmla="*/ 2191438 w 2191438"/>
                <a:gd name="connsiteY4" fmla="*/ 1204139 h 1444972"/>
                <a:gd name="connsiteX5" fmla="*/ 1950605 w 2191438"/>
                <a:gd name="connsiteY5" fmla="*/ 1444972 h 1444972"/>
                <a:gd name="connsiteX6" fmla="*/ 240833 w 2191438"/>
                <a:gd name="connsiteY6" fmla="*/ 1444972 h 1444972"/>
                <a:gd name="connsiteX7" fmla="*/ 0 w 2191438"/>
                <a:gd name="connsiteY7" fmla="*/ 1204139 h 1444972"/>
                <a:gd name="connsiteX8" fmla="*/ 0 w 2191438"/>
                <a:gd name="connsiteY8" fmla="*/ 240833 h 1444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1438" h="1444972">
                  <a:moveTo>
                    <a:pt x="0" y="240833"/>
                  </a:moveTo>
                  <a:cubicBezTo>
                    <a:pt x="0" y="107825"/>
                    <a:pt x="107825" y="0"/>
                    <a:pt x="240833" y="0"/>
                  </a:cubicBezTo>
                  <a:lnTo>
                    <a:pt x="1950605" y="0"/>
                  </a:lnTo>
                  <a:cubicBezTo>
                    <a:pt x="2083613" y="0"/>
                    <a:pt x="2191438" y="107825"/>
                    <a:pt x="2191438" y="240833"/>
                  </a:cubicBezTo>
                  <a:lnTo>
                    <a:pt x="2191438" y="1204139"/>
                  </a:lnTo>
                  <a:cubicBezTo>
                    <a:pt x="2191438" y="1337147"/>
                    <a:pt x="2083613" y="1444972"/>
                    <a:pt x="1950605" y="1444972"/>
                  </a:cubicBezTo>
                  <a:lnTo>
                    <a:pt x="240833" y="1444972"/>
                  </a:lnTo>
                  <a:cubicBezTo>
                    <a:pt x="107825" y="1444972"/>
                    <a:pt x="0" y="1337147"/>
                    <a:pt x="0" y="1204139"/>
                  </a:cubicBezTo>
                  <a:lnTo>
                    <a:pt x="0" y="240833"/>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38178" tIns="154358" rIns="238178" bIns="154358" numCol="1" spcCol="1270" anchor="ctr" anchorCtr="0">
              <a:noAutofit/>
            </a:bodyPr>
            <a:lstStyle/>
            <a:p>
              <a:pPr lvl="0" algn="ctr" defTabSz="1955800">
                <a:lnSpc>
                  <a:spcPct val="90000"/>
                </a:lnSpc>
                <a:spcBef>
                  <a:spcPct val="0"/>
                </a:spcBef>
                <a:spcAft>
                  <a:spcPct val="35000"/>
                </a:spcAft>
              </a:pPr>
              <a:r>
                <a:rPr lang="en-PH" sz="4400" kern="1200" dirty="0" smtClean="0">
                  <a:solidFill>
                    <a:schemeClr val="tx1"/>
                  </a:solidFill>
                </a:rPr>
                <a:t>Step 3</a:t>
              </a:r>
              <a:endParaRPr lang="en-PH" sz="4400" kern="1200" dirty="0">
                <a:solidFill>
                  <a:schemeClr val="tx1"/>
                </a:solidFill>
              </a:endParaRPr>
            </a:p>
          </p:txBody>
        </p:sp>
      </p:grpSp>
      <p:cxnSp>
        <p:nvCxnSpPr>
          <p:cNvPr id="19" name="Straight Connector 18"/>
          <p:cNvCxnSpPr/>
          <p:nvPr/>
        </p:nvCxnSpPr>
        <p:spPr>
          <a:xfrm>
            <a:off x="581025" y="1625600"/>
            <a:ext cx="7514807" cy="0"/>
          </a:xfrm>
          <a:prstGeom prst="line">
            <a:avLst/>
          </a:prstGeom>
        </p:spPr>
        <p:style>
          <a:lnRef idx="3">
            <a:schemeClr val="dk1"/>
          </a:lnRef>
          <a:fillRef idx="0">
            <a:schemeClr val="dk1"/>
          </a:fillRef>
          <a:effectRef idx="2">
            <a:schemeClr val="dk1"/>
          </a:effectRef>
          <a:fontRef idx="minor">
            <a:schemeClr val="tx1"/>
          </a:fontRef>
        </p:style>
      </p:cxnSp>
      <p:sp>
        <p:nvSpPr>
          <p:cNvPr id="25" name="TextBox 24"/>
          <p:cNvSpPr txBox="1"/>
          <p:nvPr/>
        </p:nvSpPr>
        <p:spPr>
          <a:xfrm>
            <a:off x="3352800" y="152400"/>
            <a:ext cx="5446594" cy="369332"/>
          </a:xfrm>
          <a:prstGeom prst="homePlate">
            <a:avLst/>
          </a:prstGeom>
        </p:spPr>
        <p:style>
          <a:lnRef idx="1">
            <a:schemeClr val="accent1"/>
          </a:lnRef>
          <a:fillRef idx="2">
            <a:schemeClr val="accent1"/>
          </a:fillRef>
          <a:effectRef idx="1">
            <a:schemeClr val="accent1"/>
          </a:effectRef>
          <a:fontRef idx="minor">
            <a:schemeClr val="dk1"/>
          </a:fontRef>
        </p:style>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PH" b="1" i="1" dirty="0" smtClean="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rPr>
              <a:t>LEVEL 1. THE MACRO ENVIRONMENT</a:t>
            </a:r>
            <a:endParaRPr lang="en-PH" b="1"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3089451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500" fill="hold"/>
                                        <p:tgtEl>
                                          <p:spTgt spid="15"/>
                                        </p:tgtEl>
                                        <p:attrNameLst>
                                          <p:attrName>ppt_x</p:attrName>
                                        </p:attrNameLst>
                                      </p:cBhvr>
                                      <p:tavLst>
                                        <p:tav tm="0">
                                          <p:val>
                                            <p:strVal val="#ppt_x"/>
                                          </p:val>
                                        </p:tav>
                                        <p:tav tm="100000">
                                          <p:val>
                                            <p:strVal val="#ppt_x"/>
                                          </p:val>
                                        </p:tav>
                                      </p:tavLst>
                                    </p:anim>
                                    <p:anim calcmode="lin" valueType="num">
                                      <p:cBhvr additive="base">
                                        <p:cTn id="2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612270" y="713510"/>
            <a:ext cx="8001000" cy="990600"/>
          </a:xfrm>
        </p:spPr>
        <p:txBody>
          <a:bodyPr/>
          <a:lstStyle/>
          <a:p>
            <a:pPr eaLnBrk="1" hangingPunct="1"/>
            <a:r>
              <a:rPr lang="en-PH" sz="2700" dirty="0" smtClean="0"/>
              <a:t>Select the information or analysis that allows you to achieve your VMOKRAPI. </a:t>
            </a:r>
          </a:p>
          <a:p>
            <a:pPr eaLnBrk="1" hangingPunct="1"/>
            <a:endParaRPr lang="en-PH" sz="2200" dirty="0" smtClean="0"/>
          </a:p>
          <a:p>
            <a:pPr eaLnBrk="1" hangingPunct="1"/>
            <a:endParaRPr lang="en-PH" sz="2200" dirty="0" smtClean="0"/>
          </a:p>
        </p:txBody>
      </p:sp>
      <p:sp>
        <p:nvSpPr>
          <p:cNvPr id="5" name="Rounded Rectangle 4"/>
          <p:cNvSpPr/>
          <p:nvPr/>
        </p:nvSpPr>
        <p:spPr>
          <a:xfrm>
            <a:off x="443345" y="304801"/>
            <a:ext cx="4490114" cy="3810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PH" sz="3200" b="1" spc="600" dirty="0" smtClean="0">
                <a:ln w="11430"/>
                <a:solidFill>
                  <a:prstClr val="black"/>
                </a:solidFill>
                <a:effectLst>
                  <a:outerShdw blurRad="50800" dist="39000" dir="5460000" algn="tl">
                    <a:srgbClr val="000000">
                      <a:alpha val="38000"/>
                    </a:srgbClr>
                  </a:outerShdw>
                </a:effectLst>
              </a:rPr>
              <a:t>RELEVANCE</a:t>
            </a:r>
            <a:endParaRPr lang="en-PH" sz="3200" b="1" spc="600" dirty="0">
              <a:ln w="11430"/>
              <a:solidFill>
                <a:prstClr val="black"/>
              </a:solidFill>
              <a:effectLst>
                <a:outerShdw blurRad="50800" dist="39000" dir="5460000" algn="tl">
                  <a:srgbClr val="000000">
                    <a:alpha val="38000"/>
                  </a:srgbClr>
                </a:outerShdw>
              </a:effectLst>
            </a:endParaRPr>
          </a:p>
        </p:txBody>
      </p:sp>
      <p:sp>
        <p:nvSpPr>
          <p:cNvPr id="7" name="Content Placeholder 2"/>
          <p:cNvSpPr txBox="1">
            <a:spLocks/>
          </p:cNvSpPr>
          <p:nvPr/>
        </p:nvSpPr>
        <p:spPr>
          <a:xfrm>
            <a:off x="522215" y="2002535"/>
            <a:ext cx="8088385" cy="1270586"/>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r>
              <a:rPr lang="en-PH" dirty="0" smtClean="0"/>
              <a:t>Magnitude can be best analyzed by using various mathematical models, which are represented by charts, diagrams and tables. </a:t>
            </a:r>
          </a:p>
        </p:txBody>
      </p:sp>
      <p:sp>
        <p:nvSpPr>
          <p:cNvPr id="8" name="Rounded Rectangle 7"/>
          <p:cNvSpPr/>
          <p:nvPr/>
        </p:nvSpPr>
        <p:spPr>
          <a:xfrm>
            <a:off x="522215" y="1600200"/>
            <a:ext cx="4490114" cy="402335"/>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PH" sz="3200" b="1" spc="600" dirty="0">
                <a:ln w="11430"/>
                <a:solidFill>
                  <a:prstClr val="black"/>
                </a:solidFill>
                <a:effectLst>
                  <a:outerShdw blurRad="50800" dist="39000" dir="5460000" algn="tl">
                    <a:srgbClr val="000000">
                      <a:alpha val="38000"/>
                    </a:srgbClr>
                  </a:outerShdw>
                </a:effectLst>
              </a:rPr>
              <a:t>MAGNITUDE</a:t>
            </a:r>
          </a:p>
        </p:txBody>
      </p:sp>
      <p:sp>
        <p:nvSpPr>
          <p:cNvPr id="9" name="Content Placeholder 2"/>
          <p:cNvSpPr txBox="1">
            <a:spLocks/>
          </p:cNvSpPr>
          <p:nvPr/>
        </p:nvSpPr>
        <p:spPr>
          <a:xfrm>
            <a:off x="522215" y="3631028"/>
            <a:ext cx="8319655" cy="2385877"/>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r>
              <a:rPr lang="en-PH" dirty="0" smtClean="0"/>
              <a:t>Dwells on the “cause and effect” analysis</a:t>
            </a:r>
            <a:endParaRPr lang="en-PH" sz="1500" dirty="0" smtClean="0"/>
          </a:p>
          <a:p>
            <a:r>
              <a:rPr lang="en-PH" dirty="0" smtClean="0"/>
              <a:t>The unit must identify which information create the most impact on the actual or potential outputs and outcomes of your unit. By doing so, the unit must be able to trace the root “causes” which most influence the desired education “effects.”</a:t>
            </a:r>
          </a:p>
        </p:txBody>
      </p:sp>
      <p:sp>
        <p:nvSpPr>
          <p:cNvPr id="10" name="Rounded Rectangle 9"/>
          <p:cNvSpPr/>
          <p:nvPr/>
        </p:nvSpPr>
        <p:spPr>
          <a:xfrm>
            <a:off x="524524" y="3200400"/>
            <a:ext cx="4490114" cy="430628"/>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PH" sz="3200" b="1" spc="600" dirty="0">
                <a:ln w="11430"/>
                <a:solidFill>
                  <a:prstClr val="black"/>
                </a:solidFill>
                <a:effectLst>
                  <a:outerShdw blurRad="50800" dist="39000" dir="5460000" algn="tl">
                    <a:srgbClr val="000000">
                      <a:alpha val="38000"/>
                    </a:srgbClr>
                  </a:outerShdw>
                </a:effectLst>
              </a:rPr>
              <a:t>IMPORTANCE</a:t>
            </a:r>
          </a:p>
        </p:txBody>
      </p:sp>
    </p:spTree>
    <p:extLst>
      <p:ext uri="{BB962C8B-B14F-4D97-AF65-F5344CB8AC3E}">
        <p14:creationId xmlns:p14="http://schemas.microsoft.com/office/powerpoint/2010/main" val="1365697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 calcmode="lin" valueType="num">
                                      <p:cBhvr additive="base">
                                        <p:cTn id="12" dur="5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9" presetClass="entr" presetSubtype="0" fill="hold" grpId="0" nodeType="clickEffect">
                                  <p:stCondLst>
                                    <p:cond delay="0"/>
                                  </p:stCondLst>
                                  <p:childTnLst>
                                    <p:set>
                                      <p:cBhvr>
                                        <p:cTn id="17" dur="1" fill="hold">
                                          <p:stCondLst>
                                            <p:cond delay="0"/>
                                          </p:stCondLst>
                                        </p:cTn>
                                        <p:tgtEl>
                                          <p:spTgt spid="9">
                                            <p:txEl>
                                              <p:pRg st="0" end="0"/>
                                            </p:txEl>
                                          </p:spTgt>
                                        </p:tgtEl>
                                        <p:attrNameLst>
                                          <p:attrName>style.visibility</p:attrName>
                                        </p:attrNameLst>
                                      </p:cBhvr>
                                      <p:to>
                                        <p:strVal val="visible"/>
                                      </p:to>
                                    </p:set>
                                    <p:anim calcmode="lin" valueType="num">
                                      <p:cBhvr>
                                        <p:cTn id="18" dur="1000" fill="hold"/>
                                        <p:tgtEl>
                                          <p:spTgt spid="9">
                                            <p:txEl>
                                              <p:pRg st="0" end="0"/>
                                            </p:txEl>
                                          </p:spTgt>
                                        </p:tgtEl>
                                        <p:attrNameLst>
                                          <p:attrName>ppt_x</p:attrName>
                                        </p:attrNameLst>
                                      </p:cBhvr>
                                      <p:tavLst>
                                        <p:tav tm="0">
                                          <p:val>
                                            <p:strVal val="#ppt_x-.2"/>
                                          </p:val>
                                        </p:tav>
                                        <p:tav tm="100000">
                                          <p:val>
                                            <p:strVal val="#ppt_x"/>
                                          </p:val>
                                        </p:tav>
                                      </p:tavLst>
                                    </p:anim>
                                    <p:anim calcmode="lin" valueType="num">
                                      <p:cBhvr>
                                        <p:cTn id="19" dur="1000" fill="hold"/>
                                        <p:tgtEl>
                                          <p:spTgt spid="9">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20" dur="1000"/>
                                        <p:tgtEl>
                                          <p:spTgt spid="9">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9" presetClass="entr" presetSubtype="0" fill="hold" grpId="0" nodeType="clickEffect">
                                  <p:stCondLst>
                                    <p:cond delay="0"/>
                                  </p:stCondLst>
                                  <p:childTnLst>
                                    <p:set>
                                      <p:cBhvr>
                                        <p:cTn id="24" dur="1" fill="hold">
                                          <p:stCondLst>
                                            <p:cond delay="0"/>
                                          </p:stCondLst>
                                        </p:cTn>
                                        <p:tgtEl>
                                          <p:spTgt spid="9">
                                            <p:txEl>
                                              <p:pRg st="1" end="1"/>
                                            </p:txEl>
                                          </p:spTgt>
                                        </p:tgtEl>
                                        <p:attrNameLst>
                                          <p:attrName>style.visibility</p:attrName>
                                        </p:attrNameLst>
                                      </p:cBhvr>
                                      <p:to>
                                        <p:strVal val="visible"/>
                                      </p:to>
                                    </p:set>
                                    <p:anim calcmode="lin" valueType="num">
                                      <p:cBhvr>
                                        <p:cTn id="25" dur="1000" fill="hold"/>
                                        <p:tgtEl>
                                          <p:spTgt spid="9">
                                            <p:txEl>
                                              <p:pRg st="1" end="1"/>
                                            </p:txEl>
                                          </p:spTgt>
                                        </p:tgtEl>
                                        <p:attrNameLst>
                                          <p:attrName>ppt_x</p:attrName>
                                        </p:attrNameLst>
                                      </p:cBhvr>
                                      <p:tavLst>
                                        <p:tav tm="0">
                                          <p:val>
                                            <p:strVal val="#ppt_x-.2"/>
                                          </p:val>
                                        </p:tav>
                                        <p:tav tm="100000">
                                          <p:val>
                                            <p:strVal val="#ppt_x"/>
                                          </p:val>
                                        </p:tav>
                                      </p:tavLst>
                                    </p:anim>
                                    <p:anim calcmode="lin" valueType="num">
                                      <p:cBhvr>
                                        <p:cTn id="26" dur="1000" fill="hold"/>
                                        <p:tgtEl>
                                          <p:spTgt spid="9">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27" dur="10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7" grpId="0" build="p"/>
      <p:bldP spid="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762000" y="1447800"/>
            <a:ext cx="7730476" cy="4337050"/>
          </a:xfrm>
        </p:spPr>
        <p:txBody>
          <a:bodyPr/>
          <a:lstStyle/>
          <a:p>
            <a:pPr eaLnBrk="1" hangingPunct="1"/>
            <a:r>
              <a:rPr lang="en-PH" dirty="0" smtClean="0"/>
              <a:t>Certain things have to be attended to immediately before others. These are of an urgent nature and must take precedence because it may be useless to proceed if they are not attended to first.  </a:t>
            </a:r>
          </a:p>
          <a:p>
            <a:pPr marL="0" indent="0" eaLnBrk="1" hangingPunct="1">
              <a:buNone/>
            </a:pPr>
            <a:endParaRPr lang="en-PH" dirty="0" smtClean="0"/>
          </a:p>
          <a:p>
            <a:pPr eaLnBrk="1" hangingPunct="1"/>
            <a:r>
              <a:rPr lang="en-PH" dirty="0" smtClean="0"/>
              <a:t>Urgency also implies immediacy of action because of impending problems or, even, crisis situations.</a:t>
            </a:r>
          </a:p>
        </p:txBody>
      </p:sp>
      <p:sp>
        <p:nvSpPr>
          <p:cNvPr id="5" name="Rounded Rectangle 4"/>
          <p:cNvSpPr/>
          <p:nvPr/>
        </p:nvSpPr>
        <p:spPr>
          <a:xfrm>
            <a:off x="609600" y="791754"/>
            <a:ext cx="4490114" cy="487484"/>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PH" sz="3500" b="1" spc="600" dirty="0">
                <a:ln w="11430"/>
                <a:solidFill>
                  <a:prstClr val="black"/>
                </a:solidFill>
                <a:effectLst>
                  <a:outerShdw blurRad="50800" dist="39000" dir="5460000" algn="tl">
                    <a:srgbClr val="000000">
                      <a:alpha val="38000"/>
                    </a:srgbClr>
                  </a:outerShdw>
                </a:effectLst>
              </a:rPr>
              <a:t>URGENCY</a:t>
            </a:r>
          </a:p>
        </p:txBody>
      </p:sp>
    </p:spTree>
    <p:extLst>
      <p:ext uri="{BB962C8B-B14F-4D97-AF65-F5344CB8AC3E}">
        <p14:creationId xmlns:p14="http://schemas.microsoft.com/office/powerpoint/2010/main" val="4235332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9474" y="814578"/>
            <a:ext cx="5995917" cy="1030246"/>
          </a:xfrm>
          <a:noFill/>
          <a:ln>
            <a:noFill/>
          </a:ln>
          <a:effectLst>
            <a:glow rad="63500">
              <a:schemeClr val="accent4">
                <a:satMod val="175000"/>
                <a:alpha val="40000"/>
              </a:schemeClr>
            </a:glow>
          </a:effectLst>
        </p:spPr>
        <p:style>
          <a:lnRef idx="3">
            <a:schemeClr val="lt1"/>
          </a:lnRef>
          <a:fillRef idx="1">
            <a:schemeClr val="accent4"/>
          </a:fillRef>
          <a:effectRef idx="1">
            <a:schemeClr val="accent4"/>
          </a:effectRef>
          <a:fontRef idx="minor">
            <a:schemeClr val="lt1"/>
          </a:fontRef>
        </p:style>
        <p:txBody>
          <a:bodyPr rtlCol="0">
            <a:normAutofit fontScale="90000"/>
          </a:bodyPr>
          <a:lstStyle/>
          <a:p>
            <a:pPr eaLnBrk="1" fontAlgn="auto" hangingPunct="1">
              <a:spcAft>
                <a:spcPts val="0"/>
              </a:spcAft>
              <a:defRPr/>
            </a:pPr>
            <a:r>
              <a:rPr lang="en-PH" sz="2800" b="1" i="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Steps in Conducting a Macro Environment Assessment</a:t>
            </a:r>
            <a:r>
              <a:rPr lang="en-PH" sz="28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
            </a:r>
            <a:br>
              <a:rPr lang="en-PH" sz="28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br>
            <a:r>
              <a:rPr lang="en-PH" sz="28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 </a:t>
            </a:r>
            <a:endParaRPr lang="en-PH" sz="2800" dirty="0">
              <a:solidFill>
                <a:schemeClr val="tx1"/>
              </a:solidFill>
            </a:endParaRPr>
          </a:p>
        </p:txBody>
      </p:sp>
      <p:graphicFrame>
        <p:nvGraphicFramePr>
          <p:cNvPr id="5" name="Content Placeholder 5"/>
          <p:cNvGraphicFramePr>
            <a:graphicFrameLocks noGrp="1"/>
          </p:cNvGraphicFramePr>
          <p:nvPr>
            <p:ph idx="1"/>
            <p:extLst>
              <p:ext uri="{D42A27DB-BD31-4B8C-83A1-F6EECF244321}">
                <p14:modId xmlns:p14="http://schemas.microsoft.com/office/powerpoint/2010/main" val="1638081023"/>
              </p:ext>
            </p:extLst>
          </p:nvPr>
        </p:nvGraphicFramePr>
        <p:xfrm>
          <a:off x="412750" y="1653274"/>
          <a:ext cx="7816850" cy="16650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6" name="Straight Connector 5"/>
          <p:cNvCxnSpPr/>
          <p:nvPr/>
        </p:nvCxnSpPr>
        <p:spPr>
          <a:xfrm flipV="1">
            <a:off x="428625" y="1570038"/>
            <a:ext cx="6927850" cy="0"/>
          </a:xfrm>
          <a:prstGeom prst="line">
            <a:avLst/>
          </a:prstGeom>
        </p:spPr>
        <p:style>
          <a:lnRef idx="3">
            <a:schemeClr val="dk1"/>
          </a:lnRef>
          <a:fillRef idx="0">
            <a:schemeClr val="dk1"/>
          </a:fillRef>
          <a:effectRef idx="2">
            <a:schemeClr val="dk1"/>
          </a:effectRef>
          <a:fontRef idx="minor">
            <a:schemeClr val="tx1"/>
          </a:fontRef>
        </p:style>
      </p:cxnSp>
      <p:sp>
        <p:nvSpPr>
          <p:cNvPr id="7" name="Rounded Rectangle 6"/>
          <p:cNvSpPr/>
          <p:nvPr/>
        </p:nvSpPr>
        <p:spPr>
          <a:xfrm>
            <a:off x="668741" y="3523017"/>
            <a:ext cx="7408459" cy="3016155"/>
          </a:xfrm>
          <a:prstGeom prst="roundRect">
            <a:avLst/>
          </a:prstGeom>
          <a:solidFill>
            <a:schemeClr val="bg1"/>
          </a:solidFill>
        </p:spPr>
        <p:style>
          <a:lnRef idx="0">
            <a:schemeClr val="accent6"/>
          </a:lnRef>
          <a:fillRef idx="3">
            <a:schemeClr val="accent6"/>
          </a:fillRef>
          <a:effectRef idx="3">
            <a:schemeClr val="accent6"/>
          </a:effectRef>
          <a:fontRef idx="minor">
            <a:schemeClr val="lt1"/>
          </a:fontRef>
        </p:style>
        <p:txBody>
          <a:bodyPr anchor="ctr"/>
          <a:lstStyle/>
          <a:p>
            <a:pPr algn="ctr">
              <a:defRPr/>
            </a:pPr>
            <a:r>
              <a:rPr lang="en-PH" sz="2700" dirty="0">
                <a:solidFill>
                  <a:prstClr val="black"/>
                </a:solidFill>
              </a:rPr>
              <a:t>Synthesis is the final process of weaving all the information together to develop meaningful findings or conclusions, that is, one that would help your unit achieve its goals. </a:t>
            </a:r>
          </a:p>
        </p:txBody>
      </p:sp>
    </p:spTree>
    <p:extLst>
      <p:ext uri="{BB962C8B-B14F-4D97-AF65-F5344CB8AC3E}">
        <p14:creationId xmlns:p14="http://schemas.microsoft.com/office/powerpoint/2010/main" val="234094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5"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81000" y="569954"/>
            <a:ext cx="5995917" cy="1030246"/>
          </a:xfrm>
          <a:noFill/>
          <a:ln>
            <a:noFill/>
          </a:ln>
          <a:effectLst>
            <a:glow rad="63500">
              <a:schemeClr val="accent4">
                <a:satMod val="175000"/>
                <a:alpha val="40000"/>
              </a:schemeClr>
            </a:glow>
          </a:effectLst>
        </p:spPr>
        <p:style>
          <a:lnRef idx="3">
            <a:schemeClr val="lt1"/>
          </a:lnRef>
          <a:fillRef idx="1">
            <a:schemeClr val="accent4"/>
          </a:fillRef>
          <a:effectRef idx="1">
            <a:schemeClr val="accent4"/>
          </a:effectRef>
          <a:fontRef idx="minor">
            <a:schemeClr val="lt1"/>
          </a:fontRef>
        </p:style>
        <p:txBody>
          <a:bodyPr rtlCol="0">
            <a:noAutofit/>
          </a:bodyPr>
          <a:lstStyle/>
          <a:p>
            <a:pPr eaLnBrk="1" fontAlgn="auto" hangingPunct="1">
              <a:spcAft>
                <a:spcPts val="0"/>
              </a:spcAft>
              <a:defRPr/>
            </a:pPr>
            <a:r>
              <a:rPr lang="en-PH" sz="2800" b="1" i="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Steps in Conducting a Macro Environment Assessment</a:t>
            </a:r>
            <a:r>
              <a:rPr lang="en-PH" sz="28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 </a:t>
            </a:r>
            <a:endParaRPr lang="en-PH" sz="2800" dirty="0">
              <a:solidFill>
                <a:schemeClr val="tx1"/>
              </a:solidFill>
            </a:endParaRPr>
          </a:p>
        </p:txBody>
      </p:sp>
      <p:graphicFrame>
        <p:nvGraphicFramePr>
          <p:cNvPr id="5" name="Content Placeholder 5"/>
          <p:cNvGraphicFramePr>
            <a:graphicFrameLocks noGrp="1"/>
          </p:cNvGraphicFramePr>
          <p:nvPr>
            <p:ph idx="1"/>
            <p:extLst>
              <p:ext uri="{D42A27DB-BD31-4B8C-83A1-F6EECF244321}">
                <p14:modId xmlns:p14="http://schemas.microsoft.com/office/powerpoint/2010/main" val="3096848155"/>
              </p:ext>
            </p:extLst>
          </p:nvPr>
        </p:nvGraphicFramePr>
        <p:xfrm>
          <a:off x="412750" y="1555845"/>
          <a:ext cx="7893050" cy="16650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6" name="Straight Connector 5"/>
          <p:cNvCxnSpPr/>
          <p:nvPr/>
        </p:nvCxnSpPr>
        <p:spPr>
          <a:xfrm flipV="1">
            <a:off x="428625" y="1473200"/>
            <a:ext cx="6927850" cy="0"/>
          </a:xfrm>
          <a:prstGeom prst="line">
            <a:avLst/>
          </a:prstGeom>
        </p:spPr>
        <p:style>
          <a:lnRef idx="3">
            <a:schemeClr val="dk1"/>
          </a:lnRef>
          <a:fillRef idx="0">
            <a:schemeClr val="dk1"/>
          </a:fillRef>
          <a:effectRef idx="2">
            <a:schemeClr val="dk1"/>
          </a:effectRef>
          <a:fontRef idx="minor">
            <a:schemeClr val="tx1"/>
          </a:fontRef>
        </p:style>
      </p:cxnSp>
      <p:sp>
        <p:nvSpPr>
          <p:cNvPr id="7" name="Rounded Rectangle 6"/>
          <p:cNvSpPr/>
          <p:nvPr/>
        </p:nvSpPr>
        <p:spPr>
          <a:xfrm>
            <a:off x="668741" y="3425588"/>
            <a:ext cx="7894688" cy="3016155"/>
          </a:xfrm>
          <a:prstGeom prst="roundRect">
            <a:avLst/>
          </a:prstGeom>
          <a:solidFill>
            <a:schemeClr val="bg1"/>
          </a:solidFill>
        </p:spPr>
        <p:style>
          <a:lnRef idx="0">
            <a:schemeClr val="accent6"/>
          </a:lnRef>
          <a:fillRef idx="3">
            <a:schemeClr val="accent6"/>
          </a:fillRef>
          <a:effectRef idx="3">
            <a:schemeClr val="accent6"/>
          </a:effectRef>
          <a:fontRef idx="minor">
            <a:schemeClr val="lt1"/>
          </a:fontRef>
        </p:style>
        <p:txBody>
          <a:bodyPr anchor="ctr"/>
          <a:lstStyle/>
          <a:p>
            <a:pPr>
              <a:defRPr/>
            </a:pPr>
            <a:r>
              <a:rPr lang="en-PH" sz="2400" dirty="0">
                <a:solidFill>
                  <a:prstClr val="black"/>
                </a:solidFill>
              </a:rPr>
              <a:t>The synthesized data allows you to evaluate your unit’s current position in the education terrain.  </a:t>
            </a:r>
          </a:p>
          <a:p>
            <a:pPr lvl="1">
              <a:buFont typeface="Arial" pitchFamily="34" charset="0"/>
              <a:buChar char="•"/>
              <a:defRPr/>
            </a:pPr>
            <a:r>
              <a:rPr lang="en-PH" sz="2400" dirty="0">
                <a:solidFill>
                  <a:prstClr val="black"/>
                </a:solidFill>
              </a:rPr>
              <a:t>Where are the Opportunities open to your unit for achieving your VMOKRAPI?  </a:t>
            </a:r>
          </a:p>
          <a:p>
            <a:pPr lvl="1">
              <a:buFont typeface="Arial" pitchFamily="34" charset="0"/>
              <a:buChar char="•"/>
              <a:defRPr/>
            </a:pPr>
            <a:r>
              <a:rPr lang="en-PH" sz="2400" dirty="0">
                <a:solidFill>
                  <a:prstClr val="black"/>
                </a:solidFill>
              </a:rPr>
              <a:t>What are the Threats that may hinder your unit from achieving its VMOKRAPI?  </a:t>
            </a:r>
          </a:p>
          <a:p>
            <a:pPr lvl="1">
              <a:buFont typeface="Arial" pitchFamily="34" charset="0"/>
              <a:buChar char="•"/>
              <a:defRPr/>
            </a:pPr>
            <a:r>
              <a:rPr lang="en-PH" sz="2400" dirty="0">
                <a:solidFill>
                  <a:prstClr val="black"/>
                </a:solidFill>
              </a:rPr>
              <a:t>What factors are more compelling than others which you should attend to?</a:t>
            </a:r>
          </a:p>
        </p:txBody>
      </p:sp>
    </p:spTree>
    <p:extLst>
      <p:ext uri="{BB962C8B-B14F-4D97-AF65-F5344CB8AC3E}">
        <p14:creationId xmlns:p14="http://schemas.microsoft.com/office/powerpoint/2010/main" val="1174101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additive="base">
                                        <p:cTn id="19"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1" end="1"/>
                                            </p:txEl>
                                          </p:spTgt>
                                        </p:tgtEl>
                                        <p:attrNameLst>
                                          <p:attrName>style.visibility</p:attrName>
                                        </p:attrNameLst>
                                      </p:cBhvr>
                                      <p:to>
                                        <p:strVal val="visible"/>
                                      </p:to>
                                    </p:set>
                                    <p:anim calcmode="lin" valueType="num">
                                      <p:cBhvr additive="base">
                                        <p:cTn id="25"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xEl>
                                              <p:pRg st="2" end="2"/>
                                            </p:txEl>
                                          </p:spTgt>
                                        </p:tgtEl>
                                        <p:attrNameLst>
                                          <p:attrName>style.visibility</p:attrName>
                                        </p:attrNameLst>
                                      </p:cBhvr>
                                      <p:to>
                                        <p:strVal val="visible"/>
                                      </p:to>
                                    </p:set>
                                    <p:anim calcmode="lin" valueType="num">
                                      <p:cBhvr additive="base">
                                        <p:cTn id="31"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
                                            <p:txEl>
                                              <p:pRg st="3" end="3"/>
                                            </p:txEl>
                                          </p:spTgt>
                                        </p:tgtEl>
                                        <p:attrNameLst>
                                          <p:attrName>style.visibility</p:attrName>
                                        </p:attrNameLst>
                                      </p:cBhvr>
                                      <p:to>
                                        <p:strVal val="visible"/>
                                      </p:to>
                                    </p:set>
                                    <p:anim calcmode="lin" valueType="num">
                                      <p:cBhvr additive="base">
                                        <p:cTn id="37"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5" grpId="0">
        <p:bldAsOne/>
      </p:bldGraphic>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216</TotalTime>
  <Words>2224</Words>
  <Application>Microsoft Office PowerPoint</Application>
  <PresentationFormat>On-screen Show (4:3)</PresentationFormat>
  <Paragraphs>314</Paragraphs>
  <Slides>35</Slides>
  <Notes>4</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Oriel</vt:lpstr>
      <vt:lpstr>EXTERNAL ASSESSMENT</vt:lpstr>
      <vt:lpstr>PowerPoint Presentation</vt:lpstr>
      <vt:lpstr>Focal Points of the External Assessment </vt:lpstr>
      <vt:lpstr>4 levels of external assessment</vt:lpstr>
      <vt:lpstr>Steps in Conducting a Macro Environment Assessment </vt:lpstr>
      <vt:lpstr>PowerPoint Presentation</vt:lpstr>
      <vt:lpstr>PowerPoint Presentation</vt:lpstr>
      <vt:lpstr>Steps in Conducting a Macro Environment Assessment  </vt:lpstr>
      <vt:lpstr>Steps in Conducting a Macro Environment Assessment </vt:lpstr>
      <vt:lpstr>Steps in Conducting a Macro Environment Assessment </vt:lpstr>
      <vt:lpstr>PowerPoint Presentation</vt:lpstr>
      <vt:lpstr>Social Factors</vt:lpstr>
      <vt:lpstr>Economic Factors</vt:lpstr>
      <vt:lpstr>PowerPoint Presentation</vt:lpstr>
      <vt:lpstr>INDUSTRY ANALYSIS</vt:lpstr>
      <vt:lpstr>education industry may be further analyzed in the context of its relative attractiveness to investors in the education industry (Michael Porter’s Five Forces of Industry Analysis)</vt:lpstr>
      <vt:lpstr>INDUSTRY STRUCTURE</vt:lpstr>
      <vt:lpstr>Sample </vt:lpstr>
      <vt:lpstr>EDUCATION VALUE CHAIN</vt:lpstr>
      <vt:lpstr>SECTOR ANALYSIS</vt:lpstr>
      <vt:lpstr>AREA ANALYSIS </vt:lpstr>
      <vt:lpstr>INDUSTRY ANALYSIS</vt:lpstr>
      <vt:lpstr>Figure E illustrates how the education industry bridges the Demand for and the Supply of education services...</vt:lpstr>
      <vt:lpstr>Figure F depicts the Supply and Demand for Education by the four customer groups: the government, the parents, the donors and the employers</vt:lpstr>
      <vt:lpstr>The next task in Market Assessment is to quantify the Demand and Supply along the Education Value Chain. See Figure 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EXTERNAL ASSESSMENT</dc:title>
  <dc:creator>RPUD-V002</dc:creator>
  <cp:lastModifiedBy>user</cp:lastModifiedBy>
  <cp:revision>19</cp:revision>
  <cp:lastPrinted>2013-07-03T16:58:07Z</cp:lastPrinted>
  <dcterms:created xsi:type="dcterms:W3CDTF">2013-07-02T19:41:00Z</dcterms:created>
  <dcterms:modified xsi:type="dcterms:W3CDTF">2013-07-07T17:54:51Z</dcterms:modified>
</cp:coreProperties>
</file>