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2"/>
  </p:notesMasterIdLst>
  <p:sldIdLst>
    <p:sldId id="256" r:id="rId2"/>
    <p:sldId id="257" r:id="rId3"/>
    <p:sldId id="287" r:id="rId4"/>
    <p:sldId id="259" r:id="rId5"/>
    <p:sldId id="260" r:id="rId6"/>
    <p:sldId id="261" r:id="rId7"/>
    <p:sldId id="288" r:id="rId8"/>
    <p:sldId id="262" r:id="rId9"/>
    <p:sldId id="263" r:id="rId10"/>
    <p:sldId id="264" r:id="rId11"/>
    <p:sldId id="265" r:id="rId12"/>
    <p:sldId id="266" r:id="rId13"/>
    <p:sldId id="267" r:id="rId14"/>
    <p:sldId id="283" r:id="rId15"/>
    <p:sldId id="284" r:id="rId16"/>
    <p:sldId id="285" r:id="rId17"/>
    <p:sldId id="286" r:id="rId18"/>
    <p:sldId id="268" r:id="rId19"/>
    <p:sldId id="269" r:id="rId20"/>
    <p:sldId id="270" r:id="rId21"/>
    <p:sldId id="272" r:id="rId22"/>
    <p:sldId id="273" r:id="rId23"/>
    <p:sldId id="274" r:id="rId24"/>
    <p:sldId id="282" r:id="rId25"/>
    <p:sldId id="275" r:id="rId26"/>
    <p:sldId id="277" r:id="rId27"/>
    <p:sldId id="278" r:id="rId28"/>
    <p:sldId id="279" r:id="rId29"/>
    <p:sldId id="280"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700" autoAdjust="0"/>
  </p:normalViewPr>
  <p:slideViewPr>
    <p:cSldViewPr>
      <p:cViewPr varScale="1">
        <p:scale>
          <a:sx n="88" d="100"/>
          <a:sy n="88" d="100"/>
        </p:scale>
        <p:origin x="-8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PUD-V002\Desktop\fy%202014%20budget%20proposal\data%20need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chemeClr val="accent6"/>
              </a:solidFill>
            </c:spPr>
          </c:dPt>
          <c:dPt>
            <c:idx val="1"/>
            <c:invertIfNegative val="0"/>
            <c:bubble3D val="0"/>
            <c:spPr>
              <a:solidFill>
                <a:schemeClr val="accent6"/>
              </a:solidFill>
            </c:spPr>
          </c:dPt>
          <c:dPt>
            <c:idx val="2"/>
            <c:invertIfNegative val="0"/>
            <c:bubble3D val="0"/>
            <c:spPr>
              <a:solidFill>
                <a:schemeClr val="accent6"/>
              </a:solidFill>
            </c:spPr>
          </c:dPt>
          <c:dPt>
            <c:idx val="3"/>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5"/>
            <c:invertIfNegative val="0"/>
            <c:bubble3D val="0"/>
            <c:spPr>
              <a:solidFill>
                <a:schemeClr val="accent5">
                  <a:lumMod val="60000"/>
                  <a:lumOff val="40000"/>
                </a:schemeClr>
              </a:solidFill>
            </c:spPr>
          </c:dPt>
          <c:dPt>
            <c:idx val="6"/>
            <c:invertIfNegative val="0"/>
            <c:bubble3D val="0"/>
            <c:spPr>
              <a:solidFill>
                <a:schemeClr val="accent3"/>
              </a:solidFill>
            </c:spPr>
          </c:dPt>
          <c:dPt>
            <c:idx val="7"/>
            <c:invertIfNegative val="0"/>
            <c:bubble3D val="0"/>
            <c:spPr>
              <a:solidFill>
                <a:schemeClr val="accent3"/>
              </a:solidFill>
            </c:spPr>
          </c:dPt>
          <c:dPt>
            <c:idx val="8"/>
            <c:invertIfNegative val="0"/>
            <c:bubble3D val="0"/>
            <c:spPr>
              <a:solidFill>
                <a:schemeClr val="accent3"/>
              </a:solidFill>
            </c:spPr>
          </c:dPt>
          <c:dLbls>
            <c:delete val="1"/>
          </c:dLbls>
          <c:cat>
            <c:multiLvlStrRef>
              <c:f>indicators!$M$172:$V$173</c:f>
              <c:multiLvlStrCache>
                <c:ptCount val="10"/>
                <c:lvl>
                  <c:pt idx="0">
                    <c:v>2009-2010</c:v>
                  </c:pt>
                  <c:pt idx="1">
                    <c:v>2010-2011</c:v>
                  </c:pt>
                  <c:pt idx="2">
                    <c:v>2011-2012</c:v>
                  </c:pt>
                  <c:pt idx="3">
                    <c:v>2009-2010</c:v>
                  </c:pt>
                  <c:pt idx="4">
                    <c:v>2010-2011</c:v>
                  </c:pt>
                  <c:pt idx="5">
                    <c:v>2011-2012</c:v>
                  </c:pt>
                  <c:pt idx="6">
                    <c:v>2009-2010</c:v>
                  </c:pt>
                  <c:pt idx="7">
                    <c:v>2010-2011</c:v>
                  </c:pt>
                  <c:pt idx="8">
                    <c:v>2011-2012</c:v>
                  </c:pt>
                  <c:pt idx="9">
                    <c:v>2016-2017</c:v>
                  </c:pt>
                </c:lvl>
                <c:lvl>
                  <c:pt idx="0">
                    <c:v>Grade 3</c:v>
                  </c:pt>
                  <c:pt idx="3">
                    <c:v>Grade 6</c:v>
                  </c:pt>
                  <c:pt idx="6">
                    <c:v>Year 2/4</c:v>
                  </c:pt>
                  <c:pt idx="9">
                    <c:v>PDP Target</c:v>
                  </c:pt>
                </c:lvl>
              </c:multiLvlStrCache>
            </c:multiLvlStrRef>
          </c:cat>
          <c:val>
            <c:numRef>
              <c:f>indicators!$M$174:$V$174</c:f>
              <c:numCache>
                <c:formatCode>0.00</c:formatCode>
                <c:ptCount val="10"/>
                <c:pt idx="0">
                  <c:v>56.525425300631838</c:v>
                </c:pt>
                <c:pt idx="1">
                  <c:v>51.473808914514407</c:v>
                </c:pt>
                <c:pt idx="2">
                  <c:v>45.17</c:v>
                </c:pt>
                <c:pt idx="3" formatCode="General">
                  <c:v>62.41</c:v>
                </c:pt>
                <c:pt idx="4">
                  <c:v>59.87</c:v>
                </c:pt>
                <c:pt idx="5">
                  <c:v>57.08212300000001</c:v>
                </c:pt>
                <c:pt idx="6">
                  <c:v>44.67</c:v>
                </c:pt>
                <c:pt idx="7">
                  <c:v>47.5</c:v>
                </c:pt>
                <c:pt idx="8">
                  <c:v>49.315256451612903</c:v>
                </c:pt>
                <c:pt idx="9">
                  <c:v>75</c:v>
                </c:pt>
              </c:numCache>
            </c:numRef>
          </c:val>
        </c:ser>
        <c:dLbls>
          <c:showLegendKey val="0"/>
          <c:showVal val="1"/>
          <c:showCatName val="0"/>
          <c:showSerName val="0"/>
          <c:showPercent val="0"/>
          <c:showBubbleSize val="0"/>
        </c:dLbls>
        <c:gapWidth val="75"/>
        <c:shape val="box"/>
        <c:axId val="235140608"/>
        <c:axId val="235142144"/>
        <c:axId val="0"/>
      </c:bar3DChart>
      <c:catAx>
        <c:axId val="235140608"/>
        <c:scaling>
          <c:orientation val="minMax"/>
        </c:scaling>
        <c:delete val="0"/>
        <c:axPos val="b"/>
        <c:majorTickMark val="none"/>
        <c:minorTickMark val="none"/>
        <c:tickLblPos val="nextTo"/>
        <c:txPr>
          <a:bodyPr/>
          <a:lstStyle/>
          <a:p>
            <a:pPr>
              <a:defRPr sz="200"/>
            </a:pPr>
            <a:endParaRPr lang="en-US"/>
          </a:p>
        </c:txPr>
        <c:crossAx val="235142144"/>
        <c:crosses val="autoZero"/>
        <c:auto val="1"/>
        <c:lblAlgn val="ctr"/>
        <c:lblOffset val="100"/>
        <c:noMultiLvlLbl val="0"/>
      </c:catAx>
      <c:valAx>
        <c:axId val="235142144"/>
        <c:scaling>
          <c:orientation val="minMax"/>
        </c:scaling>
        <c:delete val="0"/>
        <c:axPos val="l"/>
        <c:numFmt formatCode="0.00" sourceLinked="1"/>
        <c:majorTickMark val="none"/>
        <c:minorTickMark val="none"/>
        <c:tickLblPos val="nextTo"/>
        <c:txPr>
          <a:bodyPr/>
          <a:lstStyle/>
          <a:p>
            <a:pPr>
              <a:defRPr sz="400"/>
            </a:pPr>
            <a:endParaRPr lang="en-US"/>
          </a:p>
        </c:txPr>
        <c:crossAx val="235140608"/>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1B45AF-C899-4CDB-8C70-738B80446607}" type="doc">
      <dgm:prSet loTypeId="urn:microsoft.com/office/officeart/2005/8/layout/hProcess9" loCatId="process" qsTypeId="urn:microsoft.com/office/officeart/2005/8/quickstyle/simple1" qsCatId="simple" csTypeId="urn:microsoft.com/office/officeart/2005/8/colors/colorful5" csCatId="colorful" phldr="1"/>
      <dgm:spPr/>
    </dgm:pt>
    <dgm:pt modelId="{C97565A7-8D41-491C-853E-4C862C060420}">
      <dgm:prSet phldrT="[Text]"/>
      <dgm:spPr>
        <a:solidFill>
          <a:schemeClr val="tx2"/>
        </a:solidFill>
      </dgm:spPr>
      <dgm:t>
        <a:bodyPr/>
        <a:lstStyle/>
        <a:p>
          <a:r>
            <a:rPr lang="en-PH" b="1" dirty="0" smtClean="0"/>
            <a:t>Input</a:t>
          </a:r>
        </a:p>
        <a:p>
          <a:r>
            <a:rPr lang="en-PH" b="1" dirty="0" smtClean="0"/>
            <a:t>(Budget)</a:t>
          </a:r>
        </a:p>
      </dgm:t>
    </dgm:pt>
    <dgm:pt modelId="{3EB3EE96-0A16-4EDE-B941-6BE7B1CEB77B}" type="parTrans" cxnId="{42B9F913-AF47-42DC-AF80-43C9B133B8CB}">
      <dgm:prSet/>
      <dgm:spPr/>
      <dgm:t>
        <a:bodyPr/>
        <a:lstStyle/>
        <a:p>
          <a:endParaRPr lang="en-PH"/>
        </a:p>
      </dgm:t>
    </dgm:pt>
    <dgm:pt modelId="{1A5D4F18-5C0C-4116-B078-0F1A9C67C21E}" type="sibTrans" cxnId="{42B9F913-AF47-42DC-AF80-43C9B133B8CB}">
      <dgm:prSet/>
      <dgm:spPr/>
      <dgm:t>
        <a:bodyPr/>
        <a:lstStyle/>
        <a:p>
          <a:endParaRPr lang="en-PH"/>
        </a:p>
      </dgm:t>
    </dgm:pt>
    <dgm:pt modelId="{145FB17A-5E8F-4EEC-90F0-C7FD9B92A699}">
      <dgm:prSet phldrT="[Text]"/>
      <dgm:spPr>
        <a:solidFill>
          <a:schemeClr val="bg2">
            <a:lumMod val="50000"/>
          </a:schemeClr>
        </a:solidFill>
      </dgm:spPr>
      <dgm:t>
        <a:bodyPr/>
        <a:lstStyle/>
        <a:p>
          <a:r>
            <a:rPr lang="en-PH" b="1" dirty="0" smtClean="0"/>
            <a:t>Throughput</a:t>
          </a:r>
        </a:p>
        <a:p>
          <a:r>
            <a:rPr lang="en-PH" b="1" dirty="0" smtClean="0"/>
            <a:t>(PAPs)</a:t>
          </a:r>
          <a:endParaRPr lang="en-PH" b="1" dirty="0"/>
        </a:p>
      </dgm:t>
    </dgm:pt>
    <dgm:pt modelId="{0BA18236-B5FD-4A0E-8691-367227943717}" type="parTrans" cxnId="{DB0985B2-261E-4E4D-8A88-69B0DD5F2DDE}">
      <dgm:prSet/>
      <dgm:spPr/>
      <dgm:t>
        <a:bodyPr/>
        <a:lstStyle/>
        <a:p>
          <a:endParaRPr lang="en-PH"/>
        </a:p>
      </dgm:t>
    </dgm:pt>
    <dgm:pt modelId="{377E34DA-2A29-4373-8FAC-8F90FC855088}" type="sibTrans" cxnId="{DB0985B2-261E-4E4D-8A88-69B0DD5F2DDE}">
      <dgm:prSet/>
      <dgm:spPr/>
      <dgm:t>
        <a:bodyPr/>
        <a:lstStyle/>
        <a:p>
          <a:endParaRPr lang="en-PH"/>
        </a:p>
      </dgm:t>
    </dgm:pt>
    <dgm:pt modelId="{201502C7-0CD1-4257-857D-4A39371ED23F}">
      <dgm:prSet phldrT="[Text]"/>
      <dgm:spPr>
        <a:solidFill>
          <a:schemeClr val="accent3">
            <a:lumMod val="75000"/>
          </a:schemeClr>
        </a:solidFill>
      </dgm:spPr>
      <dgm:t>
        <a:bodyPr/>
        <a:lstStyle/>
        <a:p>
          <a:r>
            <a:rPr lang="en-PH" b="1" dirty="0" smtClean="0"/>
            <a:t>Output</a:t>
          </a:r>
        </a:p>
        <a:p>
          <a:r>
            <a:rPr lang="en-PH" b="1" dirty="0" smtClean="0"/>
            <a:t>(MFOs)</a:t>
          </a:r>
          <a:endParaRPr lang="en-PH" b="1" dirty="0"/>
        </a:p>
      </dgm:t>
    </dgm:pt>
    <dgm:pt modelId="{031EF0BA-DDA9-4225-8F66-2C7E5955EB89}" type="parTrans" cxnId="{F0DFC5F8-37A1-4E64-8DA8-C5C6649ED3A9}">
      <dgm:prSet/>
      <dgm:spPr/>
      <dgm:t>
        <a:bodyPr/>
        <a:lstStyle/>
        <a:p>
          <a:endParaRPr lang="en-PH"/>
        </a:p>
      </dgm:t>
    </dgm:pt>
    <dgm:pt modelId="{6ED9F5F0-6BC1-4651-ADE4-4EE85E90AB29}" type="sibTrans" cxnId="{F0DFC5F8-37A1-4E64-8DA8-C5C6649ED3A9}">
      <dgm:prSet/>
      <dgm:spPr/>
      <dgm:t>
        <a:bodyPr/>
        <a:lstStyle/>
        <a:p>
          <a:endParaRPr lang="en-PH"/>
        </a:p>
      </dgm:t>
    </dgm:pt>
    <dgm:pt modelId="{EEF75236-C248-43F1-8F1A-009CB5D8434D}">
      <dgm:prSet phldrT="[Text]"/>
      <dgm:spPr>
        <a:solidFill>
          <a:schemeClr val="accent5">
            <a:lumMod val="75000"/>
          </a:schemeClr>
        </a:solidFill>
      </dgm:spPr>
      <dgm:t>
        <a:bodyPr/>
        <a:lstStyle/>
        <a:p>
          <a:r>
            <a:rPr lang="en-PH" b="1" dirty="0" smtClean="0"/>
            <a:t>Outcome</a:t>
          </a:r>
        </a:p>
        <a:p>
          <a:r>
            <a:rPr lang="en-PH" b="1" dirty="0" smtClean="0"/>
            <a:t>(MFOs)</a:t>
          </a:r>
          <a:endParaRPr lang="en-PH" b="1" dirty="0"/>
        </a:p>
      </dgm:t>
    </dgm:pt>
    <dgm:pt modelId="{13C9906E-D8B0-427E-88CF-16DFF94D64A8}" type="parTrans" cxnId="{0B483B69-55CE-4AC1-9091-4DBB571EBD43}">
      <dgm:prSet/>
      <dgm:spPr/>
      <dgm:t>
        <a:bodyPr/>
        <a:lstStyle/>
        <a:p>
          <a:endParaRPr lang="en-PH"/>
        </a:p>
      </dgm:t>
    </dgm:pt>
    <dgm:pt modelId="{2CE8F7AE-7E88-43F2-8075-E94239966106}" type="sibTrans" cxnId="{0B483B69-55CE-4AC1-9091-4DBB571EBD43}">
      <dgm:prSet/>
      <dgm:spPr/>
      <dgm:t>
        <a:bodyPr/>
        <a:lstStyle/>
        <a:p>
          <a:endParaRPr lang="en-PH"/>
        </a:p>
      </dgm:t>
    </dgm:pt>
    <dgm:pt modelId="{15817E83-7105-4C4B-8BCC-82EF3FD75310}" type="pres">
      <dgm:prSet presAssocID="{781B45AF-C899-4CDB-8C70-738B80446607}" presName="CompostProcess" presStyleCnt="0">
        <dgm:presLayoutVars>
          <dgm:dir/>
          <dgm:resizeHandles val="exact"/>
        </dgm:presLayoutVars>
      </dgm:prSet>
      <dgm:spPr/>
    </dgm:pt>
    <dgm:pt modelId="{99FBBDAD-42EE-474C-81E0-336AE88D79B7}" type="pres">
      <dgm:prSet presAssocID="{781B45AF-C899-4CDB-8C70-738B80446607}" presName="arrow" presStyleLbl="bgShp" presStyleIdx="0" presStyleCnt="1" custScaleX="117647" custLinFactNeighborY="3846"/>
      <dgm:spPr>
        <a:solidFill>
          <a:schemeClr val="accent3">
            <a:lumMod val="75000"/>
          </a:schemeClr>
        </a:solidFill>
      </dgm:spPr>
    </dgm:pt>
    <dgm:pt modelId="{BB71272A-5BE5-4F0F-A5C3-923C6737E001}" type="pres">
      <dgm:prSet presAssocID="{781B45AF-C899-4CDB-8C70-738B80446607}" presName="linearProcess" presStyleCnt="0"/>
      <dgm:spPr/>
    </dgm:pt>
    <dgm:pt modelId="{D6995C4F-C03C-43E1-95E5-325DCF50BF6A}" type="pres">
      <dgm:prSet presAssocID="{C97565A7-8D41-491C-853E-4C862C060420}" presName="textNode" presStyleLbl="node1" presStyleIdx="0" presStyleCnt="4" custScaleX="34384" custLinFactNeighborX="34023">
        <dgm:presLayoutVars>
          <dgm:bulletEnabled val="1"/>
        </dgm:presLayoutVars>
      </dgm:prSet>
      <dgm:spPr/>
      <dgm:t>
        <a:bodyPr/>
        <a:lstStyle/>
        <a:p>
          <a:endParaRPr lang="en-PH"/>
        </a:p>
      </dgm:t>
    </dgm:pt>
    <dgm:pt modelId="{B9715596-EAF0-42D1-9811-A7A7F24DEE76}" type="pres">
      <dgm:prSet presAssocID="{1A5D4F18-5C0C-4116-B078-0F1A9C67C21E}" presName="sibTrans" presStyleCnt="0"/>
      <dgm:spPr/>
    </dgm:pt>
    <dgm:pt modelId="{7925D6D8-65D6-40F4-BE1F-059A5066CFBC}" type="pres">
      <dgm:prSet presAssocID="{145FB17A-5E8F-4EEC-90F0-C7FD9B92A699}" presName="textNode" presStyleLbl="node1" presStyleIdx="1" presStyleCnt="4" custScaleX="64034" custLinFactNeighborX="-7851">
        <dgm:presLayoutVars>
          <dgm:bulletEnabled val="1"/>
        </dgm:presLayoutVars>
      </dgm:prSet>
      <dgm:spPr/>
      <dgm:t>
        <a:bodyPr/>
        <a:lstStyle/>
        <a:p>
          <a:endParaRPr lang="en-PH"/>
        </a:p>
      </dgm:t>
    </dgm:pt>
    <dgm:pt modelId="{1106EA0B-D4D9-4346-AB3A-FAC341B7444A}" type="pres">
      <dgm:prSet presAssocID="{377E34DA-2A29-4373-8FAC-8F90FC855088}" presName="sibTrans" presStyleCnt="0"/>
      <dgm:spPr/>
    </dgm:pt>
    <dgm:pt modelId="{C334222C-6C98-41CE-A91E-8D5D38AF6DD1}" type="pres">
      <dgm:prSet presAssocID="{201502C7-0CD1-4257-857D-4A39371ED23F}" presName="textNode" presStyleLbl="node1" presStyleIdx="2" presStyleCnt="4" custScaleX="68331" custLinFactNeighborX="-53793">
        <dgm:presLayoutVars>
          <dgm:bulletEnabled val="1"/>
        </dgm:presLayoutVars>
      </dgm:prSet>
      <dgm:spPr/>
      <dgm:t>
        <a:bodyPr/>
        <a:lstStyle/>
        <a:p>
          <a:endParaRPr lang="en-PH"/>
        </a:p>
      </dgm:t>
    </dgm:pt>
    <dgm:pt modelId="{A8628889-2526-4BA1-9AFD-2F32EA2485EB}" type="pres">
      <dgm:prSet presAssocID="{6ED9F5F0-6BC1-4651-ADE4-4EE85E90AB29}" presName="sibTrans" presStyleCnt="0"/>
      <dgm:spPr/>
    </dgm:pt>
    <dgm:pt modelId="{A385E43E-8911-4133-B2D0-C1F5D8F4C51D}" type="pres">
      <dgm:prSet presAssocID="{EEF75236-C248-43F1-8F1A-009CB5D8434D}" presName="textNode" presStyleLbl="node1" presStyleIdx="3" presStyleCnt="4" custScaleX="101601" custLinFactX="-1346" custLinFactNeighborX="-100000" custLinFactNeighborY="-1923">
        <dgm:presLayoutVars>
          <dgm:bulletEnabled val="1"/>
        </dgm:presLayoutVars>
      </dgm:prSet>
      <dgm:spPr/>
      <dgm:t>
        <a:bodyPr/>
        <a:lstStyle/>
        <a:p>
          <a:endParaRPr lang="en-PH"/>
        </a:p>
      </dgm:t>
    </dgm:pt>
  </dgm:ptLst>
  <dgm:cxnLst>
    <dgm:cxn modelId="{DB0985B2-261E-4E4D-8A88-69B0DD5F2DDE}" srcId="{781B45AF-C899-4CDB-8C70-738B80446607}" destId="{145FB17A-5E8F-4EEC-90F0-C7FD9B92A699}" srcOrd="1" destOrd="0" parTransId="{0BA18236-B5FD-4A0E-8691-367227943717}" sibTransId="{377E34DA-2A29-4373-8FAC-8F90FC855088}"/>
    <dgm:cxn modelId="{0B483B69-55CE-4AC1-9091-4DBB571EBD43}" srcId="{781B45AF-C899-4CDB-8C70-738B80446607}" destId="{EEF75236-C248-43F1-8F1A-009CB5D8434D}" srcOrd="3" destOrd="0" parTransId="{13C9906E-D8B0-427E-88CF-16DFF94D64A8}" sibTransId="{2CE8F7AE-7E88-43F2-8075-E94239966106}"/>
    <dgm:cxn modelId="{D77847CA-1548-4673-9673-CF2C41F16423}" type="presOf" srcId="{C97565A7-8D41-491C-853E-4C862C060420}" destId="{D6995C4F-C03C-43E1-95E5-325DCF50BF6A}" srcOrd="0" destOrd="0" presId="urn:microsoft.com/office/officeart/2005/8/layout/hProcess9"/>
    <dgm:cxn modelId="{4DF15312-B0B4-4D15-AB22-CF6045EB4A00}" type="presOf" srcId="{201502C7-0CD1-4257-857D-4A39371ED23F}" destId="{C334222C-6C98-41CE-A91E-8D5D38AF6DD1}" srcOrd="0" destOrd="0" presId="urn:microsoft.com/office/officeart/2005/8/layout/hProcess9"/>
    <dgm:cxn modelId="{9570BAC8-BB33-42EE-B1E7-FCC9B5DDA12A}" type="presOf" srcId="{781B45AF-C899-4CDB-8C70-738B80446607}" destId="{15817E83-7105-4C4B-8BCC-82EF3FD75310}" srcOrd="0" destOrd="0" presId="urn:microsoft.com/office/officeart/2005/8/layout/hProcess9"/>
    <dgm:cxn modelId="{F0DFC5F8-37A1-4E64-8DA8-C5C6649ED3A9}" srcId="{781B45AF-C899-4CDB-8C70-738B80446607}" destId="{201502C7-0CD1-4257-857D-4A39371ED23F}" srcOrd="2" destOrd="0" parTransId="{031EF0BA-DDA9-4225-8F66-2C7E5955EB89}" sibTransId="{6ED9F5F0-6BC1-4651-ADE4-4EE85E90AB29}"/>
    <dgm:cxn modelId="{AF44FE7A-01BC-4785-996A-CF721383FC76}" type="presOf" srcId="{145FB17A-5E8F-4EEC-90F0-C7FD9B92A699}" destId="{7925D6D8-65D6-40F4-BE1F-059A5066CFBC}" srcOrd="0" destOrd="0" presId="urn:microsoft.com/office/officeart/2005/8/layout/hProcess9"/>
    <dgm:cxn modelId="{42B9F913-AF47-42DC-AF80-43C9B133B8CB}" srcId="{781B45AF-C899-4CDB-8C70-738B80446607}" destId="{C97565A7-8D41-491C-853E-4C862C060420}" srcOrd="0" destOrd="0" parTransId="{3EB3EE96-0A16-4EDE-B941-6BE7B1CEB77B}" sibTransId="{1A5D4F18-5C0C-4116-B078-0F1A9C67C21E}"/>
    <dgm:cxn modelId="{D857DA58-AF8F-433F-B923-CBA5424456A3}" type="presOf" srcId="{EEF75236-C248-43F1-8F1A-009CB5D8434D}" destId="{A385E43E-8911-4133-B2D0-C1F5D8F4C51D}" srcOrd="0" destOrd="0" presId="urn:microsoft.com/office/officeart/2005/8/layout/hProcess9"/>
    <dgm:cxn modelId="{05AD487B-A201-4AF2-81F5-851962616A48}" type="presParOf" srcId="{15817E83-7105-4C4B-8BCC-82EF3FD75310}" destId="{99FBBDAD-42EE-474C-81E0-336AE88D79B7}" srcOrd="0" destOrd="0" presId="urn:microsoft.com/office/officeart/2005/8/layout/hProcess9"/>
    <dgm:cxn modelId="{1869EF0C-8134-43A4-AB4C-3B759A2DC3D2}" type="presParOf" srcId="{15817E83-7105-4C4B-8BCC-82EF3FD75310}" destId="{BB71272A-5BE5-4F0F-A5C3-923C6737E001}" srcOrd="1" destOrd="0" presId="urn:microsoft.com/office/officeart/2005/8/layout/hProcess9"/>
    <dgm:cxn modelId="{02813BE3-D196-4DBC-8192-56848D5EA579}" type="presParOf" srcId="{BB71272A-5BE5-4F0F-A5C3-923C6737E001}" destId="{D6995C4F-C03C-43E1-95E5-325DCF50BF6A}" srcOrd="0" destOrd="0" presId="urn:microsoft.com/office/officeart/2005/8/layout/hProcess9"/>
    <dgm:cxn modelId="{1DDB7123-6045-4593-9CBF-ABA000741B13}" type="presParOf" srcId="{BB71272A-5BE5-4F0F-A5C3-923C6737E001}" destId="{B9715596-EAF0-42D1-9811-A7A7F24DEE76}" srcOrd="1" destOrd="0" presId="urn:microsoft.com/office/officeart/2005/8/layout/hProcess9"/>
    <dgm:cxn modelId="{871CC0A5-8FFE-45EB-996F-B5CC267C0580}" type="presParOf" srcId="{BB71272A-5BE5-4F0F-A5C3-923C6737E001}" destId="{7925D6D8-65D6-40F4-BE1F-059A5066CFBC}" srcOrd="2" destOrd="0" presId="urn:microsoft.com/office/officeart/2005/8/layout/hProcess9"/>
    <dgm:cxn modelId="{9CAA9223-3C4E-4CC7-A010-71952FE057BD}" type="presParOf" srcId="{BB71272A-5BE5-4F0F-A5C3-923C6737E001}" destId="{1106EA0B-D4D9-4346-AB3A-FAC341B7444A}" srcOrd="3" destOrd="0" presId="urn:microsoft.com/office/officeart/2005/8/layout/hProcess9"/>
    <dgm:cxn modelId="{7D405B6C-F7FE-4B4A-B4E5-6F26683F1A37}" type="presParOf" srcId="{BB71272A-5BE5-4F0F-A5C3-923C6737E001}" destId="{C334222C-6C98-41CE-A91E-8D5D38AF6DD1}" srcOrd="4" destOrd="0" presId="urn:microsoft.com/office/officeart/2005/8/layout/hProcess9"/>
    <dgm:cxn modelId="{795DFEBB-AC64-49D3-83BE-2B098C88C9C7}" type="presParOf" srcId="{BB71272A-5BE5-4F0F-A5C3-923C6737E001}" destId="{A8628889-2526-4BA1-9AFD-2F32EA2485EB}" srcOrd="5" destOrd="0" presId="urn:microsoft.com/office/officeart/2005/8/layout/hProcess9"/>
    <dgm:cxn modelId="{A84529A0-ADE1-48A1-9214-70E8E0BEF3C5}" type="presParOf" srcId="{BB71272A-5BE5-4F0F-A5C3-923C6737E001}" destId="{A385E43E-8911-4133-B2D0-C1F5D8F4C51D}"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BBDAD-42EE-474C-81E0-336AE88D79B7}">
      <dsp:nvSpPr>
        <dsp:cNvPr id="0" name=""/>
        <dsp:cNvSpPr/>
      </dsp:nvSpPr>
      <dsp:spPr>
        <a:xfrm>
          <a:off x="1" y="0"/>
          <a:ext cx="7992884" cy="1872208"/>
        </a:xfrm>
        <a:prstGeom prst="righ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D6995C4F-C03C-43E1-95E5-325DCF50BF6A}">
      <dsp:nvSpPr>
        <dsp:cNvPr id="0" name=""/>
        <dsp:cNvSpPr/>
      </dsp:nvSpPr>
      <dsp:spPr>
        <a:xfrm>
          <a:off x="219519" y="561662"/>
          <a:ext cx="884600" cy="748883"/>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PH" sz="1400" b="1" kern="1200" dirty="0" smtClean="0"/>
            <a:t>Input</a:t>
          </a:r>
        </a:p>
        <a:p>
          <a:pPr lvl="0" algn="ctr" defTabSz="622300">
            <a:lnSpc>
              <a:spcPct val="90000"/>
            </a:lnSpc>
            <a:spcBef>
              <a:spcPct val="0"/>
            </a:spcBef>
            <a:spcAft>
              <a:spcPct val="35000"/>
            </a:spcAft>
          </a:pPr>
          <a:r>
            <a:rPr lang="en-PH" sz="1400" b="1" kern="1200" dirty="0" smtClean="0"/>
            <a:t>(Budget)</a:t>
          </a:r>
        </a:p>
      </dsp:txBody>
      <dsp:txXfrm>
        <a:off x="256076" y="598219"/>
        <a:ext cx="811486" cy="675769"/>
      </dsp:txXfrm>
    </dsp:sp>
    <dsp:sp modelId="{7925D6D8-65D6-40F4-BE1F-059A5066CFBC}">
      <dsp:nvSpPr>
        <dsp:cNvPr id="0" name=""/>
        <dsp:cNvSpPr/>
      </dsp:nvSpPr>
      <dsp:spPr>
        <a:xfrm>
          <a:off x="1267000" y="561662"/>
          <a:ext cx="1647409" cy="748883"/>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PH" sz="1400" b="1" kern="1200" dirty="0" smtClean="0"/>
            <a:t>Throughput</a:t>
          </a:r>
        </a:p>
        <a:p>
          <a:pPr lvl="0" algn="ctr" defTabSz="622300">
            <a:lnSpc>
              <a:spcPct val="90000"/>
            </a:lnSpc>
            <a:spcBef>
              <a:spcPct val="0"/>
            </a:spcBef>
            <a:spcAft>
              <a:spcPct val="35000"/>
            </a:spcAft>
          </a:pPr>
          <a:r>
            <a:rPr lang="en-PH" sz="1400" b="1" kern="1200" dirty="0" smtClean="0"/>
            <a:t>(PAPs)</a:t>
          </a:r>
          <a:endParaRPr lang="en-PH" sz="1400" b="1" kern="1200" dirty="0"/>
        </a:p>
      </dsp:txBody>
      <dsp:txXfrm>
        <a:off x="1303557" y="598219"/>
        <a:ext cx="1574295" cy="675769"/>
      </dsp:txXfrm>
    </dsp:sp>
    <dsp:sp modelId="{C334222C-6C98-41CE-A91E-8D5D38AF6DD1}">
      <dsp:nvSpPr>
        <dsp:cNvPr id="0" name=""/>
        <dsp:cNvSpPr/>
      </dsp:nvSpPr>
      <dsp:spPr>
        <a:xfrm>
          <a:off x="3065891" y="561662"/>
          <a:ext cx="1757959" cy="748883"/>
        </a:xfrm>
        <a:prstGeom prst="round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PH" sz="1400" b="1" kern="1200" dirty="0" smtClean="0"/>
            <a:t>Output</a:t>
          </a:r>
        </a:p>
        <a:p>
          <a:pPr lvl="0" algn="ctr" defTabSz="622300">
            <a:lnSpc>
              <a:spcPct val="90000"/>
            </a:lnSpc>
            <a:spcBef>
              <a:spcPct val="0"/>
            </a:spcBef>
            <a:spcAft>
              <a:spcPct val="35000"/>
            </a:spcAft>
          </a:pPr>
          <a:r>
            <a:rPr lang="en-PH" sz="1400" b="1" kern="1200" dirty="0" smtClean="0"/>
            <a:t>(MFOs)</a:t>
          </a:r>
          <a:endParaRPr lang="en-PH" sz="1400" b="1" kern="1200" dirty="0"/>
        </a:p>
      </dsp:txBody>
      <dsp:txXfrm>
        <a:off x="3102448" y="598219"/>
        <a:ext cx="1684845" cy="675769"/>
      </dsp:txXfrm>
    </dsp:sp>
    <dsp:sp modelId="{A385E43E-8911-4133-B2D0-C1F5D8F4C51D}">
      <dsp:nvSpPr>
        <dsp:cNvPr id="0" name=""/>
        <dsp:cNvSpPr/>
      </dsp:nvSpPr>
      <dsp:spPr>
        <a:xfrm>
          <a:off x="4939959" y="547261"/>
          <a:ext cx="2613899" cy="748883"/>
        </a:xfrm>
        <a:prstGeom prst="round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PH" sz="1400" b="1" kern="1200" dirty="0" smtClean="0"/>
            <a:t>Outcome</a:t>
          </a:r>
        </a:p>
        <a:p>
          <a:pPr lvl="0" algn="ctr" defTabSz="622300">
            <a:lnSpc>
              <a:spcPct val="90000"/>
            </a:lnSpc>
            <a:spcBef>
              <a:spcPct val="0"/>
            </a:spcBef>
            <a:spcAft>
              <a:spcPct val="35000"/>
            </a:spcAft>
          </a:pPr>
          <a:r>
            <a:rPr lang="en-PH" sz="1400" b="1" kern="1200" dirty="0" smtClean="0"/>
            <a:t>(MFOs)</a:t>
          </a:r>
          <a:endParaRPr lang="en-PH" sz="1400" b="1" kern="1200" dirty="0"/>
        </a:p>
      </dsp:txBody>
      <dsp:txXfrm>
        <a:off x="4976516" y="583818"/>
        <a:ext cx="2540785" cy="6757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3EC43F-D085-4862-852C-271A8436A22E}" type="datetimeFigureOut">
              <a:rPr lang="en-US" smtClean="0"/>
              <a:t>7/8/2013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6D18F8-39C0-42D2-9E02-3091B8AC693F}" type="slidenum">
              <a:rPr lang="en-US" smtClean="0"/>
              <a:t>‹#›</a:t>
            </a:fld>
            <a:endParaRPr lang="en-US"/>
          </a:p>
        </p:txBody>
      </p:sp>
    </p:spTree>
    <p:extLst>
      <p:ext uri="{BB962C8B-B14F-4D97-AF65-F5344CB8AC3E}">
        <p14:creationId xmlns:p14="http://schemas.microsoft.com/office/powerpoint/2010/main" val="2428269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Image Placeholder 1"/>
          <p:cNvSpPr>
            <a:spLocks noGrp="1" noRot="1" noChangeAspect="1" noTextEdit="1"/>
          </p:cNvSpPr>
          <p:nvPr>
            <p:ph type="sldImg"/>
          </p:nvPr>
        </p:nvSpPr>
        <p:spPr bwMode="auto">
          <a:noFill/>
          <a:ln>
            <a:solidFill>
              <a:srgbClr val="000000"/>
            </a:solidFill>
            <a:miter lim="800000"/>
            <a:headEnd/>
            <a:tailEnd/>
          </a:ln>
        </p:spPr>
      </p:sp>
      <p:sp>
        <p:nvSpPr>
          <p:cNvPr id="378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PH" dirty="0" smtClean="0"/>
              <a:t>Input – PPP (People, Physical, Peso) </a:t>
            </a:r>
            <a:r>
              <a:rPr lang="en-PH" dirty="0" err="1" smtClean="0"/>
              <a:t>Morato’s</a:t>
            </a:r>
            <a:r>
              <a:rPr lang="en-PH" dirty="0" smtClean="0"/>
              <a:t> Framework</a:t>
            </a:r>
          </a:p>
          <a:p>
            <a:pPr eaLnBrk="1" hangingPunct="1"/>
            <a:r>
              <a:rPr lang="en-PH" dirty="0" smtClean="0"/>
              <a:t>Input – Budget DBM</a:t>
            </a:r>
          </a:p>
          <a:p>
            <a:pPr eaLnBrk="1" hangingPunct="1"/>
            <a:r>
              <a:rPr lang="en-PH" dirty="0" smtClean="0"/>
              <a:t>MFOs – Major Final Outputs</a:t>
            </a:r>
          </a:p>
          <a:p>
            <a:pPr eaLnBrk="1" hangingPunct="1"/>
            <a:endParaRPr lang="en-PH" dirty="0" smtClean="0"/>
          </a:p>
          <a:p>
            <a:pPr eaLnBrk="1" hangingPunct="1"/>
            <a:r>
              <a:rPr lang="en-PH" dirty="0" smtClean="0"/>
              <a:t>Note:</a:t>
            </a:r>
          </a:p>
          <a:p>
            <a:pPr eaLnBrk="1" hangingPunct="1"/>
            <a:r>
              <a:rPr lang="en-PH" dirty="0" smtClean="0"/>
              <a:t>Per Dr </a:t>
            </a:r>
            <a:r>
              <a:rPr lang="en-PH" dirty="0" err="1" smtClean="0"/>
              <a:t>Morato</a:t>
            </a:r>
            <a:r>
              <a:rPr lang="en-PH" dirty="0" smtClean="0"/>
              <a:t>, the MFOs are actually outputs and outcomes (please refer to page 5 of 51)</a:t>
            </a:r>
          </a:p>
          <a:p>
            <a:pPr eaLnBrk="1" hangingPunct="1"/>
            <a:endParaRPr lang="en-PH" dirty="0" smtClean="0"/>
          </a:p>
        </p:txBody>
      </p:sp>
      <p:sp>
        <p:nvSpPr>
          <p:cNvPr id="4" name="Slide Number Placeholder 3"/>
          <p:cNvSpPr>
            <a:spLocks noGrp="1"/>
          </p:cNvSpPr>
          <p:nvPr>
            <p:ph type="sldNum" sz="quarter" idx="5"/>
          </p:nvPr>
        </p:nvSpPr>
        <p:spPr/>
        <p:txBody>
          <a:bodyPr/>
          <a:lstStyle/>
          <a:p>
            <a:pPr>
              <a:defRPr/>
            </a:pPr>
            <a:fld id="{E380C8EA-2397-4F63-9BA6-0AA65A063119}" type="slidenum">
              <a:rPr lang="en-AU">
                <a:solidFill>
                  <a:prstClr val="black"/>
                </a:solidFill>
              </a:rPr>
              <a:pPr>
                <a:defRPr/>
              </a:pPr>
              <a:t>4</a:t>
            </a:fld>
            <a:endParaRPr lang="en-A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D18F8-39C0-42D2-9E02-3091B8AC693F}" type="slidenum">
              <a:rPr lang="en-US" smtClean="0"/>
              <a:t>15</a:t>
            </a:fld>
            <a:endParaRPr lang="en-US" dirty="0"/>
          </a:p>
        </p:txBody>
      </p:sp>
    </p:spTree>
    <p:extLst>
      <p:ext uri="{BB962C8B-B14F-4D97-AF65-F5344CB8AC3E}">
        <p14:creationId xmlns:p14="http://schemas.microsoft.com/office/powerpoint/2010/main" val="11038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C6220D-6D39-4EC3-BB11-CDEF820FD921}"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1869-7DB8-4BFE-AC57-F0558661229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6220D-6D39-4EC3-BB11-CDEF820FD921}"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1869-7DB8-4BFE-AC57-F055866122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3C6220D-6D39-4EC3-BB11-CDEF820FD921}"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1869-7DB8-4BFE-AC57-F0558661229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6220D-6D39-4EC3-BB11-CDEF820FD921}"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1869-7DB8-4BFE-AC57-F0558661229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C6220D-6D39-4EC3-BB11-CDEF820FD921}"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1869-7DB8-4BFE-AC57-F0558661229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3C6220D-6D39-4EC3-BB11-CDEF820FD921}" type="datetimeFigureOut">
              <a:rPr lang="en-US" smtClean="0"/>
              <a:t>7/8/2013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B1869-7DB8-4BFE-AC57-F0558661229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C6220D-6D39-4EC3-BB11-CDEF820FD921}" type="datetimeFigureOut">
              <a:rPr lang="en-US" smtClean="0"/>
              <a:t>7/8/2013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B1869-7DB8-4BFE-AC57-F0558661229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C6220D-6D39-4EC3-BB11-CDEF820FD921}" type="datetimeFigureOut">
              <a:rPr lang="en-US" smtClean="0"/>
              <a:t>7/8/2013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B1869-7DB8-4BFE-AC57-F055866122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3C6220D-6D39-4EC3-BB11-CDEF820FD921}" type="datetimeFigureOut">
              <a:rPr lang="en-US" smtClean="0"/>
              <a:t>7/8/2013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8B1869-7DB8-4BFE-AC57-F055866122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3C6220D-6D39-4EC3-BB11-CDEF820FD921}" type="datetimeFigureOut">
              <a:rPr lang="en-US" smtClean="0"/>
              <a:t>7/8/2013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B1869-7DB8-4BFE-AC57-F05586612299}"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6220D-6D39-4EC3-BB11-CDEF820FD921}" type="datetimeFigureOut">
              <a:rPr lang="en-US" smtClean="0"/>
              <a:t>7/8/2013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B1869-7DB8-4BFE-AC57-F0558661229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3C6220D-6D39-4EC3-BB11-CDEF820FD921}" type="datetimeFigureOut">
              <a:rPr lang="en-US" smtClean="0"/>
              <a:t>7/8/2013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58B1869-7DB8-4BFE-AC57-F05586612299}"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wmf"/><Relationship Id="rId7" Type="http://schemas.openxmlformats.org/officeDocument/2006/relationships/image" Target="../media/image10.jpeg"/><Relationship Id="rId2" Type="http://schemas.openxmlformats.org/officeDocument/2006/relationships/image" Target="../media/image5.wmf"/><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b="1" dirty="0" smtClean="0"/>
              <a:t>INTERNAL ASSESSMENT</a:t>
            </a:r>
            <a:endParaRPr lang="en-US" sz="6600" b="1" dirty="0"/>
          </a:p>
        </p:txBody>
      </p:sp>
      <p:sp>
        <p:nvSpPr>
          <p:cNvPr id="3" name="Subtitle 2"/>
          <p:cNvSpPr>
            <a:spLocks noGrp="1"/>
          </p:cNvSpPr>
          <p:nvPr>
            <p:ph type="subTitle" idx="1"/>
          </p:nvPr>
        </p:nvSpPr>
        <p:spPr>
          <a:xfrm>
            <a:off x="762000" y="3581400"/>
            <a:ext cx="7543800" cy="1473200"/>
          </a:xfrm>
        </p:spPr>
        <p:txBody>
          <a:bodyPr>
            <a:noAutofit/>
          </a:bodyPr>
          <a:lstStyle/>
          <a:p>
            <a:r>
              <a:rPr lang="en-US" sz="2400" dirty="0"/>
              <a:t>Enhancement Program for Division Trainers on Strategic and Operational Planning Process and Content</a:t>
            </a:r>
          </a:p>
          <a:p>
            <a:r>
              <a:rPr lang="en-US" dirty="0">
                <a:solidFill>
                  <a:schemeClr val="accent1">
                    <a:lumMod val="75000"/>
                  </a:schemeClr>
                </a:solidFill>
              </a:rPr>
              <a:t>July 5, 2013 – </a:t>
            </a:r>
            <a:r>
              <a:rPr lang="en-US" dirty="0" err="1">
                <a:solidFill>
                  <a:schemeClr val="accent1">
                    <a:lumMod val="75000"/>
                  </a:schemeClr>
                </a:solidFill>
              </a:rPr>
              <a:t>DepEd</a:t>
            </a:r>
            <a:r>
              <a:rPr lang="en-US" dirty="0">
                <a:solidFill>
                  <a:schemeClr val="accent1">
                    <a:lumMod val="75000"/>
                  </a:schemeClr>
                </a:solidFill>
              </a:rPr>
              <a:t> NCR Conference Hall</a:t>
            </a:r>
          </a:p>
          <a:p>
            <a:endParaRPr lang="en-US" sz="2400" dirty="0"/>
          </a:p>
        </p:txBody>
      </p:sp>
    </p:spTree>
    <p:extLst>
      <p:ext uri="{BB962C8B-B14F-4D97-AF65-F5344CB8AC3E}">
        <p14:creationId xmlns:p14="http://schemas.microsoft.com/office/powerpoint/2010/main" val="1725536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76262" y="381000"/>
            <a:ext cx="7791450" cy="1320800"/>
          </a:xfrm>
        </p:spPr>
        <p:txBody>
          <a:bodyPr>
            <a:noAutofit/>
          </a:bodyPr>
          <a:lstStyle/>
          <a:p>
            <a:pPr eaLnBrk="1" hangingPunct="1">
              <a:defRPr/>
            </a:pPr>
            <a:r>
              <a:rPr lang="en-US" sz="2800" b="1" dirty="0" smtClean="0"/>
              <a:t>SECOND LEVEL OF ASSESSMENT</a:t>
            </a:r>
            <a:r>
              <a:rPr lang="en-US" sz="2800" dirty="0" smtClean="0"/>
              <a:t/>
            </a:r>
            <a:br>
              <a:rPr lang="en-US" sz="2800" dirty="0" smtClean="0"/>
            </a:br>
            <a:r>
              <a:rPr lang="en-US" sz="2800" b="1" dirty="0" smtClean="0"/>
              <a:t>EVALUATING ORGANIZATIONAL COMPETENCIES AND CAPABILITIES</a:t>
            </a:r>
            <a:endParaRPr lang="en-US" sz="2800" dirty="0"/>
          </a:p>
        </p:txBody>
      </p:sp>
      <p:sp>
        <p:nvSpPr>
          <p:cNvPr id="6147" name="Content Placeholder 2"/>
          <p:cNvSpPr>
            <a:spLocks noGrp="1"/>
          </p:cNvSpPr>
          <p:nvPr>
            <p:ph idx="1"/>
          </p:nvPr>
        </p:nvSpPr>
        <p:spPr>
          <a:xfrm>
            <a:off x="583189" y="1981200"/>
            <a:ext cx="8204200" cy="673100"/>
          </a:xfrm>
        </p:spPr>
        <p:txBody>
          <a:bodyPr>
            <a:noAutofit/>
          </a:bodyPr>
          <a:lstStyle/>
          <a:p>
            <a:pPr eaLnBrk="1" hangingPunct="1">
              <a:buFont typeface="Wingdings 3" pitchFamily="18" charset="2"/>
              <a:buNone/>
              <a:defRPr/>
            </a:pPr>
            <a:r>
              <a:rPr lang="en-US" dirty="0" smtClean="0"/>
              <a:t>looks at the capabilities and competencies of the organization</a:t>
            </a:r>
            <a:endParaRPr lang="en-US" dirty="0" smtClean="0">
              <a:effectLst>
                <a:outerShdw blurRad="38100" dist="38100" dir="2700000" algn="tl">
                  <a:srgbClr val="000000">
                    <a:alpha val="43137"/>
                  </a:srgbClr>
                </a:outerShdw>
              </a:effectLst>
            </a:endParaRPr>
          </a:p>
        </p:txBody>
      </p:sp>
      <p:cxnSp>
        <p:nvCxnSpPr>
          <p:cNvPr id="5" name="Straight Connector 4"/>
          <p:cNvCxnSpPr/>
          <p:nvPr/>
        </p:nvCxnSpPr>
        <p:spPr>
          <a:xfrm>
            <a:off x="576262" y="1752600"/>
            <a:ext cx="7958138" cy="0"/>
          </a:xfrm>
          <a:prstGeom prst="line">
            <a:avLst/>
          </a:prstGeom>
          <a:ln w="28575"/>
        </p:spPr>
        <p:style>
          <a:lnRef idx="2">
            <a:schemeClr val="dk1"/>
          </a:lnRef>
          <a:fillRef idx="0">
            <a:schemeClr val="dk1"/>
          </a:fillRef>
          <a:effectRef idx="1">
            <a:schemeClr val="dk1"/>
          </a:effectRef>
          <a:fontRef idx="minor">
            <a:schemeClr val="tx1"/>
          </a:fontRef>
        </p:style>
      </p:cxnSp>
      <p:sp>
        <p:nvSpPr>
          <p:cNvPr id="3" name="Rectangle 2"/>
          <p:cNvSpPr/>
          <p:nvPr/>
        </p:nvSpPr>
        <p:spPr>
          <a:xfrm>
            <a:off x="2713037" y="3048000"/>
            <a:ext cx="3684587" cy="2808288"/>
          </a:xfrm>
          <a:prstGeom prst="rect">
            <a:avLst/>
          </a:prstGeom>
          <a:noFill/>
          <a:ln w="4762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PH" sz="3600" dirty="0">
                <a:solidFill>
                  <a:srgbClr val="0070C0"/>
                </a:solidFill>
              </a:rPr>
              <a:t>Capabilities and Competencies</a:t>
            </a:r>
          </a:p>
        </p:txBody>
      </p:sp>
    </p:spTree>
    <p:extLst>
      <p:ext uri="{BB962C8B-B14F-4D97-AF65-F5344CB8AC3E}">
        <p14:creationId xmlns:p14="http://schemas.microsoft.com/office/powerpoint/2010/main" val="194016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0-#ppt_w/2"/>
                                          </p:val>
                                        </p:tav>
                                        <p:tav tm="100000">
                                          <p:val>
                                            <p:strVal val="#ppt_x"/>
                                          </p:val>
                                        </p:tav>
                                      </p:tavLst>
                                    </p:anim>
                                    <p:anim calcmode="lin" valueType="num">
                                      <p:cBhvr additive="base">
                                        <p:cTn id="14"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6147">
                                            <p:txEl>
                                              <p:pRg st="0" end="0"/>
                                            </p:txEl>
                                          </p:spTgt>
                                        </p:tgtEl>
                                        <p:attrNameLst>
                                          <p:attrName>style.visibility</p:attrName>
                                        </p:attrNameLst>
                                      </p:cBhvr>
                                      <p:to>
                                        <p:strVal val="visible"/>
                                      </p:to>
                                    </p:set>
                                    <p:animEffect transition="in" filter="fade">
                                      <p:cBhvr>
                                        <p:cTn id="19" dur="2000"/>
                                        <p:tgtEl>
                                          <p:spTgt spid="614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800" decel="100000"/>
                                        <p:tgtEl>
                                          <p:spTgt spid="3"/>
                                        </p:tgtEl>
                                      </p:cBhvr>
                                    </p:animEffect>
                                    <p:anim calcmode="lin" valueType="num">
                                      <p:cBhvr>
                                        <p:cTn id="25" dur="800" decel="100000" fill="hold"/>
                                        <p:tgtEl>
                                          <p:spTgt spid="3"/>
                                        </p:tgtEl>
                                        <p:attrNameLst>
                                          <p:attrName>style.rotation</p:attrName>
                                        </p:attrNameLst>
                                      </p:cBhvr>
                                      <p:tavLst>
                                        <p:tav tm="0">
                                          <p:val>
                                            <p:fltVal val="-90"/>
                                          </p:val>
                                        </p:tav>
                                        <p:tav tm="100000">
                                          <p:val>
                                            <p:fltVal val="0"/>
                                          </p:val>
                                        </p:tav>
                                      </p:tavLst>
                                    </p:anim>
                                    <p:anim calcmode="lin" valueType="num">
                                      <p:cBhvr>
                                        <p:cTn id="26" dur="800" decel="100000" fill="hold"/>
                                        <p:tgtEl>
                                          <p:spTgt spid="3"/>
                                        </p:tgtEl>
                                        <p:attrNameLst>
                                          <p:attrName>ppt_x</p:attrName>
                                        </p:attrNameLst>
                                      </p:cBhvr>
                                      <p:tavLst>
                                        <p:tav tm="0">
                                          <p:val>
                                            <p:strVal val="#ppt_x+0.4"/>
                                          </p:val>
                                        </p:tav>
                                        <p:tav tm="100000">
                                          <p:val>
                                            <p:strVal val="#ppt_x-0.05"/>
                                          </p:val>
                                        </p:tav>
                                      </p:tavLst>
                                    </p:anim>
                                    <p:anim calcmode="lin" valueType="num">
                                      <p:cBhvr>
                                        <p:cTn id="27" dur="800" decel="100000" fill="hold"/>
                                        <p:tgtEl>
                                          <p:spTgt spid="3"/>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6147" grpId="1" build="p"/>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2210" name="Content Placeholder 2"/>
          <p:cNvSpPr>
            <a:spLocks noGrp="1"/>
          </p:cNvSpPr>
          <p:nvPr>
            <p:ph idx="1"/>
          </p:nvPr>
        </p:nvSpPr>
        <p:spPr>
          <a:xfrm>
            <a:off x="487362" y="925512"/>
            <a:ext cx="8428038" cy="2154238"/>
          </a:xfrm>
        </p:spPr>
        <p:txBody>
          <a:bodyPr>
            <a:noAutofit/>
          </a:bodyPr>
          <a:lstStyle/>
          <a:p>
            <a:pPr eaLnBrk="1" hangingPunct="1">
              <a:buFont typeface="Wingdings 3" pitchFamily="18" charset="2"/>
              <a:buNone/>
            </a:pPr>
            <a:r>
              <a:rPr lang="en-US" sz="2800" dirty="0" smtClean="0"/>
              <a:t>It is the </a:t>
            </a:r>
            <a:r>
              <a:rPr lang="en-US" sz="2800" dirty="0" smtClean="0">
                <a:solidFill>
                  <a:srgbClr val="C00000"/>
                </a:solidFill>
              </a:rPr>
              <a:t>basis for evaluating organizational competences and skills </a:t>
            </a:r>
            <a:r>
              <a:rPr lang="en-US" sz="2800" dirty="0" smtClean="0"/>
              <a:t>because the SPAT represents what the organization must do and implement well in order to achieve its outputs and outcomes</a:t>
            </a:r>
            <a:endParaRPr lang="en-PH" sz="2800" dirty="0" smtClean="0"/>
          </a:p>
        </p:txBody>
      </p:sp>
      <p:sp>
        <p:nvSpPr>
          <p:cNvPr id="4" name="Rectangle 3"/>
          <p:cNvSpPr/>
          <p:nvPr/>
        </p:nvSpPr>
        <p:spPr>
          <a:xfrm>
            <a:off x="1269711" y="3200400"/>
            <a:ext cx="7400925" cy="1939925"/>
          </a:xfrm>
          <a:prstGeom prst="rect">
            <a:avLst/>
          </a:prstGeom>
        </p:spPr>
        <p:txBody>
          <a:bodyPr wrap="square">
            <a:spAutoFit/>
          </a:bodyPr>
          <a:lstStyle/>
          <a:p>
            <a:pPr fontAlgn="base">
              <a:spcBef>
                <a:spcPct val="0"/>
              </a:spcBef>
              <a:spcAft>
                <a:spcPct val="0"/>
              </a:spcAft>
              <a:defRPr/>
            </a:pPr>
            <a:r>
              <a:rPr lang="en-US" sz="2400" dirty="0">
                <a:solidFill>
                  <a:prstClr val="black"/>
                </a:solidFill>
                <a:cs typeface="Arial" pitchFamily="34" charset="0"/>
              </a:rPr>
              <a:t>Other ways of </a:t>
            </a:r>
            <a:r>
              <a:rPr lang="en-US" sz="2400" dirty="0" smtClean="0">
                <a:solidFill>
                  <a:prstClr val="black"/>
                </a:solidFill>
                <a:cs typeface="Arial" pitchFamily="34" charset="0"/>
              </a:rPr>
              <a:t>evaluating </a:t>
            </a:r>
            <a:r>
              <a:rPr lang="en-US" sz="2400" dirty="0">
                <a:solidFill>
                  <a:prstClr val="black"/>
                </a:solidFill>
                <a:cs typeface="Arial" pitchFamily="34" charset="0"/>
              </a:rPr>
              <a:t>organizational competencies and capabilities directly is…</a:t>
            </a:r>
          </a:p>
          <a:p>
            <a:pPr fontAlgn="base">
              <a:spcBef>
                <a:spcPct val="0"/>
              </a:spcBef>
              <a:spcAft>
                <a:spcPct val="0"/>
              </a:spcAft>
              <a:buFont typeface="Arial" pitchFamily="34" charset="0"/>
              <a:buChar char="•"/>
              <a:defRPr/>
            </a:pPr>
            <a:r>
              <a:rPr lang="en-US" sz="2400" dirty="0">
                <a:solidFill>
                  <a:srgbClr val="C00000"/>
                </a:solidFill>
                <a:cs typeface="Arial" pitchFamily="34" charset="0"/>
              </a:rPr>
              <a:t> to monitor and evaluate the performance outputs and outcomes very well in Level 1</a:t>
            </a:r>
            <a:r>
              <a:rPr lang="en-US" dirty="0">
                <a:solidFill>
                  <a:srgbClr val="C00000"/>
                </a:solidFill>
                <a:cs typeface="Arial" pitchFamily="34" charset="0"/>
              </a:rPr>
              <a:t>. </a:t>
            </a:r>
            <a:endParaRPr lang="en-US" dirty="0">
              <a:solidFill>
                <a:prstClr val="black"/>
              </a:solidFill>
              <a:cs typeface="Arial" pitchFamily="34" charset="0"/>
            </a:endParaRPr>
          </a:p>
          <a:p>
            <a:pPr fontAlgn="base">
              <a:spcBef>
                <a:spcPct val="0"/>
              </a:spcBef>
              <a:spcAft>
                <a:spcPct val="0"/>
              </a:spcAft>
              <a:buFont typeface="Arial" pitchFamily="34" charset="0"/>
              <a:buChar char="•"/>
              <a:defRPr/>
            </a:pPr>
            <a:r>
              <a:rPr lang="en-US" sz="2400" dirty="0">
                <a:solidFill>
                  <a:srgbClr val="C00000"/>
                </a:solidFill>
                <a:cs typeface="Arial" pitchFamily="34" charset="0"/>
              </a:rPr>
              <a:t> to go down to the individual or team </a:t>
            </a:r>
            <a:r>
              <a:rPr lang="en-US" sz="2400" dirty="0" smtClean="0">
                <a:solidFill>
                  <a:srgbClr val="C00000"/>
                </a:solidFill>
                <a:cs typeface="Arial" pitchFamily="34" charset="0"/>
              </a:rPr>
              <a:t>level</a:t>
            </a:r>
            <a:endParaRPr lang="en-PH" dirty="0">
              <a:solidFill>
                <a:prstClr val="black"/>
              </a:solidFill>
              <a:cs typeface="Arial" pitchFamily="34" charset="0"/>
            </a:endParaRPr>
          </a:p>
        </p:txBody>
      </p:sp>
      <p:sp>
        <p:nvSpPr>
          <p:cNvPr id="5" name="Rectangle 4"/>
          <p:cNvSpPr/>
          <p:nvPr/>
        </p:nvSpPr>
        <p:spPr>
          <a:xfrm>
            <a:off x="522288" y="2593181"/>
            <a:ext cx="1763712" cy="3154362"/>
          </a:xfrm>
          <a:prstGeom prst="rect">
            <a:avLst/>
          </a:prstGeom>
        </p:spPr>
        <p:txBody>
          <a:bodyPr>
            <a:spAutoFit/>
          </a:bodyPr>
          <a:lstStyle/>
          <a:p>
            <a:pPr fontAlgn="base">
              <a:spcBef>
                <a:spcPct val="0"/>
              </a:spcBef>
              <a:spcAft>
                <a:spcPct val="0"/>
              </a:spcAft>
              <a:defRPr/>
            </a:pPr>
            <a:r>
              <a:rPr lang="en-US" sz="19900" i="1" dirty="0">
                <a:solidFill>
                  <a:srgbClr val="FFC000"/>
                </a:solidFill>
                <a:cs typeface="Arial" pitchFamily="34" charset="0"/>
              </a:rPr>
              <a:t>!</a:t>
            </a:r>
            <a:r>
              <a:rPr lang="en-US" sz="16600" i="1" dirty="0">
                <a:solidFill>
                  <a:srgbClr val="FFC000"/>
                </a:solidFill>
                <a:cs typeface="Arial" pitchFamily="34" charset="0"/>
              </a:rPr>
              <a:t> </a:t>
            </a:r>
            <a:endParaRPr lang="en-PH" sz="16600" i="1" dirty="0">
              <a:solidFill>
                <a:srgbClr val="FFC000"/>
              </a:solidFill>
              <a:cs typeface="Arial" pitchFamily="34" charset="0"/>
            </a:endParaRPr>
          </a:p>
        </p:txBody>
      </p:sp>
    </p:spTree>
    <p:extLst>
      <p:ext uri="{BB962C8B-B14F-4D97-AF65-F5344CB8AC3E}">
        <p14:creationId xmlns:p14="http://schemas.microsoft.com/office/powerpoint/2010/main" val="2582457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9600" y="355600"/>
            <a:ext cx="7848600" cy="1320800"/>
          </a:xfrm>
        </p:spPr>
        <p:txBody>
          <a:bodyPr>
            <a:noAutofit/>
          </a:bodyPr>
          <a:lstStyle/>
          <a:p>
            <a:pPr eaLnBrk="1" hangingPunct="1">
              <a:defRPr/>
            </a:pPr>
            <a:r>
              <a:rPr lang="en-US" sz="2400" b="1" dirty="0" smtClean="0"/>
              <a:t>THIRD LEVEL OF ASSESSMENT</a:t>
            </a:r>
            <a:r>
              <a:rPr lang="en-US" sz="2400" dirty="0" smtClean="0"/>
              <a:t/>
            </a:r>
            <a:br>
              <a:rPr lang="en-US" sz="2400" dirty="0" smtClean="0"/>
            </a:br>
            <a:r>
              <a:rPr lang="en-US" sz="2400" b="1" dirty="0" smtClean="0"/>
              <a:t>EVALUATING THE UTILIZATION OF RESOURCES</a:t>
            </a:r>
            <a:endParaRPr lang="en-US" sz="2400" dirty="0"/>
          </a:p>
        </p:txBody>
      </p:sp>
      <p:sp>
        <p:nvSpPr>
          <p:cNvPr id="6147" name="Content Placeholder 2"/>
          <p:cNvSpPr>
            <a:spLocks noGrp="1"/>
          </p:cNvSpPr>
          <p:nvPr>
            <p:ph idx="1"/>
          </p:nvPr>
        </p:nvSpPr>
        <p:spPr>
          <a:xfrm>
            <a:off x="887412" y="1587500"/>
            <a:ext cx="7646988" cy="673100"/>
          </a:xfrm>
        </p:spPr>
        <p:txBody>
          <a:bodyPr>
            <a:normAutofit fontScale="92500" lnSpcReduction="20000"/>
          </a:bodyPr>
          <a:lstStyle/>
          <a:p>
            <a:pPr eaLnBrk="1" hangingPunct="1">
              <a:buFont typeface="Wingdings 3" pitchFamily="18" charset="2"/>
              <a:buNone/>
              <a:defRPr/>
            </a:pPr>
            <a:r>
              <a:rPr lang="en-US" sz="2400" dirty="0" smtClean="0">
                <a:solidFill>
                  <a:srgbClr val="002060"/>
                </a:solidFill>
              </a:rPr>
              <a:t>examines where the resources of the organization have been sourced and where they have been allocated</a:t>
            </a:r>
            <a:endParaRPr lang="en-US" sz="2400" dirty="0" smtClean="0">
              <a:solidFill>
                <a:srgbClr val="002060"/>
              </a:solidFill>
              <a:effectLst>
                <a:outerShdw blurRad="38100" dist="38100" dir="2700000" algn="tl">
                  <a:srgbClr val="000000">
                    <a:alpha val="43137"/>
                  </a:srgbClr>
                </a:outerShdw>
              </a:effectLst>
            </a:endParaRPr>
          </a:p>
        </p:txBody>
      </p:sp>
      <p:cxnSp>
        <p:nvCxnSpPr>
          <p:cNvPr id="5" name="Straight Connector 4"/>
          <p:cNvCxnSpPr/>
          <p:nvPr/>
        </p:nvCxnSpPr>
        <p:spPr>
          <a:xfrm>
            <a:off x="711200" y="1570038"/>
            <a:ext cx="7500938" cy="0"/>
          </a:xfrm>
          <a:prstGeom prst="line">
            <a:avLst/>
          </a:prstGeom>
          <a:ln w="28575"/>
        </p:spPr>
        <p:style>
          <a:lnRef idx="2">
            <a:schemeClr val="dk1"/>
          </a:lnRef>
          <a:fillRef idx="0">
            <a:schemeClr val="dk1"/>
          </a:fillRef>
          <a:effectRef idx="1">
            <a:schemeClr val="dk1"/>
          </a:effectRef>
          <a:fontRef idx="minor">
            <a:schemeClr val="tx1"/>
          </a:fontRef>
        </p:style>
      </p:cxnSp>
      <p:sp>
        <p:nvSpPr>
          <p:cNvPr id="21" name="Text Box 7"/>
          <p:cNvSpPr txBox="1">
            <a:spLocks noChangeArrowheads="1"/>
          </p:cNvSpPr>
          <p:nvPr/>
        </p:nvSpPr>
        <p:spPr bwMode="auto">
          <a:xfrm>
            <a:off x="5773738" y="2514600"/>
            <a:ext cx="2438400" cy="830263"/>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400" b="1" dirty="0">
                <a:solidFill>
                  <a:prstClr val="black"/>
                </a:solidFill>
                <a:effectLst>
                  <a:outerShdw blurRad="38100" dist="38100" dir="2700000" algn="tl">
                    <a:srgbClr val="C0C0C0"/>
                  </a:outerShdw>
                </a:effectLst>
                <a:cs typeface="Arial" pitchFamily="34" charset="0"/>
              </a:rPr>
              <a:t>Efficiently utilized</a:t>
            </a:r>
          </a:p>
        </p:txBody>
      </p:sp>
      <p:sp>
        <p:nvSpPr>
          <p:cNvPr id="22" name="Text Box 8"/>
          <p:cNvSpPr txBox="1">
            <a:spLocks noChangeArrowheads="1"/>
          </p:cNvSpPr>
          <p:nvPr/>
        </p:nvSpPr>
        <p:spPr bwMode="auto">
          <a:xfrm>
            <a:off x="5773738" y="3886200"/>
            <a:ext cx="2438400" cy="830263"/>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400" b="1" dirty="0">
                <a:solidFill>
                  <a:prstClr val="black"/>
                </a:solidFill>
                <a:effectLst>
                  <a:outerShdw blurRad="38100" dist="38100" dir="2700000" algn="tl">
                    <a:srgbClr val="C0C0C0"/>
                  </a:outerShdw>
                </a:effectLst>
                <a:cs typeface="Arial" pitchFamily="34" charset="0"/>
              </a:rPr>
              <a:t>Economically utilized</a:t>
            </a:r>
          </a:p>
        </p:txBody>
      </p:sp>
      <p:sp>
        <p:nvSpPr>
          <p:cNvPr id="23" name="Text Box 9"/>
          <p:cNvSpPr txBox="1">
            <a:spLocks noChangeArrowheads="1"/>
          </p:cNvSpPr>
          <p:nvPr/>
        </p:nvSpPr>
        <p:spPr bwMode="auto">
          <a:xfrm>
            <a:off x="5773738" y="5257800"/>
            <a:ext cx="2438400" cy="830263"/>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400" b="1" dirty="0">
                <a:solidFill>
                  <a:prstClr val="black"/>
                </a:solidFill>
                <a:effectLst>
                  <a:outerShdw blurRad="38100" dist="38100" dir="2700000" algn="tl">
                    <a:srgbClr val="C0C0C0"/>
                  </a:outerShdw>
                </a:effectLst>
                <a:cs typeface="Arial" pitchFamily="34" charset="0"/>
              </a:rPr>
              <a:t>Effectively utilized</a:t>
            </a:r>
          </a:p>
        </p:txBody>
      </p:sp>
      <p:grpSp>
        <p:nvGrpSpPr>
          <p:cNvPr id="2" name="Group 14"/>
          <p:cNvGrpSpPr>
            <a:grpSpLocks/>
          </p:cNvGrpSpPr>
          <p:nvPr/>
        </p:nvGrpSpPr>
        <p:grpSpPr bwMode="auto">
          <a:xfrm>
            <a:off x="2571750" y="2738438"/>
            <a:ext cx="3170238" cy="2743200"/>
            <a:chOff x="2084" y="1674"/>
            <a:chExt cx="1997" cy="1728"/>
          </a:xfrm>
        </p:grpSpPr>
        <p:cxnSp>
          <p:nvCxnSpPr>
            <p:cNvPr id="225290" name="AutoShape 6"/>
            <p:cNvCxnSpPr>
              <a:cxnSpLocks noChangeShapeType="1"/>
              <a:endCxn id="21" idx="1"/>
            </p:cNvCxnSpPr>
            <p:nvPr/>
          </p:nvCxnSpPr>
          <p:spPr bwMode="auto">
            <a:xfrm flipV="1">
              <a:off x="2084" y="1674"/>
              <a:ext cx="1997" cy="1060"/>
            </a:xfrm>
            <a:prstGeom prst="straightConnector1">
              <a:avLst/>
            </a:prstGeom>
            <a:noFill/>
            <a:ln w="76200">
              <a:solidFill>
                <a:srgbClr val="000099"/>
              </a:solidFill>
              <a:prstDash val="dash"/>
              <a:round/>
              <a:headEnd type="triangle" w="med" len="med"/>
              <a:tailEnd type="triangle" w="med" len="med"/>
            </a:ln>
          </p:spPr>
        </p:cxnSp>
        <p:cxnSp>
          <p:nvCxnSpPr>
            <p:cNvPr id="225291" name="AutoShape 10"/>
            <p:cNvCxnSpPr>
              <a:cxnSpLocks noChangeShapeType="1"/>
              <a:endCxn id="22" idx="1"/>
            </p:cNvCxnSpPr>
            <p:nvPr/>
          </p:nvCxnSpPr>
          <p:spPr bwMode="auto">
            <a:xfrm flipV="1">
              <a:off x="2084" y="2538"/>
              <a:ext cx="1997" cy="196"/>
            </a:xfrm>
            <a:prstGeom prst="straightConnector1">
              <a:avLst/>
            </a:prstGeom>
            <a:noFill/>
            <a:ln w="76200">
              <a:solidFill>
                <a:srgbClr val="000099"/>
              </a:solidFill>
              <a:prstDash val="dash"/>
              <a:round/>
              <a:headEnd type="triangle" w="med" len="med"/>
              <a:tailEnd type="triangle" w="med" len="med"/>
            </a:ln>
          </p:spPr>
        </p:cxnSp>
        <p:cxnSp>
          <p:nvCxnSpPr>
            <p:cNvPr id="225292" name="AutoShape 11"/>
            <p:cNvCxnSpPr>
              <a:cxnSpLocks noChangeShapeType="1"/>
              <a:endCxn id="23" idx="1"/>
            </p:cNvCxnSpPr>
            <p:nvPr/>
          </p:nvCxnSpPr>
          <p:spPr bwMode="auto">
            <a:xfrm>
              <a:off x="2084" y="2734"/>
              <a:ext cx="1997" cy="668"/>
            </a:xfrm>
            <a:prstGeom prst="straightConnector1">
              <a:avLst/>
            </a:prstGeom>
            <a:noFill/>
            <a:ln w="76200">
              <a:solidFill>
                <a:srgbClr val="000099"/>
              </a:solidFill>
              <a:prstDash val="dash"/>
              <a:round/>
              <a:headEnd type="triangle" w="med" len="med"/>
              <a:tailEnd type="triangle" w="med" len="med"/>
            </a:ln>
          </p:spPr>
        </p:cxnSp>
      </p:grpSp>
      <p:sp>
        <p:nvSpPr>
          <p:cNvPr id="30" name="Text Box 12"/>
          <p:cNvSpPr txBox="1">
            <a:spLocks noChangeArrowheads="1"/>
          </p:cNvSpPr>
          <p:nvPr/>
        </p:nvSpPr>
        <p:spPr bwMode="auto">
          <a:xfrm>
            <a:off x="284163" y="4330700"/>
            <a:ext cx="2438400" cy="549275"/>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3000" b="1" dirty="0">
                <a:solidFill>
                  <a:prstClr val="black"/>
                </a:solidFill>
                <a:effectLst>
                  <a:outerShdw blurRad="38100" dist="38100" dir="2700000" algn="tl">
                    <a:srgbClr val="C0C0C0"/>
                  </a:outerShdw>
                </a:effectLst>
                <a:cs typeface="Arial" pitchFamily="34" charset="0"/>
              </a:rPr>
              <a:t>Resources</a:t>
            </a:r>
          </a:p>
        </p:txBody>
      </p:sp>
    </p:spTree>
    <p:extLst>
      <p:ext uri="{BB962C8B-B14F-4D97-AF65-F5344CB8AC3E}">
        <p14:creationId xmlns:p14="http://schemas.microsoft.com/office/powerpoint/2010/main" val="259882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Effect transition="in" filter="fade">
                                      <p:cBhvr>
                                        <p:cTn id="13" dur="2000"/>
                                        <p:tgtEl>
                                          <p:spTgt spid="614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dissolv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dissolv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21" grpId="0" autoUpdateAnimBg="0"/>
      <p:bldP spid="22" grpId="0" autoUpdateAnimBg="0"/>
      <p:bldP spid="23" grpId="0" autoUpdateAnimBg="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9600" y="519112"/>
            <a:ext cx="8001000" cy="1320800"/>
          </a:xfrm>
        </p:spPr>
        <p:txBody>
          <a:bodyPr>
            <a:noAutofit/>
          </a:bodyPr>
          <a:lstStyle/>
          <a:p>
            <a:pPr eaLnBrk="1" hangingPunct="1">
              <a:defRPr/>
            </a:pPr>
            <a:r>
              <a:rPr lang="en-US" sz="2400" b="1" dirty="0" smtClean="0"/>
              <a:t>FOURTH LEVEL OF ASSESSMENT</a:t>
            </a:r>
            <a:r>
              <a:rPr lang="en-PH" sz="2400" dirty="0" smtClean="0"/>
              <a:t/>
            </a:r>
            <a:br>
              <a:rPr lang="en-PH" sz="2400" dirty="0" smtClean="0"/>
            </a:br>
            <a:r>
              <a:rPr lang="en-US" sz="2400" b="1" dirty="0" smtClean="0"/>
              <a:t>EVALUATING MANAGEMENT PROCESSES</a:t>
            </a:r>
            <a:r>
              <a:rPr lang="en-PH" sz="2400" dirty="0" smtClean="0"/>
              <a:t/>
            </a:r>
            <a:br>
              <a:rPr lang="en-PH" sz="2400" dirty="0" smtClean="0"/>
            </a:br>
            <a:endParaRPr lang="en-US" sz="2400" dirty="0"/>
          </a:p>
        </p:txBody>
      </p:sp>
      <p:sp>
        <p:nvSpPr>
          <p:cNvPr id="6147" name="Content Placeholder 2"/>
          <p:cNvSpPr>
            <a:spLocks noGrp="1"/>
          </p:cNvSpPr>
          <p:nvPr>
            <p:ph idx="1"/>
          </p:nvPr>
        </p:nvSpPr>
        <p:spPr>
          <a:xfrm>
            <a:off x="1214438" y="1466850"/>
            <a:ext cx="7624762" cy="673100"/>
          </a:xfrm>
        </p:spPr>
        <p:txBody>
          <a:bodyPr>
            <a:normAutofit fontScale="92500" lnSpcReduction="20000"/>
          </a:bodyPr>
          <a:lstStyle/>
          <a:p>
            <a:pPr eaLnBrk="1" hangingPunct="1">
              <a:buFont typeface="Arial" pitchFamily="34" charset="0"/>
              <a:buNone/>
              <a:defRPr/>
            </a:pPr>
            <a:r>
              <a:rPr lang="en-US" sz="2400" dirty="0" smtClean="0"/>
              <a:t>examines and evaluates the organization's management processes.</a:t>
            </a:r>
            <a:endParaRPr lang="en-US" sz="2400" dirty="0" smtClean="0">
              <a:solidFill>
                <a:srgbClr val="C00000"/>
              </a:solidFill>
              <a:effectLst>
                <a:outerShdw blurRad="38100" dist="38100" dir="2700000" algn="tl">
                  <a:srgbClr val="000000">
                    <a:alpha val="43137"/>
                  </a:srgbClr>
                </a:outerShdw>
              </a:effectLst>
            </a:endParaRPr>
          </a:p>
        </p:txBody>
      </p:sp>
      <p:cxnSp>
        <p:nvCxnSpPr>
          <p:cNvPr id="5" name="Straight Connector 4"/>
          <p:cNvCxnSpPr/>
          <p:nvPr/>
        </p:nvCxnSpPr>
        <p:spPr>
          <a:xfrm>
            <a:off x="698500" y="1339850"/>
            <a:ext cx="7759700" cy="0"/>
          </a:xfrm>
          <a:prstGeom prst="line">
            <a:avLst/>
          </a:prstGeom>
          <a:ln w="28575"/>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835025" y="2671185"/>
            <a:ext cx="7508875" cy="1200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0"/>
              </a:spcBef>
              <a:spcAft>
                <a:spcPct val="0"/>
              </a:spcAft>
              <a:defRPr/>
            </a:pPr>
            <a:r>
              <a:rPr lang="en-US" sz="2400" dirty="0">
                <a:solidFill>
                  <a:prstClr val="black"/>
                </a:solidFill>
              </a:rPr>
              <a:t>These processes are the formal and informal systems and procedures of the unit </a:t>
            </a:r>
          </a:p>
          <a:p>
            <a:pPr fontAlgn="base">
              <a:spcBef>
                <a:spcPct val="0"/>
              </a:spcBef>
              <a:spcAft>
                <a:spcPct val="0"/>
              </a:spcAft>
              <a:defRPr/>
            </a:pPr>
            <a:endParaRPr lang="en-US" sz="2400" dirty="0">
              <a:solidFill>
                <a:prstClr val="black"/>
              </a:solidFill>
            </a:endParaRPr>
          </a:p>
        </p:txBody>
      </p:sp>
      <p:sp>
        <p:nvSpPr>
          <p:cNvPr id="7" name="TextBox 6"/>
          <p:cNvSpPr txBox="1"/>
          <p:nvPr/>
        </p:nvSpPr>
        <p:spPr>
          <a:xfrm>
            <a:off x="838200" y="4088823"/>
            <a:ext cx="7367588" cy="15700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0"/>
              </a:spcBef>
              <a:spcAft>
                <a:spcPct val="0"/>
              </a:spcAft>
              <a:defRPr/>
            </a:pPr>
            <a:r>
              <a:rPr lang="en-US" sz="2400" dirty="0">
                <a:solidFill>
                  <a:prstClr val="black"/>
                </a:solidFill>
              </a:rPr>
              <a:t>In assessing management processes, the top-most concern is to gauge whether or not they were crafted, carried out, coordinated, monitored and conducted well in terms of their effectiveness </a:t>
            </a:r>
            <a:endParaRPr lang="en-PH" sz="2400" dirty="0">
              <a:solidFill>
                <a:prstClr val="black"/>
              </a:solidFill>
            </a:endParaRPr>
          </a:p>
        </p:txBody>
      </p:sp>
    </p:spTree>
    <p:extLst>
      <p:ext uri="{BB962C8B-B14F-4D97-AF65-F5344CB8AC3E}">
        <p14:creationId xmlns:p14="http://schemas.microsoft.com/office/powerpoint/2010/main" val="66590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6"/>
                                        </p:tgtEl>
                                        <p:attrNameLst>
                                          <p:attrName>style.visibility</p:attrName>
                                        </p:attrNameLst>
                                      </p:cBhvr>
                                      <p:to>
                                        <p:strVal val="visible"/>
                                      </p:to>
                                    </p:set>
                                    <p:anim calcmode="lin" valueType="num">
                                      <p:cBhvr additive="base">
                                        <p:cTn id="25" dur="500" fill="hold"/>
                                        <p:tgtEl>
                                          <p:spTgt spid="6146"/>
                                        </p:tgtEl>
                                        <p:attrNameLst>
                                          <p:attrName>ppt_x</p:attrName>
                                        </p:attrNameLst>
                                      </p:cBhvr>
                                      <p:tavLst>
                                        <p:tav tm="0">
                                          <p:val>
                                            <p:strVal val="0-#ppt_w/2"/>
                                          </p:val>
                                        </p:tav>
                                        <p:tav tm="100000">
                                          <p:val>
                                            <p:strVal val="#ppt_x"/>
                                          </p:val>
                                        </p:tav>
                                      </p:tavLst>
                                    </p:anim>
                                    <p:anim calcmode="lin" valueType="num">
                                      <p:cBhvr additive="base">
                                        <p:cTn id="26"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147">
                                            <p:txEl>
                                              <p:pRg st="0" end="0"/>
                                            </p:txEl>
                                          </p:spTgt>
                                        </p:tgtEl>
                                        <p:attrNameLst>
                                          <p:attrName>style.visibility</p:attrName>
                                        </p:attrNameLst>
                                      </p:cBhvr>
                                      <p:to>
                                        <p:strVal val="visible"/>
                                      </p:to>
                                    </p:set>
                                    <p:animEffect transition="in" filter="fade">
                                      <p:cBhvr>
                                        <p:cTn id="31" dur="2000"/>
                                        <p:tgtEl>
                                          <p:spTgt spid="614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1"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1"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10" grpId="0" animBg="1"/>
      <p:bldP spid="10" grpId="1" animBg="1"/>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519112"/>
            <a:ext cx="8001000" cy="928688"/>
          </a:xfrm>
        </p:spPr>
        <p:txBody>
          <a:bodyPr>
            <a:noAutofit/>
          </a:bodyPr>
          <a:lstStyle/>
          <a:p>
            <a:pPr eaLnBrk="1" hangingPunct="1">
              <a:defRPr/>
            </a:pPr>
            <a:r>
              <a:rPr lang="en-US" sz="2400" b="1" dirty="0" smtClean="0"/>
              <a:t>FIFTH LEVEL OF ASSESSMENT</a:t>
            </a:r>
            <a:r>
              <a:rPr lang="en-PH" sz="2400" dirty="0" smtClean="0"/>
              <a:t/>
            </a:r>
            <a:br>
              <a:rPr lang="en-PH" sz="2400" dirty="0" smtClean="0"/>
            </a:br>
            <a:r>
              <a:rPr lang="en-US" sz="2400" b="1" dirty="0" smtClean="0"/>
              <a:t>EVALUATING THE FOUR MANAGEMENT FUNCTIONS: Marketing, Operations, Human Resource and Finance</a:t>
            </a:r>
            <a:r>
              <a:rPr lang="en-PH" sz="2400" dirty="0" smtClean="0"/>
              <a:t/>
            </a:r>
            <a:br>
              <a:rPr lang="en-PH" sz="2400" dirty="0" smtClean="0"/>
            </a:br>
            <a:endParaRPr lang="en-US" sz="2400" dirty="0"/>
          </a:p>
        </p:txBody>
      </p:sp>
      <p:sp>
        <p:nvSpPr>
          <p:cNvPr id="5" name="Content Placeholder 2"/>
          <p:cNvSpPr>
            <a:spLocks noGrp="1"/>
          </p:cNvSpPr>
          <p:nvPr>
            <p:ph idx="1"/>
          </p:nvPr>
        </p:nvSpPr>
        <p:spPr>
          <a:xfrm>
            <a:off x="609600" y="1466850"/>
            <a:ext cx="8458200" cy="971550"/>
          </a:xfrm>
        </p:spPr>
        <p:txBody>
          <a:bodyPr>
            <a:noAutofit/>
          </a:bodyPr>
          <a:lstStyle/>
          <a:p>
            <a:pPr eaLnBrk="1" hangingPunct="1">
              <a:buFont typeface="Arial" pitchFamily="34" charset="0"/>
              <a:buNone/>
              <a:defRPr/>
            </a:pPr>
            <a:r>
              <a:rPr lang="en-US" sz="1600" dirty="0" smtClean="0"/>
              <a:t>most complicated of all because it strikes at the heart of the major functions</a:t>
            </a:r>
            <a:r>
              <a:rPr lang="en-US" sz="1600" dirty="0"/>
              <a:t> </a:t>
            </a:r>
            <a:r>
              <a:rPr lang="en-US" sz="1600" dirty="0" smtClean="0"/>
              <a:t>of marketing, academic, operations, student services, human resource and financial management</a:t>
            </a:r>
          </a:p>
          <a:p>
            <a:pPr eaLnBrk="1" hangingPunct="1">
              <a:buFont typeface="Arial" pitchFamily="34" charset="0"/>
              <a:buNone/>
              <a:defRPr/>
            </a:pPr>
            <a:endParaRPr lang="en-US" sz="200" dirty="0" smtClean="0"/>
          </a:p>
          <a:p>
            <a:pPr eaLnBrk="1" hangingPunct="1">
              <a:buFont typeface="Arial" pitchFamily="34" charset="0"/>
              <a:buNone/>
              <a:defRPr/>
            </a:pPr>
            <a:r>
              <a:rPr lang="en-US" sz="1600" dirty="0" smtClean="0">
                <a:solidFill>
                  <a:srgbClr val="002060"/>
                </a:solidFill>
              </a:rPr>
              <a:t>also includes an evaluation of programs and projects to achieve the organization’s goals</a:t>
            </a:r>
          </a:p>
        </p:txBody>
      </p:sp>
      <p:cxnSp>
        <p:nvCxnSpPr>
          <p:cNvPr id="6" name="Straight Connector 5"/>
          <p:cNvCxnSpPr/>
          <p:nvPr/>
        </p:nvCxnSpPr>
        <p:spPr>
          <a:xfrm>
            <a:off x="698500" y="1339850"/>
            <a:ext cx="7759700" cy="0"/>
          </a:xfrm>
          <a:prstGeom prst="line">
            <a:avLst/>
          </a:prstGeom>
          <a:ln w="28575"/>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381000" y="2481769"/>
            <a:ext cx="5334000"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base">
              <a:spcBef>
                <a:spcPct val="0"/>
              </a:spcBef>
              <a:spcAft>
                <a:spcPct val="0"/>
              </a:spcAft>
              <a:defRPr/>
            </a:pPr>
            <a:r>
              <a:rPr lang="en-US" sz="2000" dirty="0" smtClean="0">
                <a:solidFill>
                  <a:srgbClr val="FF0000"/>
                </a:solidFill>
              </a:rPr>
              <a:t>The 7 Ps to evaluate the Marketing Function (1):</a:t>
            </a:r>
            <a:endParaRPr lang="en-US" sz="2000" dirty="0">
              <a:solidFill>
                <a:srgbClr val="FF0000"/>
              </a:solidFill>
            </a:endParaRPr>
          </a:p>
        </p:txBody>
      </p:sp>
      <p:sp>
        <p:nvSpPr>
          <p:cNvPr id="10" name="Content Placeholder 2"/>
          <p:cNvSpPr txBox="1">
            <a:spLocks/>
          </p:cNvSpPr>
          <p:nvPr/>
        </p:nvSpPr>
        <p:spPr>
          <a:xfrm>
            <a:off x="685798" y="2866503"/>
            <a:ext cx="8229601" cy="344907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42900" indent="-342900">
              <a:buFont typeface="+mj-lt"/>
              <a:buAutoNum type="arabicPeriod"/>
              <a:defRPr/>
            </a:pPr>
            <a:r>
              <a:rPr lang="en-US" sz="1600" b="1" u="sng" dirty="0" smtClean="0"/>
              <a:t>Positioning</a:t>
            </a:r>
            <a:r>
              <a:rPr lang="en-US" sz="1600" dirty="0" smtClean="0"/>
              <a:t> – major strategic move that establishes the organization’s unique value proposition in the education landscape</a:t>
            </a:r>
          </a:p>
          <a:p>
            <a:pPr marL="342900" indent="-342900">
              <a:buFont typeface="+mj-lt"/>
              <a:buAutoNum type="arabicPeriod"/>
              <a:defRPr/>
            </a:pPr>
            <a:r>
              <a:rPr lang="en-US" sz="1600" b="1" u="sng" dirty="0" smtClean="0">
                <a:solidFill>
                  <a:srgbClr val="002060"/>
                </a:solidFill>
              </a:rPr>
              <a:t>Product or Service </a:t>
            </a:r>
            <a:r>
              <a:rPr lang="en-US" sz="1600" dirty="0" smtClean="0">
                <a:solidFill>
                  <a:srgbClr val="002060"/>
                </a:solidFill>
              </a:rPr>
              <a:t>– the ideal graduate that the region/division/school is developing for the employment market</a:t>
            </a:r>
          </a:p>
          <a:p>
            <a:pPr marL="342900" indent="-342900">
              <a:buFont typeface="+mj-lt"/>
              <a:buAutoNum type="arabicPeriod"/>
              <a:defRPr/>
            </a:pPr>
            <a:r>
              <a:rPr lang="en-US" sz="1600" b="1" u="sng" dirty="0" smtClean="0">
                <a:solidFill>
                  <a:srgbClr val="002060"/>
                </a:solidFill>
              </a:rPr>
              <a:t>Package</a:t>
            </a:r>
            <a:r>
              <a:rPr lang="en-US" sz="1600" dirty="0" smtClean="0">
                <a:solidFill>
                  <a:srgbClr val="002060"/>
                </a:solidFill>
              </a:rPr>
              <a:t> – service packages are more difficult to define since these involve the right combination of service delivery processes and steps/ refers to the terms and conditions attached to education services</a:t>
            </a:r>
          </a:p>
          <a:p>
            <a:pPr marL="342900" indent="-342900">
              <a:buFont typeface="+mj-lt"/>
              <a:buAutoNum type="arabicPeriod"/>
              <a:defRPr/>
            </a:pPr>
            <a:r>
              <a:rPr lang="en-US" sz="1600" b="1" u="sng" dirty="0" smtClean="0">
                <a:solidFill>
                  <a:srgbClr val="002060"/>
                </a:solidFill>
              </a:rPr>
              <a:t>Place</a:t>
            </a:r>
            <a:r>
              <a:rPr lang="en-US" sz="1600" dirty="0" smtClean="0">
                <a:solidFill>
                  <a:srgbClr val="002060"/>
                </a:solidFill>
              </a:rPr>
              <a:t> – refers not only to location where the schools are situated but also to the physical accessibility and availability of the education services</a:t>
            </a:r>
          </a:p>
          <a:p>
            <a:pPr marL="342900" indent="-342900">
              <a:buFont typeface="+mj-lt"/>
              <a:buAutoNum type="arabicPeriod"/>
              <a:defRPr/>
            </a:pPr>
            <a:r>
              <a:rPr lang="en-US" sz="1600" b="1" u="sng" dirty="0" smtClean="0">
                <a:solidFill>
                  <a:srgbClr val="002060"/>
                </a:solidFill>
              </a:rPr>
              <a:t>Price </a:t>
            </a:r>
            <a:r>
              <a:rPr lang="en-US" sz="1600" dirty="0" smtClean="0">
                <a:solidFill>
                  <a:srgbClr val="002060"/>
                </a:solidFill>
              </a:rPr>
              <a:t>– includes fees, transportation  expenses, living allowances</a:t>
            </a:r>
          </a:p>
          <a:p>
            <a:pPr marL="342900" indent="-342900">
              <a:buFont typeface="+mj-lt"/>
              <a:buAutoNum type="arabicPeriod"/>
              <a:defRPr/>
            </a:pPr>
            <a:r>
              <a:rPr lang="en-US" sz="1600" b="1" u="sng" dirty="0" smtClean="0">
                <a:solidFill>
                  <a:srgbClr val="002060"/>
                </a:solidFill>
              </a:rPr>
              <a:t>People</a:t>
            </a:r>
            <a:r>
              <a:rPr lang="en-US" sz="1600" dirty="0" smtClean="0">
                <a:solidFill>
                  <a:srgbClr val="002060"/>
                </a:solidFill>
              </a:rPr>
              <a:t> – the organization who recruit students and entice parents to send their children to school</a:t>
            </a:r>
          </a:p>
          <a:p>
            <a:pPr marL="342900" indent="-342900">
              <a:buFont typeface="+mj-lt"/>
              <a:buAutoNum type="arabicPeriod"/>
              <a:defRPr/>
            </a:pPr>
            <a:r>
              <a:rPr lang="en-US" sz="1600" b="1" u="sng" dirty="0" smtClean="0">
                <a:solidFill>
                  <a:srgbClr val="002060"/>
                </a:solidFill>
              </a:rPr>
              <a:t>Promotions and Advertising </a:t>
            </a:r>
            <a:r>
              <a:rPr lang="en-US" sz="1600" dirty="0" smtClean="0">
                <a:solidFill>
                  <a:srgbClr val="002060"/>
                </a:solidFill>
              </a:rPr>
              <a:t>– should be evaluated in terms of the effectiveness of promotional and advertising activities</a:t>
            </a:r>
          </a:p>
          <a:p>
            <a:pPr marL="342900" indent="-342900">
              <a:buFont typeface="+mj-lt"/>
              <a:buAutoNum type="arabicPeriod"/>
              <a:defRPr/>
            </a:pPr>
            <a:endParaRPr lang="en-US" sz="1600" dirty="0" smtClean="0">
              <a:solidFill>
                <a:srgbClr val="002060"/>
              </a:solidFill>
            </a:endParaRPr>
          </a:p>
        </p:txBody>
      </p:sp>
    </p:spTree>
    <p:extLst>
      <p:ext uri="{BB962C8B-B14F-4D97-AF65-F5344CB8AC3E}">
        <p14:creationId xmlns:p14="http://schemas.microsoft.com/office/powerpoint/2010/main" val="172710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20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1"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0">
                                            <p:txEl>
                                              <p:pRg st="1" end="1"/>
                                            </p:txEl>
                                          </p:spTgt>
                                        </p:tgtEl>
                                        <p:attrNameLst>
                                          <p:attrName>style.visibility</p:attrName>
                                        </p:attrNameLst>
                                      </p:cBhvr>
                                      <p:to>
                                        <p:strVal val="visible"/>
                                      </p:to>
                                    </p:set>
                                    <p:anim calcmode="lin" valueType="num">
                                      <p:cBhvr additive="base">
                                        <p:cTn id="54"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0">
                                            <p:txEl>
                                              <p:pRg st="2" end="2"/>
                                            </p:txEl>
                                          </p:spTgt>
                                        </p:tgtEl>
                                        <p:attrNameLst>
                                          <p:attrName>style.visibility</p:attrName>
                                        </p:attrNameLst>
                                      </p:cBhvr>
                                      <p:to>
                                        <p:strVal val="visible"/>
                                      </p:to>
                                    </p:set>
                                    <p:anim calcmode="lin" valueType="num">
                                      <p:cBhvr additive="base">
                                        <p:cTn id="6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0">
                                            <p:txEl>
                                              <p:pRg st="3" end="3"/>
                                            </p:txEl>
                                          </p:spTgt>
                                        </p:tgtEl>
                                        <p:attrNameLst>
                                          <p:attrName>style.visibility</p:attrName>
                                        </p:attrNameLst>
                                      </p:cBhvr>
                                      <p:to>
                                        <p:strVal val="visible"/>
                                      </p:to>
                                    </p:set>
                                    <p:anim calcmode="lin" valueType="num">
                                      <p:cBhvr additive="base">
                                        <p:cTn id="66"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0">
                                            <p:txEl>
                                              <p:pRg st="4" end="4"/>
                                            </p:txEl>
                                          </p:spTgt>
                                        </p:tgtEl>
                                        <p:attrNameLst>
                                          <p:attrName>style.visibility</p:attrName>
                                        </p:attrNameLst>
                                      </p:cBhvr>
                                      <p:to>
                                        <p:strVal val="visible"/>
                                      </p:to>
                                    </p:set>
                                    <p:anim calcmode="lin" valueType="num">
                                      <p:cBhvr additive="base">
                                        <p:cTn id="72"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0">
                                            <p:txEl>
                                              <p:pRg st="5" end="5"/>
                                            </p:txEl>
                                          </p:spTgt>
                                        </p:tgtEl>
                                        <p:attrNameLst>
                                          <p:attrName>style.visibility</p:attrName>
                                        </p:attrNameLst>
                                      </p:cBhvr>
                                      <p:to>
                                        <p:strVal val="visible"/>
                                      </p:to>
                                    </p:set>
                                    <p:anim calcmode="lin" valueType="num">
                                      <p:cBhvr additive="base">
                                        <p:cTn id="78"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0">
                                            <p:txEl>
                                              <p:pRg st="6" end="6"/>
                                            </p:txEl>
                                          </p:spTgt>
                                        </p:tgtEl>
                                        <p:attrNameLst>
                                          <p:attrName>style.visibility</p:attrName>
                                        </p:attrNameLst>
                                      </p:cBhvr>
                                      <p:to>
                                        <p:strVal val="visible"/>
                                      </p:to>
                                    </p:set>
                                    <p:anim calcmode="lin" valueType="num">
                                      <p:cBhvr additive="base">
                                        <p:cTn id="84"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
                                            <p:txEl>
                                              <p:pRg st="0" end="0"/>
                                            </p:txEl>
                                          </p:spTgt>
                                        </p:tgtEl>
                                        <p:attrNameLst>
                                          <p:attrName>style.visibility</p:attrName>
                                        </p:attrNameLst>
                                      </p:cBhvr>
                                      <p:to>
                                        <p:strVal val="visible"/>
                                      </p:to>
                                    </p:set>
                                    <p:animEffect transition="in" filter="fade">
                                      <p:cBhvr>
                                        <p:cTn id="90" dur="2000"/>
                                        <p:tgtEl>
                                          <p:spTgt spid="10">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0">
                                            <p:txEl>
                                              <p:pRg st="1" end="1"/>
                                            </p:txEl>
                                          </p:spTgt>
                                        </p:tgtEl>
                                        <p:attrNameLst>
                                          <p:attrName>style.visibility</p:attrName>
                                        </p:attrNameLst>
                                      </p:cBhvr>
                                      <p:to>
                                        <p:strVal val="visible"/>
                                      </p:to>
                                    </p:set>
                                    <p:animEffect transition="in" filter="fade">
                                      <p:cBhvr>
                                        <p:cTn id="95" dur="2000"/>
                                        <p:tgtEl>
                                          <p:spTgt spid="10">
                                            <p:txEl>
                                              <p:pRg st="1" end="1"/>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0">
                                            <p:txEl>
                                              <p:pRg st="2" end="2"/>
                                            </p:txEl>
                                          </p:spTgt>
                                        </p:tgtEl>
                                        <p:attrNameLst>
                                          <p:attrName>style.visibility</p:attrName>
                                        </p:attrNameLst>
                                      </p:cBhvr>
                                      <p:to>
                                        <p:strVal val="visible"/>
                                      </p:to>
                                    </p:set>
                                    <p:animEffect transition="in" filter="fade">
                                      <p:cBhvr>
                                        <p:cTn id="100" dur="2000"/>
                                        <p:tgtEl>
                                          <p:spTgt spid="10">
                                            <p:txEl>
                                              <p:p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0">
                                            <p:txEl>
                                              <p:pRg st="3" end="3"/>
                                            </p:txEl>
                                          </p:spTgt>
                                        </p:tgtEl>
                                        <p:attrNameLst>
                                          <p:attrName>style.visibility</p:attrName>
                                        </p:attrNameLst>
                                      </p:cBhvr>
                                      <p:to>
                                        <p:strVal val="visible"/>
                                      </p:to>
                                    </p:set>
                                    <p:animEffect transition="in" filter="fade">
                                      <p:cBhvr>
                                        <p:cTn id="105" dur="2000"/>
                                        <p:tgtEl>
                                          <p:spTgt spid="10">
                                            <p:txEl>
                                              <p:pRg st="3" end="3"/>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0">
                                            <p:txEl>
                                              <p:pRg st="4" end="4"/>
                                            </p:txEl>
                                          </p:spTgt>
                                        </p:tgtEl>
                                        <p:attrNameLst>
                                          <p:attrName>style.visibility</p:attrName>
                                        </p:attrNameLst>
                                      </p:cBhvr>
                                      <p:to>
                                        <p:strVal val="visible"/>
                                      </p:to>
                                    </p:set>
                                    <p:animEffect transition="in" filter="fade">
                                      <p:cBhvr>
                                        <p:cTn id="110" dur="2000"/>
                                        <p:tgtEl>
                                          <p:spTgt spid="10">
                                            <p:txEl>
                                              <p:pRg st="4" end="4"/>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0">
                                            <p:txEl>
                                              <p:pRg st="5" end="5"/>
                                            </p:txEl>
                                          </p:spTgt>
                                        </p:tgtEl>
                                        <p:attrNameLst>
                                          <p:attrName>style.visibility</p:attrName>
                                        </p:attrNameLst>
                                      </p:cBhvr>
                                      <p:to>
                                        <p:strVal val="visible"/>
                                      </p:to>
                                    </p:set>
                                    <p:animEffect transition="in" filter="fade">
                                      <p:cBhvr>
                                        <p:cTn id="115" dur="2000"/>
                                        <p:tgtEl>
                                          <p:spTgt spid="10">
                                            <p:txEl>
                                              <p:pRg st="5" end="5"/>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0">
                                            <p:txEl>
                                              <p:pRg st="6" end="6"/>
                                            </p:txEl>
                                          </p:spTgt>
                                        </p:tgtEl>
                                        <p:attrNameLst>
                                          <p:attrName>style.visibility</p:attrName>
                                        </p:attrNameLst>
                                      </p:cBhvr>
                                      <p:to>
                                        <p:strVal val="visible"/>
                                      </p:to>
                                    </p:set>
                                    <p:animEffect transition="in" filter="fade">
                                      <p:cBhvr>
                                        <p:cTn id="120" dur="20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9" grpId="0" animBg="1"/>
      <p:bldP spid="9" grpId="1" animBg="1"/>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980" y="366761"/>
            <a:ext cx="6888020"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base">
              <a:spcBef>
                <a:spcPct val="0"/>
              </a:spcBef>
              <a:spcAft>
                <a:spcPct val="0"/>
              </a:spcAft>
              <a:defRPr/>
            </a:pPr>
            <a:r>
              <a:rPr lang="en-US" sz="2000" dirty="0" smtClean="0">
                <a:solidFill>
                  <a:srgbClr val="FF0000"/>
                </a:solidFill>
              </a:rPr>
              <a:t>Assessment of Academic and Student Services Operations (2)</a:t>
            </a:r>
            <a:endParaRPr lang="en-US" sz="2000" dirty="0">
              <a:solidFill>
                <a:srgbClr val="FF0000"/>
              </a:solidFill>
            </a:endParaRPr>
          </a:p>
        </p:txBody>
      </p:sp>
      <p:sp>
        <p:nvSpPr>
          <p:cNvPr id="5" name="Content Placeholder 2"/>
          <p:cNvSpPr txBox="1">
            <a:spLocks/>
          </p:cNvSpPr>
          <p:nvPr/>
        </p:nvSpPr>
        <p:spPr>
          <a:xfrm>
            <a:off x="685798" y="1007563"/>
            <a:ext cx="8077202" cy="943045"/>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defRPr/>
            </a:pPr>
            <a:r>
              <a:rPr lang="en-US" sz="2000" dirty="0" smtClean="0">
                <a:solidFill>
                  <a:schemeClr val="tx1"/>
                </a:solidFill>
              </a:rPr>
              <a:t>Concerned with the Education Delivery System (EDS) of the region/division/school</a:t>
            </a:r>
          </a:p>
          <a:p>
            <a:pPr marL="0" indent="0">
              <a:buNone/>
              <a:defRPr/>
            </a:pPr>
            <a:endParaRPr lang="en-US" sz="1050" dirty="0">
              <a:solidFill>
                <a:schemeClr val="tx1"/>
              </a:solidFill>
            </a:endParaRPr>
          </a:p>
          <a:p>
            <a:pPr marL="0" indent="0">
              <a:buNone/>
              <a:defRPr/>
            </a:pPr>
            <a:r>
              <a:rPr lang="en-US" sz="2000" dirty="0" smtClean="0">
                <a:solidFill>
                  <a:schemeClr val="tx1"/>
                </a:solidFill>
              </a:rPr>
              <a:t>The education leader should always start with the desired end results, which are the performance outputs and outcomes, in order to design and execute a good EDS. </a:t>
            </a:r>
          </a:p>
        </p:txBody>
      </p:sp>
      <p:sp>
        <p:nvSpPr>
          <p:cNvPr id="6" name="TextBox 5"/>
          <p:cNvSpPr txBox="1"/>
          <p:nvPr/>
        </p:nvSpPr>
        <p:spPr>
          <a:xfrm>
            <a:off x="701962" y="3083752"/>
            <a:ext cx="1699492" cy="243143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base">
              <a:spcBef>
                <a:spcPct val="0"/>
              </a:spcBef>
              <a:spcAft>
                <a:spcPct val="0"/>
              </a:spcAft>
              <a:defRPr/>
            </a:pPr>
            <a:r>
              <a:rPr lang="en-US" sz="2000" dirty="0" smtClean="0">
                <a:solidFill>
                  <a:srgbClr val="FF0000"/>
                </a:solidFill>
              </a:rPr>
              <a:t>INPUTS</a:t>
            </a:r>
          </a:p>
          <a:p>
            <a:pPr algn="ctr" fontAlgn="base">
              <a:spcBef>
                <a:spcPct val="0"/>
              </a:spcBef>
              <a:spcAft>
                <a:spcPct val="0"/>
              </a:spcAft>
              <a:defRPr/>
            </a:pPr>
            <a:r>
              <a:rPr lang="en-US" sz="1200" dirty="0">
                <a:solidFill>
                  <a:schemeClr val="tx1"/>
                </a:solidFill>
              </a:rPr>
              <a:t>include the teachers, the classrooms, laboratories, gyms, playgrounds, learning materials, learning methods, the curriculum, the lesson plans, and all other necessary items to deliver the education </a:t>
            </a:r>
            <a:r>
              <a:rPr lang="en-US" sz="1200" dirty="0" smtClean="0">
                <a:solidFill>
                  <a:schemeClr val="tx1"/>
                </a:solidFill>
              </a:rPr>
              <a:t>services</a:t>
            </a:r>
            <a:endParaRPr lang="en-US" sz="2000" dirty="0">
              <a:solidFill>
                <a:srgbClr val="FF0000"/>
              </a:solidFill>
            </a:endParaRPr>
          </a:p>
        </p:txBody>
      </p:sp>
      <p:sp>
        <p:nvSpPr>
          <p:cNvPr id="7" name="TextBox 6"/>
          <p:cNvSpPr txBox="1"/>
          <p:nvPr/>
        </p:nvSpPr>
        <p:spPr>
          <a:xfrm>
            <a:off x="2934856" y="3605366"/>
            <a:ext cx="1881906" cy="12618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base">
              <a:spcBef>
                <a:spcPct val="0"/>
              </a:spcBef>
              <a:spcAft>
                <a:spcPct val="0"/>
              </a:spcAft>
              <a:defRPr/>
            </a:pPr>
            <a:r>
              <a:rPr lang="en-US" sz="2000" dirty="0" smtClean="0">
                <a:solidFill>
                  <a:srgbClr val="FF0000"/>
                </a:solidFill>
              </a:rPr>
              <a:t>THROUGHPUTS</a:t>
            </a:r>
          </a:p>
          <a:p>
            <a:pPr algn="ctr" fontAlgn="base">
              <a:spcBef>
                <a:spcPct val="0"/>
              </a:spcBef>
              <a:spcAft>
                <a:spcPct val="0"/>
              </a:spcAft>
              <a:defRPr/>
            </a:pPr>
            <a:r>
              <a:rPr lang="en-US" sz="1400" dirty="0">
                <a:solidFill>
                  <a:schemeClr val="tx1"/>
                </a:solidFill>
              </a:rPr>
              <a:t>are the academic transformation processes used by the schools </a:t>
            </a:r>
          </a:p>
        </p:txBody>
      </p:sp>
      <p:sp>
        <p:nvSpPr>
          <p:cNvPr id="8" name="TextBox 7"/>
          <p:cNvSpPr txBox="1"/>
          <p:nvPr/>
        </p:nvSpPr>
        <p:spPr>
          <a:xfrm>
            <a:off x="5340922" y="3358510"/>
            <a:ext cx="1535544" cy="19082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base">
              <a:spcBef>
                <a:spcPct val="0"/>
              </a:spcBef>
              <a:spcAft>
                <a:spcPct val="0"/>
              </a:spcAft>
              <a:defRPr/>
            </a:pPr>
            <a:r>
              <a:rPr lang="en-US" sz="2000" dirty="0" smtClean="0">
                <a:solidFill>
                  <a:srgbClr val="FF0000"/>
                </a:solidFill>
              </a:rPr>
              <a:t>OUTPUTS</a:t>
            </a:r>
          </a:p>
          <a:p>
            <a:pPr algn="ctr" fontAlgn="base">
              <a:spcBef>
                <a:spcPct val="0"/>
              </a:spcBef>
              <a:spcAft>
                <a:spcPct val="0"/>
              </a:spcAft>
              <a:defRPr/>
            </a:pPr>
            <a:r>
              <a:rPr lang="en-US" sz="1400" dirty="0">
                <a:solidFill>
                  <a:schemeClr val="tx1"/>
                </a:solidFill>
              </a:rPr>
              <a:t>n</a:t>
            </a:r>
            <a:r>
              <a:rPr lang="en-US" sz="1400" dirty="0" smtClean="0">
                <a:solidFill>
                  <a:schemeClr val="tx1"/>
                </a:solidFill>
              </a:rPr>
              <a:t>umber of student graduates who have learned the intended skills and competencies</a:t>
            </a:r>
            <a:endParaRPr lang="en-US" sz="1400" dirty="0">
              <a:solidFill>
                <a:schemeClr val="tx1"/>
              </a:solidFill>
            </a:endParaRPr>
          </a:p>
        </p:txBody>
      </p:sp>
      <p:sp>
        <p:nvSpPr>
          <p:cNvPr id="9" name="TextBox 8"/>
          <p:cNvSpPr txBox="1"/>
          <p:nvPr/>
        </p:nvSpPr>
        <p:spPr>
          <a:xfrm>
            <a:off x="7331362" y="3117424"/>
            <a:ext cx="1600200" cy="233910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base">
              <a:spcBef>
                <a:spcPct val="0"/>
              </a:spcBef>
              <a:spcAft>
                <a:spcPct val="0"/>
              </a:spcAft>
              <a:defRPr/>
            </a:pPr>
            <a:r>
              <a:rPr lang="en-US" sz="2000" dirty="0" smtClean="0">
                <a:solidFill>
                  <a:srgbClr val="FF0000"/>
                </a:solidFill>
              </a:rPr>
              <a:t>OUTCOMES</a:t>
            </a:r>
          </a:p>
          <a:p>
            <a:pPr algn="ctr" fontAlgn="base">
              <a:spcBef>
                <a:spcPct val="0"/>
              </a:spcBef>
              <a:spcAft>
                <a:spcPct val="0"/>
              </a:spcAft>
              <a:defRPr/>
            </a:pPr>
            <a:r>
              <a:rPr lang="en-US" sz="1400" dirty="0">
                <a:solidFill>
                  <a:schemeClr val="tx1"/>
                </a:solidFill>
              </a:rPr>
              <a:t>g</a:t>
            </a:r>
            <a:r>
              <a:rPr lang="en-US" sz="1400" dirty="0" smtClean="0">
                <a:solidFill>
                  <a:schemeClr val="tx1"/>
                </a:solidFill>
              </a:rPr>
              <a:t>raduates who are able to find good jobs/ graduates who are able to enter good colleges/ graduates are good, and upright moral citizens </a:t>
            </a:r>
            <a:endParaRPr lang="en-US" sz="2000" dirty="0">
              <a:solidFill>
                <a:srgbClr val="FF0000"/>
              </a:solidFill>
            </a:endParaRPr>
          </a:p>
        </p:txBody>
      </p:sp>
      <p:sp>
        <p:nvSpPr>
          <p:cNvPr id="17" name="Right Arrow 16"/>
          <p:cNvSpPr/>
          <p:nvPr/>
        </p:nvSpPr>
        <p:spPr>
          <a:xfrm>
            <a:off x="2392218" y="4231111"/>
            <a:ext cx="528783" cy="163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4816762" y="4231111"/>
            <a:ext cx="531091" cy="163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a:off x="6883396" y="4231111"/>
            <a:ext cx="447965" cy="163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956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20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20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1"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1"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500" fill="hold"/>
                                        <p:tgtEl>
                                          <p:spTgt spid="8"/>
                                        </p:tgtEl>
                                        <p:attrNameLst>
                                          <p:attrName>ppt_x</p:attrName>
                                        </p:attrNameLst>
                                      </p:cBhvr>
                                      <p:tavLst>
                                        <p:tav tm="0">
                                          <p:val>
                                            <p:strVal val="#ppt_x"/>
                                          </p:val>
                                        </p:tav>
                                        <p:tav tm="100000">
                                          <p:val>
                                            <p:strVal val="#ppt_x"/>
                                          </p:val>
                                        </p:tav>
                                      </p:tavLst>
                                    </p:anim>
                                    <p:anim calcmode="lin" valueType="num">
                                      <p:cBhvr additive="base">
                                        <p:cTn id="6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1"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fill="hold"/>
                                        <p:tgtEl>
                                          <p:spTgt spid="9"/>
                                        </p:tgtEl>
                                        <p:attrNameLst>
                                          <p:attrName>ppt_x</p:attrName>
                                        </p:attrNameLst>
                                      </p:cBhvr>
                                      <p:tavLst>
                                        <p:tav tm="0">
                                          <p:val>
                                            <p:strVal val="#ppt_x"/>
                                          </p:val>
                                        </p:tav>
                                        <p:tav tm="100000">
                                          <p:val>
                                            <p:strVal val="#ppt_x"/>
                                          </p:val>
                                        </p:tav>
                                      </p:tavLst>
                                    </p:anim>
                                    <p:anim calcmode="lin" valueType="num">
                                      <p:cBhvr additive="base">
                                        <p:cTn id="8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1" nodeType="click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Effect transition="in" filter="fade">
                                      <p:cBhvr>
                                        <p:cTn id="8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uild="p"/>
      <p:bldP spid="6" grpId="0" animBg="1"/>
      <p:bldP spid="6" grpId="1" animBg="1"/>
      <p:bldP spid="7" grpId="0" animBg="1"/>
      <p:bldP spid="7" grpId="1" animBg="1"/>
      <p:bldP spid="8" grpId="0" animBg="1"/>
      <p:bldP spid="8" grpId="1" animBg="1"/>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98835"/>
            <a:ext cx="5867400"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base">
              <a:spcBef>
                <a:spcPct val="0"/>
              </a:spcBef>
              <a:spcAft>
                <a:spcPct val="0"/>
              </a:spcAft>
              <a:defRPr/>
            </a:pPr>
            <a:r>
              <a:rPr lang="en-US" sz="2000" dirty="0" smtClean="0">
                <a:solidFill>
                  <a:srgbClr val="FF0000"/>
                </a:solidFill>
              </a:rPr>
              <a:t>The 8Rs Human Resource Management Function (3)</a:t>
            </a:r>
            <a:endParaRPr lang="en-US" sz="2000" dirty="0">
              <a:solidFill>
                <a:srgbClr val="FF0000"/>
              </a:solidFill>
            </a:endParaRPr>
          </a:p>
        </p:txBody>
      </p:sp>
      <p:sp>
        <p:nvSpPr>
          <p:cNvPr id="5" name="Content Placeholder 2"/>
          <p:cNvSpPr txBox="1">
            <a:spLocks/>
          </p:cNvSpPr>
          <p:nvPr/>
        </p:nvSpPr>
        <p:spPr>
          <a:xfrm>
            <a:off x="457200" y="990600"/>
            <a:ext cx="8478982" cy="5715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42900" indent="-342900">
              <a:buFont typeface="+mj-lt"/>
              <a:buAutoNum type="arabicPeriod"/>
              <a:defRPr/>
            </a:pPr>
            <a:r>
              <a:rPr lang="en-US" sz="1700" b="1" u="sng" dirty="0" smtClean="0"/>
              <a:t>Recruitment – </a:t>
            </a:r>
            <a:r>
              <a:rPr lang="en-US" sz="1700" dirty="0" smtClean="0"/>
              <a:t>the proper selection and hiring of people for the organization</a:t>
            </a:r>
          </a:p>
          <a:p>
            <a:pPr marL="342900" indent="-342900">
              <a:buFont typeface="+mj-lt"/>
              <a:buAutoNum type="arabicPeriod"/>
              <a:defRPr/>
            </a:pPr>
            <a:r>
              <a:rPr lang="en-US" sz="1700" b="1" u="sng" dirty="0" smtClean="0">
                <a:solidFill>
                  <a:srgbClr val="002060"/>
                </a:solidFill>
              </a:rPr>
              <a:t>Retooling</a:t>
            </a:r>
            <a:r>
              <a:rPr lang="en-US" sz="1700" dirty="0" smtClean="0">
                <a:solidFill>
                  <a:srgbClr val="002060"/>
                </a:solidFill>
              </a:rPr>
              <a:t> – the training, education and building up of the skills, competencies and attitudes of individuals and teams within the unit</a:t>
            </a:r>
          </a:p>
          <a:p>
            <a:pPr marL="342900" indent="-342900">
              <a:buFont typeface="+mj-lt"/>
              <a:buAutoNum type="arabicPeriod"/>
              <a:defRPr/>
            </a:pPr>
            <a:r>
              <a:rPr lang="en-US" sz="1700" b="1" u="sng" dirty="0" smtClean="0">
                <a:solidFill>
                  <a:srgbClr val="002060"/>
                </a:solidFill>
              </a:rPr>
              <a:t>Routing</a:t>
            </a:r>
            <a:r>
              <a:rPr lang="en-US" sz="1700" dirty="0" smtClean="0">
                <a:solidFill>
                  <a:srgbClr val="002060"/>
                </a:solidFill>
              </a:rPr>
              <a:t> – looks at the career paths of the people in the unit as well as their potential for upward and lateral mobility and flexibility</a:t>
            </a:r>
          </a:p>
          <a:p>
            <a:pPr marL="342900" indent="-342900">
              <a:buFont typeface="+mj-lt"/>
              <a:buAutoNum type="arabicPeriod"/>
              <a:defRPr/>
            </a:pPr>
            <a:r>
              <a:rPr lang="en-US" sz="1700" b="1" u="sng" dirty="0" smtClean="0">
                <a:solidFill>
                  <a:srgbClr val="002060"/>
                </a:solidFill>
              </a:rPr>
              <a:t>Retaining</a:t>
            </a:r>
            <a:r>
              <a:rPr lang="en-US" sz="1700" dirty="0" smtClean="0">
                <a:solidFill>
                  <a:srgbClr val="002060"/>
                </a:solidFill>
              </a:rPr>
              <a:t> – focuses on the ability of the unit to ensure that people remain very productive and quite happy to be with the school</a:t>
            </a:r>
          </a:p>
          <a:p>
            <a:pPr marL="342900" indent="-342900">
              <a:buFont typeface="+mj-lt"/>
              <a:buAutoNum type="arabicPeriod"/>
              <a:defRPr/>
            </a:pPr>
            <a:r>
              <a:rPr lang="en-US" sz="1700" b="1" u="sng" dirty="0" smtClean="0">
                <a:solidFill>
                  <a:srgbClr val="002060"/>
                </a:solidFill>
              </a:rPr>
              <a:t>Reviewing</a:t>
            </a:r>
            <a:r>
              <a:rPr lang="en-US" sz="1700" dirty="0" smtClean="0">
                <a:solidFill>
                  <a:srgbClr val="002060"/>
                </a:solidFill>
              </a:rPr>
              <a:t> – looks at the performance management system of the unit. The system should essentially determine specific performance indicators for each group of people and evaluate the individual’s potential performance and participation levels</a:t>
            </a:r>
          </a:p>
          <a:p>
            <a:pPr marL="342900" indent="-342900">
              <a:buFont typeface="+mj-lt"/>
              <a:buAutoNum type="arabicPeriod"/>
              <a:defRPr/>
            </a:pPr>
            <a:r>
              <a:rPr lang="en-US" sz="1700" b="1" u="sng" dirty="0" smtClean="0">
                <a:solidFill>
                  <a:srgbClr val="002060"/>
                </a:solidFill>
              </a:rPr>
              <a:t>Rewarding</a:t>
            </a:r>
            <a:r>
              <a:rPr lang="en-US" sz="1700" dirty="0" smtClean="0">
                <a:solidFill>
                  <a:srgbClr val="002060"/>
                </a:solidFill>
              </a:rPr>
              <a:t> – determines whether the unit’s compensation and incentives package are commensurate to employees’ potential, participation and performance levels</a:t>
            </a:r>
          </a:p>
          <a:p>
            <a:pPr marL="342900" indent="-342900">
              <a:buFont typeface="+mj-lt"/>
              <a:buAutoNum type="arabicPeriod"/>
              <a:defRPr/>
            </a:pPr>
            <a:r>
              <a:rPr lang="en-US" sz="1700" b="1" u="sng" dirty="0" smtClean="0">
                <a:solidFill>
                  <a:srgbClr val="002060"/>
                </a:solidFill>
              </a:rPr>
              <a:t>Recycling</a:t>
            </a:r>
            <a:r>
              <a:rPr lang="en-US" sz="1700" dirty="0" smtClean="0">
                <a:solidFill>
                  <a:srgbClr val="002060"/>
                </a:solidFill>
              </a:rPr>
              <a:t> – the organization’s ability to transfer or rotate its people to other meaningful jobs within the unit or to recycle them back to the “outside world” or the mainstream labor market through retirement, retrenchment and outplacement programs</a:t>
            </a:r>
          </a:p>
          <a:p>
            <a:pPr marL="342900" indent="-342900">
              <a:buFont typeface="+mj-lt"/>
              <a:buAutoNum type="arabicPeriod"/>
              <a:defRPr/>
            </a:pPr>
            <a:r>
              <a:rPr lang="en-US" sz="1700" b="1" u="sng" dirty="0" smtClean="0">
                <a:solidFill>
                  <a:srgbClr val="002060"/>
                </a:solidFill>
              </a:rPr>
              <a:t>Resonating</a:t>
            </a:r>
            <a:r>
              <a:rPr lang="en-US" sz="1700" dirty="0" smtClean="0">
                <a:solidFill>
                  <a:srgbClr val="002060"/>
                </a:solidFill>
              </a:rPr>
              <a:t> – a two-way process where the organization leaders and managers cascade the vision, mission, objectives and strategies of the unit to the people and where the people elevate their personal and team aspirations to the management</a:t>
            </a:r>
          </a:p>
          <a:p>
            <a:pPr marL="342900" indent="-342900">
              <a:buFont typeface="+mj-lt"/>
              <a:buAutoNum type="arabicPeriod"/>
              <a:defRPr/>
            </a:pPr>
            <a:endParaRPr lang="en-US" sz="1600" dirty="0" smtClean="0">
              <a:solidFill>
                <a:srgbClr val="002060"/>
              </a:solidFill>
            </a:endParaRPr>
          </a:p>
          <a:p>
            <a:pPr marL="342900" indent="-342900">
              <a:buFont typeface="+mj-lt"/>
              <a:buAutoNum type="arabicPeriod"/>
              <a:defRPr/>
            </a:pPr>
            <a:endParaRPr lang="en-US" sz="1600" dirty="0" smtClean="0">
              <a:solidFill>
                <a:srgbClr val="002060"/>
              </a:solidFill>
            </a:endParaRPr>
          </a:p>
          <a:p>
            <a:pPr marL="342900" indent="-342900">
              <a:buFont typeface="+mj-lt"/>
              <a:buAutoNum type="arabicPeriod"/>
              <a:defRPr/>
            </a:pPr>
            <a:endParaRPr lang="en-US" sz="1600" dirty="0" smtClean="0">
              <a:solidFill>
                <a:srgbClr val="002060"/>
              </a:solidFill>
            </a:endParaRPr>
          </a:p>
        </p:txBody>
      </p:sp>
    </p:spTree>
    <p:extLst>
      <p:ext uri="{BB962C8B-B14F-4D97-AF65-F5344CB8AC3E}">
        <p14:creationId xmlns:p14="http://schemas.microsoft.com/office/powerpoint/2010/main" val="273411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additive="base">
                                        <p:cTn id="3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additive="base">
                                        <p:cTn id="3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 calcmode="lin" valueType="num">
                                      <p:cBhvr additive="base">
                                        <p:cTn id="4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 calcmode="lin" valueType="num">
                                      <p:cBhvr additive="base">
                                        <p:cTn id="5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 calcmode="lin" valueType="num">
                                      <p:cBhvr additive="base">
                                        <p:cTn id="5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5">
                                            <p:txEl>
                                              <p:pRg st="7" end="7"/>
                                            </p:txEl>
                                          </p:spTgt>
                                        </p:tgtEl>
                                        <p:attrNameLst>
                                          <p:attrName>style.visibility</p:attrName>
                                        </p:attrNameLst>
                                      </p:cBhvr>
                                      <p:to>
                                        <p:strVal val="visible"/>
                                      </p:to>
                                    </p:set>
                                    <p:anim calcmode="lin" valueType="num">
                                      <p:cBhvr additive="base">
                                        <p:cTn id="6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txEl>
                                              <p:pRg st="0" end="0"/>
                                            </p:txEl>
                                          </p:spTgt>
                                        </p:tgtEl>
                                        <p:attrNameLst>
                                          <p:attrName>style.visibility</p:attrName>
                                        </p:attrNameLst>
                                      </p:cBhvr>
                                      <p:to>
                                        <p:strVal val="visible"/>
                                      </p:to>
                                    </p:set>
                                    <p:animEffect transition="in" filter="fade">
                                      <p:cBhvr>
                                        <p:cTn id="68" dur="2000"/>
                                        <p:tgtEl>
                                          <p:spTgt spid="5">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animEffect transition="in" filter="fade">
                                      <p:cBhvr>
                                        <p:cTn id="73" dur="2000"/>
                                        <p:tgtEl>
                                          <p:spTgt spid="5">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
                                            <p:txEl>
                                              <p:pRg st="2" end="2"/>
                                            </p:txEl>
                                          </p:spTgt>
                                        </p:tgtEl>
                                        <p:attrNameLst>
                                          <p:attrName>style.visibility</p:attrName>
                                        </p:attrNameLst>
                                      </p:cBhvr>
                                      <p:to>
                                        <p:strVal val="visible"/>
                                      </p:to>
                                    </p:set>
                                    <p:animEffect transition="in" filter="fade">
                                      <p:cBhvr>
                                        <p:cTn id="78" dur="2000"/>
                                        <p:tgtEl>
                                          <p:spTgt spid="5">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
                                            <p:txEl>
                                              <p:pRg st="3" end="3"/>
                                            </p:txEl>
                                          </p:spTgt>
                                        </p:tgtEl>
                                        <p:attrNameLst>
                                          <p:attrName>style.visibility</p:attrName>
                                        </p:attrNameLst>
                                      </p:cBhvr>
                                      <p:to>
                                        <p:strVal val="visible"/>
                                      </p:to>
                                    </p:set>
                                    <p:animEffect transition="in" filter="fade">
                                      <p:cBhvr>
                                        <p:cTn id="83" dur="2000"/>
                                        <p:tgtEl>
                                          <p:spTgt spid="5">
                                            <p:txEl>
                                              <p:pRg st="3" end="3"/>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
                                            <p:txEl>
                                              <p:pRg st="4" end="4"/>
                                            </p:txEl>
                                          </p:spTgt>
                                        </p:tgtEl>
                                        <p:attrNameLst>
                                          <p:attrName>style.visibility</p:attrName>
                                        </p:attrNameLst>
                                      </p:cBhvr>
                                      <p:to>
                                        <p:strVal val="visible"/>
                                      </p:to>
                                    </p:set>
                                    <p:animEffect transition="in" filter="fade">
                                      <p:cBhvr>
                                        <p:cTn id="88" dur="2000"/>
                                        <p:tgtEl>
                                          <p:spTgt spid="5">
                                            <p:txEl>
                                              <p:pRg st="4" end="4"/>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
                                            <p:txEl>
                                              <p:pRg st="5" end="5"/>
                                            </p:txEl>
                                          </p:spTgt>
                                        </p:tgtEl>
                                        <p:attrNameLst>
                                          <p:attrName>style.visibility</p:attrName>
                                        </p:attrNameLst>
                                      </p:cBhvr>
                                      <p:to>
                                        <p:strVal val="visible"/>
                                      </p:to>
                                    </p:set>
                                    <p:animEffect transition="in" filter="fade">
                                      <p:cBhvr>
                                        <p:cTn id="93" dur="2000"/>
                                        <p:tgtEl>
                                          <p:spTgt spid="5">
                                            <p:txEl>
                                              <p:pRg st="5" end="5"/>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
                                            <p:txEl>
                                              <p:pRg st="6" end="6"/>
                                            </p:txEl>
                                          </p:spTgt>
                                        </p:tgtEl>
                                        <p:attrNameLst>
                                          <p:attrName>style.visibility</p:attrName>
                                        </p:attrNameLst>
                                      </p:cBhvr>
                                      <p:to>
                                        <p:strVal val="visible"/>
                                      </p:to>
                                    </p:set>
                                    <p:animEffect transition="in" filter="fade">
                                      <p:cBhvr>
                                        <p:cTn id="98" dur="2000"/>
                                        <p:tgtEl>
                                          <p:spTgt spid="5">
                                            <p:txEl>
                                              <p:pRg st="6" end="6"/>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5">
                                            <p:txEl>
                                              <p:pRg st="7" end="7"/>
                                            </p:txEl>
                                          </p:spTgt>
                                        </p:tgtEl>
                                        <p:attrNameLst>
                                          <p:attrName>style.visibility</p:attrName>
                                        </p:attrNameLst>
                                      </p:cBhvr>
                                      <p:to>
                                        <p:strVal val="visible"/>
                                      </p:to>
                                    </p:set>
                                    <p:animEffect transition="in" filter="fade">
                                      <p:cBhvr>
                                        <p:cTn id="103"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68235"/>
            <a:ext cx="3048000"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base">
              <a:spcBef>
                <a:spcPct val="0"/>
              </a:spcBef>
              <a:spcAft>
                <a:spcPct val="0"/>
              </a:spcAft>
              <a:defRPr/>
            </a:pPr>
            <a:r>
              <a:rPr lang="en-US" sz="2000" dirty="0" smtClean="0">
                <a:solidFill>
                  <a:srgbClr val="FF0000"/>
                </a:solidFill>
              </a:rPr>
              <a:t>The FINANCE Function (4)</a:t>
            </a:r>
            <a:endParaRPr lang="en-US" sz="2000" dirty="0">
              <a:solidFill>
                <a:srgbClr val="FF0000"/>
              </a:solidFill>
            </a:endParaRPr>
          </a:p>
        </p:txBody>
      </p:sp>
      <p:sp>
        <p:nvSpPr>
          <p:cNvPr id="5" name="Content Placeholder 2"/>
          <p:cNvSpPr txBox="1">
            <a:spLocks/>
          </p:cNvSpPr>
          <p:nvPr/>
        </p:nvSpPr>
        <p:spPr>
          <a:xfrm>
            <a:off x="457200" y="1219200"/>
            <a:ext cx="8478982" cy="50292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41313" indent="-341313">
              <a:buNone/>
              <a:defRPr/>
            </a:pPr>
            <a:r>
              <a:rPr lang="en-US" sz="1800" b="1" u="sng" dirty="0" smtClean="0"/>
              <a:t>F</a:t>
            </a:r>
            <a:r>
              <a:rPr lang="en-US" sz="1800" b="1" dirty="0"/>
              <a:t> </a:t>
            </a:r>
            <a:r>
              <a:rPr lang="en-US" sz="1800" dirty="0" smtClean="0"/>
              <a:t> </a:t>
            </a:r>
            <a:r>
              <a:rPr lang="en-US" sz="1800" dirty="0"/>
              <a:t>-</a:t>
            </a:r>
            <a:r>
              <a:rPr lang="en-US" sz="1800" dirty="0" err="1" smtClean="0"/>
              <a:t>inancing</a:t>
            </a:r>
            <a:r>
              <a:rPr lang="en-US" sz="1800" dirty="0" smtClean="0"/>
              <a:t> or raising the monetary resources needed to fund the investments of the unit</a:t>
            </a:r>
          </a:p>
          <a:p>
            <a:pPr marL="341313" indent="-341313">
              <a:buNone/>
              <a:defRPr/>
            </a:pPr>
            <a:r>
              <a:rPr lang="en-US" sz="1800" b="1" u="sng" dirty="0" smtClean="0">
                <a:solidFill>
                  <a:srgbClr val="002060"/>
                </a:solidFill>
              </a:rPr>
              <a:t>I</a:t>
            </a:r>
            <a:r>
              <a:rPr lang="en-US" sz="1800" b="1" dirty="0" smtClean="0">
                <a:solidFill>
                  <a:srgbClr val="002060"/>
                </a:solidFill>
              </a:rPr>
              <a:t>  </a:t>
            </a:r>
            <a:r>
              <a:rPr lang="en-US" sz="1800" dirty="0" smtClean="0">
                <a:solidFill>
                  <a:srgbClr val="002060"/>
                </a:solidFill>
              </a:rPr>
              <a:t> -</a:t>
            </a:r>
            <a:r>
              <a:rPr lang="en-US" sz="1800" dirty="0" err="1" smtClean="0">
                <a:solidFill>
                  <a:srgbClr val="002060"/>
                </a:solidFill>
              </a:rPr>
              <a:t>nvesting</a:t>
            </a:r>
            <a:r>
              <a:rPr lang="en-US" sz="1800" dirty="0" smtClean="0">
                <a:solidFill>
                  <a:srgbClr val="002060"/>
                </a:solidFill>
              </a:rPr>
              <a:t> or the placement of funds in specific forms of assets (e.g. inventory,  accounts receivables, property, plant, and equipment) in order to generate revenues and surpluses</a:t>
            </a:r>
          </a:p>
          <a:p>
            <a:pPr marL="341313" indent="-341313">
              <a:buNone/>
              <a:defRPr/>
            </a:pPr>
            <a:r>
              <a:rPr lang="en-US" sz="1800" b="1" u="sng" dirty="0">
                <a:solidFill>
                  <a:srgbClr val="002060"/>
                </a:solidFill>
              </a:rPr>
              <a:t>N</a:t>
            </a:r>
            <a:r>
              <a:rPr lang="en-US" sz="1800" dirty="0" smtClean="0">
                <a:solidFill>
                  <a:srgbClr val="002060"/>
                </a:solidFill>
              </a:rPr>
              <a:t> -</a:t>
            </a:r>
            <a:r>
              <a:rPr lang="en-US" sz="1800" dirty="0" err="1" smtClean="0">
                <a:solidFill>
                  <a:srgbClr val="002060"/>
                </a:solidFill>
              </a:rPr>
              <a:t>egotiating</a:t>
            </a:r>
            <a:r>
              <a:rPr lang="en-US" sz="1800" dirty="0" smtClean="0">
                <a:solidFill>
                  <a:srgbClr val="002060"/>
                </a:solidFill>
              </a:rPr>
              <a:t> for the best deals and receiving the best terms in all financing and investing transactions</a:t>
            </a:r>
          </a:p>
          <a:p>
            <a:pPr marL="341313" indent="-341313">
              <a:buNone/>
              <a:defRPr/>
            </a:pPr>
            <a:r>
              <a:rPr lang="en-US" sz="1800" b="1" u="sng" dirty="0" smtClean="0">
                <a:solidFill>
                  <a:srgbClr val="002060"/>
                </a:solidFill>
              </a:rPr>
              <a:t>A</a:t>
            </a:r>
            <a:r>
              <a:rPr lang="en-US" sz="1800" dirty="0" smtClean="0">
                <a:solidFill>
                  <a:srgbClr val="002060"/>
                </a:solidFill>
              </a:rPr>
              <a:t> -</a:t>
            </a:r>
            <a:r>
              <a:rPr lang="en-US" sz="1800" dirty="0" err="1" smtClean="0">
                <a:solidFill>
                  <a:srgbClr val="002060"/>
                </a:solidFill>
              </a:rPr>
              <a:t>dministering</a:t>
            </a:r>
            <a:r>
              <a:rPr lang="en-US" sz="1800" dirty="0" smtClean="0">
                <a:solidFill>
                  <a:srgbClr val="002060"/>
                </a:solidFill>
              </a:rPr>
              <a:t> the people, resources and operational or control systems and procedures of the unit assigned to the Finance and Controllership departments</a:t>
            </a:r>
          </a:p>
          <a:p>
            <a:pPr marL="341313" indent="-341313">
              <a:buNone/>
              <a:defRPr/>
            </a:pPr>
            <a:r>
              <a:rPr lang="en-US" sz="1800" b="1" u="sng" dirty="0" smtClean="0">
                <a:solidFill>
                  <a:srgbClr val="002060"/>
                </a:solidFill>
              </a:rPr>
              <a:t>N</a:t>
            </a:r>
            <a:r>
              <a:rPr lang="en-US" sz="1800" dirty="0" smtClean="0">
                <a:solidFill>
                  <a:srgbClr val="002060"/>
                </a:solidFill>
              </a:rPr>
              <a:t> -umbers gathering, recording, arranging, reporting and representing, which are translated into accounting entries, financial reports and management control information systems</a:t>
            </a:r>
          </a:p>
          <a:p>
            <a:pPr marL="341313" indent="-341313">
              <a:buNone/>
              <a:defRPr/>
            </a:pPr>
            <a:r>
              <a:rPr lang="en-US" sz="1800" b="1" u="sng" dirty="0" smtClean="0">
                <a:solidFill>
                  <a:srgbClr val="002060"/>
                </a:solidFill>
              </a:rPr>
              <a:t>C</a:t>
            </a:r>
            <a:r>
              <a:rPr lang="en-US" sz="1800" dirty="0" smtClean="0">
                <a:solidFill>
                  <a:srgbClr val="002060"/>
                </a:solidFill>
              </a:rPr>
              <a:t> -ash management, meaning the trafficking and treasury of funds or the raising, keeping and releasing of funds</a:t>
            </a:r>
          </a:p>
          <a:p>
            <a:pPr marL="341313" indent="-341313">
              <a:buNone/>
              <a:defRPr/>
            </a:pPr>
            <a:r>
              <a:rPr lang="en-US" sz="1800" b="1" u="sng" dirty="0" smtClean="0">
                <a:solidFill>
                  <a:srgbClr val="002060"/>
                </a:solidFill>
              </a:rPr>
              <a:t>E</a:t>
            </a:r>
            <a:r>
              <a:rPr lang="en-US" sz="1800" dirty="0" smtClean="0">
                <a:solidFill>
                  <a:srgbClr val="002060"/>
                </a:solidFill>
              </a:rPr>
              <a:t> -valuating the past, present and future performance of the school using diagnostic and prognostic tools and techniques </a:t>
            </a:r>
          </a:p>
          <a:p>
            <a:pPr marL="342900" indent="-342900">
              <a:buFont typeface="+mj-lt"/>
              <a:buAutoNum type="arabicPeriod"/>
              <a:defRPr/>
            </a:pPr>
            <a:endParaRPr lang="en-US" sz="1600" dirty="0" smtClean="0">
              <a:solidFill>
                <a:srgbClr val="002060"/>
              </a:solidFill>
            </a:endParaRPr>
          </a:p>
          <a:p>
            <a:pPr marL="342900" indent="-342900">
              <a:buFont typeface="+mj-lt"/>
              <a:buAutoNum type="arabicPeriod"/>
              <a:defRPr/>
            </a:pPr>
            <a:endParaRPr lang="en-US" sz="1600" dirty="0" smtClean="0">
              <a:solidFill>
                <a:srgbClr val="002060"/>
              </a:solidFill>
            </a:endParaRPr>
          </a:p>
          <a:p>
            <a:pPr marL="342900" indent="-342900">
              <a:buFont typeface="+mj-lt"/>
              <a:buAutoNum type="arabicPeriod"/>
              <a:defRPr/>
            </a:pPr>
            <a:endParaRPr lang="en-US" sz="1600" dirty="0" smtClean="0">
              <a:solidFill>
                <a:srgbClr val="002060"/>
              </a:solidFill>
            </a:endParaRPr>
          </a:p>
        </p:txBody>
      </p:sp>
    </p:spTree>
    <p:extLst>
      <p:ext uri="{BB962C8B-B14F-4D97-AF65-F5344CB8AC3E}">
        <p14:creationId xmlns:p14="http://schemas.microsoft.com/office/powerpoint/2010/main" val="350748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additive="base">
                                        <p:cTn id="3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additive="base">
                                        <p:cTn id="3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 calcmode="lin" valueType="num">
                                      <p:cBhvr additive="base">
                                        <p:cTn id="4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 calcmode="lin" valueType="num">
                                      <p:cBhvr additive="base">
                                        <p:cTn id="5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 calcmode="lin" valueType="num">
                                      <p:cBhvr additive="base">
                                        <p:cTn id="5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0" end="0"/>
                                            </p:txEl>
                                          </p:spTgt>
                                        </p:tgtEl>
                                        <p:attrNameLst>
                                          <p:attrName>style.visibility</p:attrName>
                                        </p:attrNameLst>
                                      </p:cBhvr>
                                      <p:to>
                                        <p:strVal val="visible"/>
                                      </p:to>
                                    </p:set>
                                    <p:animEffect transition="in" filter="fade">
                                      <p:cBhvr>
                                        <p:cTn id="62" dur="2000"/>
                                        <p:tgtEl>
                                          <p:spTgt spid="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1" end="1"/>
                                            </p:txEl>
                                          </p:spTgt>
                                        </p:tgtEl>
                                        <p:attrNameLst>
                                          <p:attrName>style.visibility</p:attrName>
                                        </p:attrNameLst>
                                      </p:cBhvr>
                                      <p:to>
                                        <p:strVal val="visible"/>
                                      </p:to>
                                    </p:set>
                                    <p:animEffect transition="in" filter="fade">
                                      <p:cBhvr>
                                        <p:cTn id="67" dur="2000"/>
                                        <p:tgtEl>
                                          <p:spTgt spid="5">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2" end="2"/>
                                            </p:txEl>
                                          </p:spTgt>
                                        </p:tgtEl>
                                        <p:attrNameLst>
                                          <p:attrName>style.visibility</p:attrName>
                                        </p:attrNameLst>
                                      </p:cBhvr>
                                      <p:to>
                                        <p:strVal val="visible"/>
                                      </p:to>
                                    </p:set>
                                    <p:animEffect transition="in" filter="fade">
                                      <p:cBhvr>
                                        <p:cTn id="72" dur="2000"/>
                                        <p:tgtEl>
                                          <p:spTgt spid="5">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3" end="3"/>
                                            </p:txEl>
                                          </p:spTgt>
                                        </p:tgtEl>
                                        <p:attrNameLst>
                                          <p:attrName>style.visibility</p:attrName>
                                        </p:attrNameLst>
                                      </p:cBhvr>
                                      <p:to>
                                        <p:strVal val="visible"/>
                                      </p:to>
                                    </p:set>
                                    <p:animEffect transition="in" filter="fade">
                                      <p:cBhvr>
                                        <p:cTn id="77" dur="2000"/>
                                        <p:tgtEl>
                                          <p:spTgt spid="5">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xEl>
                                              <p:pRg st="4" end="4"/>
                                            </p:txEl>
                                          </p:spTgt>
                                        </p:tgtEl>
                                        <p:attrNameLst>
                                          <p:attrName>style.visibility</p:attrName>
                                        </p:attrNameLst>
                                      </p:cBhvr>
                                      <p:to>
                                        <p:strVal val="visible"/>
                                      </p:to>
                                    </p:set>
                                    <p:animEffect transition="in" filter="fade">
                                      <p:cBhvr>
                                        <p:cTn id="82" dur="2000"/>
                                        <p:tgtEl>
                                          <p:spTgt spid="5">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txEl>
                                              <p:pRg st="5" end="5"/>
                                            </p:txEl>
                                          </p:spTgt>
                                        </p:tgtEl>
                                        <p:attrNameLst>
                                          <p:attrName>style.visibility</p:attrName>
                                        </p:attrNameLst>
                                      </p:cBhvr>
                                      <p:to>
                                        <p:strVal val="visible"/>
                                      </p:to>
                                    </p:set>
                                    <p:animEffect transition="in" filter="fade">
                                      <p:cBhvr>
                                        <p:cTn id="87" dur="2000"/>
                                        <p:tgtEl>
                                          <p:spTgt spid="5">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txEl>
                                              <p:pRg st="6" end="6"/>
                                            </p:txEl>
                                          </p:spTgt>
                                        </p:tgtEl>
                                        <p:attrNameLst>
                                          <p:attrName>style.visibility</p:attrName>
                                        </p:attrNameLst>
                                      </p:cBhvr>
                                      <p:to>
                                        <p:strVal val="visible"/>
                                      </p:to>
                                    </p:set>
                                    <p:animEffect transition="in" filter="fade">
                                      <p:cBhvr>
                                        <p:cTn id="92"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304800"/>
            <a:ext cx="8443913" cy="1320800"/>
          </a:xfrm>
        </p:spPr>
        <p:txBody>
          <a:bodyPr>
            <a:noAutofit/>
          </a:bodyPr>
          <a:lstStyle/>
          <a:p>
            <a:pPr eaLnBrk="1" hangingPunct="1">
              <a:defRPr/>
            </a:pPr>
            <a:r>
              <a:rPr lang="en-US" sz="2400" b="1" dirty="0" smtClean="0"/>
              <a:t>SIXTH LEVEL OF ASSESSMENT</a:t>
            </a:r>
            <a:br>
              <a:rPr lang="en-US" sz="2400" b="1" dirty="0" smtClean="0"/>
            </a:br>
            <a:r>
              <a:rPr lang="en-US" sz="2400" b="1" dirty="0" smtClean="0"/>
              <a:t>EVALUATING TEAMS AND INDIVIDUALS</a:t>
            </a:r>
            <a:endParaRPr lang="en-US" sz="2400" dirty="0" smtClean="0"/>
          </a:p>
        </p:txBody>
      </p:sp>
      <p:cxnSp>
        <p:nvCxnSpPr>
          <p:cNvPr id="5" name="Straight Connector 4"/>
          <p:cNvCxnSpPr/>
          <p:nvPr/>
        </p:nvCxnSpPr>
        <p:spPr>
          <a:xfrm>
            <a:off x="487363" y="1362075"/>
            <a:ext cx="8123237" cy="0"/>
          </a:xfrm>
          <a:prstGeom prst="line">
            <a:avLst/>
          </a:prstGeom>
          <a:ln w="28575"/>
        </p:spPr>
        <p:style>
          <a:lnRef idx="2">
            <a:schemeClr val="dk1"/>
          </a:lnRef>
          <a:fillRef idx="0">
            <a:schemeClr val="dk1"/>
          </a:fillRef>
          <a:effectRef idx="1">
            <a:schemeClr val="dk1"/>
          </a:effectRef>
          <a:fontRef idx="minor">
            <a:schemeClr val="tx1"/>
          </a:fontRef>
        </p:style>
      </p:cxnSp>
      <p:sp>
        <p:nvSpPr>
          <p:cNvPr id="6" name="Content Placeholder 2"/>
          <p:cNvSpPr>
            <a:spLocks noGrp="1"/>
          </p:cNvSpPr>
          <p:nvPr>
            <p:ph idx="1"/>
          </p:nvPr>
        </p:nvSpPr>
        <p:spPr>
          <a:xfrm>
            <a:off x="4938713" y="1933575"/>
            <a:ext cx="3810000" cy="1219200"/>
          </a:xfrm>
          <a:prstGeom prst="round2DiagRect">
            <a:avLst/>
          </a:prstGeom>
          <a:solidFill>
            <a:srgbClr val="FFFF66"/>
          </a:solidFill>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 typeface="Wingdings" pitchFamily="2" charset="2"/>
              <a:buChar char="ü"/>
              <a:defRPr/>
            </a:pPr>
            <a:r>
              <a:rPr lang="en-US" b="1" dirty="0" smtClean="0"/>
              <a:t>Different potentials must be determined</a:t>
            </a:r>
          </a:p>
          <a:p>
            <a:pPr eaLnBrk="1" hangingPunct="1">
              <a:buFont typeface="Wingdings" pitchFamily="2" charset="2"/>
              <a:buChar char="ü"/>
              <a:defRPr/>
            </a:pPr>
            <a:endParaRPr lang="en-US" dirty="0"/>
          </a:p>
        </p:txBody>
      </p:sp>
      <p:pic>
        <p:nvPicPr>
          <p:cNvPr id="283653" name="Picture 2" descr="http://www.walden-assoc.com/Portals/139071/images/Phase-1-Site-Assessment-Checklist%20.jpg"/>
          <p:cNvPicPr>
            <a:picLocks noChangeAspect="1" noChangeArrowheads="1"/>
          </p:cNvPicPr>
          <p:nvPr/>
        </p:nvPicPr>
        <p:blipFill>
          <a:blip r:embed="rId2" cstate="print"/>
          <a:srcRect/>
          <a:stretch>
            <a:fillRect/>
          </a:stretch>
        </p:blipFill>
        <p:spPr bwMode="auto">
          <a:xfrm>
            <a:off x="201613" y="3597275"/>
            <a:ext cx="4443412" cy="2962275"/>
          </a:xfrm>
          <a:prstGeom prst="rect">
            <a:avLst/>
          </a:prstGeom>
          <a:noFill/>
        </p:spPr>
      </p:pic>
      <p:sp>
        <p:nvSpPr>
          <p:cNvPr id="8" name="Rectangle 4"/>
          <p:cNvSpPr>
            <a:spLocks noChangeArrowheads="1"/>
          </p:cNvSpPr>
          <p:nvPr/>
        </p:nvSpPr>
        <p:spPr bwMode="auto">
          <a:xfrm>
            <a:off x="214313" y="1476375"/>
            <a:ext cx="4572000" cy="2062163"/>
          </a:xfrm>
          <a:prstGeom prst="rect">
            <a:avLst/>
          </a:prstGeom>
          <a:noFill/>
          <a:ln w="9525">
            <a:noFill/>
            <a:miter lim="800000"/>
            <a:headEnd/>
            <a:tailEnd/>
          </a:ln>
        </p:spPr>
        <p:txBody>
          <a:bodyPr>
            <a:spAutoFit/>
          </a:bodyPr>
          <a:lstStyle/>
          <a:p>
            <a:pPr fontAlgn="base">
              <a:spcBef>
                <a:spcPct val="0"/>
              </a:spcBef>
              <a:spcAft>
                <a:spcPct val="0"/>
              </a:spcAft>
            </a:pPr>
            <a:r>
              <a:rPr lang="en-US" sz="2800" dirty="0">
                <a:solidFill>
                  <a:prstClr val="black"/>
                </a:solidFill>
                <a:latin typeface="Trebuchet MS" pitchFamily="34" charset="0"/>
                <a:cs typeface="Arial" pitchFamily="34" charset="0"/>
              </a:rPr>
              <a:t>Assessment of teams and individuals </a:t>
            </a:r>
            <a:r>
              <a:rPr lang="en-US" sz="3200" b="1" dirty="0">
                <a:solidFill>
                  <a:srgbClr val="00B050"/>
                </a:solidFill>
                <a:latin typeface="Trebuchet MS" pitchFamily="34" charset="0"/>
                <a:cs typeface="Arial" pitchFamily="34" charset="0"/>
              </a:rPr>
              <a:t>should not be</a:t>
            </a:r>
            <a:r>
              <a:rPr lang="en-US" sz="3200" b="1" dirty="0">
                <a:solidFill>
                  <a:prstClr val="black"/>
                </a:solidFill>
                <a:latin typeface="Trebuchet MS" pitchFamily="34" charset="0"/>
                <a:cs typeface="Arial" pitchFamily="34" charset="0"/>
              </a:rPr>
              <a:t> </a:t>
            </a:r>
            <a:r>
              <a:rPr lang="en-US" sz="2800" dirty="0">
                <a:solidFill>
                  <a:prstClr val="black"/>
                </a:solidFill>
                <a:latin typeface="Trebuchet MS" pitchFamily="34" charset="0"/>
                <a:cs typeface="Arial" pitchFamily="34" charset="0"/>
              </a:rPr>
              <a:t>conducted on an </a:t>
            </a:r>
            <a:r>
              <a:rPr lang="en-US" sz="3200" b="1" dirty="0">
                <a:solidFill>
                  <a:srgbClr val="00B050"/>
                </a:solidFill>
                <a:latin typeface="Trebuchet MS" pitchFamily="34" charset="0"/>
                <a:cs typeface="Arial" pitchFamily="34" charset="0"/>
              </a:rPr>
              <a:t>absolute basis</a:t>
            </a:r>
            <a:endParaRPr lang="en-US" sz="2800" b="1" dirty="0">
              <a:solidFill>
                <a:srgbClr val="00B050"/>
              </a:solidFill>
              <a:latin typeface="Trebuchet MS" pitchFamily="34" charset="0"/>
              <a:cs typeface="Arial" pitchFamily="34" charset="0"/>
            </a:endParaRPr>
          </a:p>
        </p:txBody>
      </p:sp>
      <p:sp>
        <p:nvSpPr>
          <p:cNvPr id="9" name="Content Placeholder 2"/>
          <p:cNvSpPr txBox="1">
            <a:spLocks/>
          </p:cNvSpPr>
          <p:nvPr/>
        </p:nvSpPr>
        <p:spPr>
          <a:xfrm>
            <a:off x="4862513" y="3914775"/>
            <a:ext cx="3962400" cy="2133600"/>
          </a:xfrm>
          <a:prstGeom prst="round2DiagRect">
            <a:avLst/>
          </a:prstGeom>
          <a:solidFill>
            <a:srgbClr val="FFFF66"/>
          </a:solidFill>
        </p:spPr>
        <p:txBody>
          <a:bodyPr>
            <a:normAutofit fontScale="92500" lnSpcReduction="20000"/>
          </a:bodyPr>
          <a:lstStyle/>
          <a:p>
            <a:pPr marL="342900" indent="-342900">
              <a:spcBef>
                <a:spcPct val="20000"/>
              </a:spcBef>
              <a:buFont typeface="Wingdings" pitchFamily="2" charset="2"/>
              <a:buChar char="ü"/>
              <a:defRPr/>
            </a:pPr>
            <a:r>
              <a:rPr lang="en-US" sz="3200" dirty="0">
                <a:solidFill>
                  <a:prstClr val="black"/>
                </a:solidFill>
                <a:latin typeface="Trebuchet MS" pitchFamily="34" charset="0"/>
                <a:cs typeface="Arial" pitchFamily="34" charset="0"/>
              </a:rPr>
              <a:t>Evaluate teams and individuals based on their relative performance</a:t>
            </a:r>
          </a:p>
        </p:txBody>
      </p:sp>
    </p:spTree>
    <p:extLst>
      <p:ext uri="{BB962C8B-B14F-4D97-AF65-F5344CB8AC3E}">
        <p14:creationId xmlns:p14="http://schemas.microsoft.com/office/powerpoint/2010/main" val="2824209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3653"/>
                                        </p:tgtEl>
                                        <p:attrNameLst>
                                          <p:attrName>style.visibility</p:attrName>
                                        </p:attrNameLst>
                                      </p:cBhvr>
                                      <p:to>
                                        <p:strVal val="visible"/>
                                      </p:to>
                                    </p:set>
                                    <p:anim calcmode="lin" valueType="num">
                                      <p:cBhvr additive="base">
                                        <p:cTn id="17" dur="500" fill="hold"/>
                                        <p:tgtEl>
                                          <p:spTgt spid="283653"/>
                                        </p:tgtEl>
                                        <p:attrNameLst>
                                          <p:attrName>ppt_x</p:attrName>
                                        </p:attrNameLst>
                                      </p:cBhvr>
                                      <p:tavLst>
                                        <p:tav tm="0">
                                          <p:val>
                                            <p:strVal val="#ppt_x"/>
                                          </p:val>
                                        </p:tav>
                                        <p:tav tm="100000">
                                          <p:val>
                                            <p:strVal val="#ppt_x"/>
                                          </p:val>
                                        </p:tav>
                                      </p:tavLst>
                                    </p:anim>
                                    <p:anim calcmode="lin" valueType="num">
                                      <p:cBhvr additive="base">
                                        <p:cTn id="18" dur="500" fill="hold"/>
                                        <p:tgtEl>
                                          <p:spTgt spid="28365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 calcmode="lin" valueType="num">
                                      <p:cBhvr additive="base">
                                        <p:cTn id="2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6">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6" grpId="0" build="p" animBg="1"/>
      <p:bldP spid="8"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le 1"/>
          <p:cNvSpPr>
            <a:spLocks noGrp="1"/>
          </p:cNvSpPr>
          <p:nvPr>
            <p:ph type="title"/>
          </p:nvPr>
        </p:nvSpPr>
        <p:spPr>
          <a:xfrm>
            <a:off x="742950" y="431800"/>
            <a:ext cx="7943850" cy="1168400"/>
          </a:xfrm>
        </p:spPr>
        <p:txBody>
          <a:bodyPr>
            <a:noAutofit/>
          </a:bodyPr>
          <a:lstStyle/>
          <a:p>
            <a:pPr eaLnBrk="1" hangingPunct="1"/>
            <a:r>
              <a:rPr lang="en-US" sz="2000" b="1" dirty="0" smtClean="0"/>
              <a:t>SEVENTH LEVEL OF ASSESSMENT</a:t>
            </a:r>
            <a:br>
              <a:rPr lang="en-US" sz="2000" b="1" dirty="0" smtClean="0"/>
            </a:br>
            <a:r>
              <a:rPr lang="en-US" sz="2000" b="1" dirty="0" smtClean="0"/>
              <a:t>EVALUATING PHYSICAL FACILITIES AND SET-UP, WORKING CONDITIONS AND ENVIRONMENT</a:t>
            </a:r>
            <a:endParaRPr lang="en-US" sz="2000" dirty="0" smtClean="0"/>
          </a:p>
        </p:txBody>
      </p:sp>
      <p:cxnSp>
        <p:nvCxnSpPr>
          <p:cNvPr id="5" name="Straight Connector 4"/>
          <p:cNvCxnSpPr/>
          <p:nvPr/>
        </p:nvCxnSpPr>
        <p:spPr>
          <a:xfrm>
            <a:off x="793750" y="1495425"/>
            <a:ext cx="7740650" cy="4763"/>
          </a:xfrm>
          <a:prstGeom prst="line">
            <a:avLst/>
          </a:prstGeom>
          <a:ln w="28575"/>
        </p:spPr>
        <p:style>
          <a:lnRef idx="2">
            <a:schemeClr val="dk1"/>
          </a:lnRef>
          <a:fillRef idx="0">
            <a:schemeClr val="dk1"/>
          </a:fillRef>
          <a:effectRef idx="1">
            <a:schemeClr val="dk1"/>
          </a:effectRef>
          <a:fontRef idx="minor">
            <a:schemeClr val="tx1"/>
          </a:fontRef>
        </p:style>
      </p:cxnSp>
      <p:sp>
        <p:nvSpPr>
          <p:cNvPr id="7" name="Content Placeholder 2"/>
          <p:cNvSpPr>
            <a:spLocks noGrp="1"/>
          </p:cNvSpPr>
          <p:nvPr>
            <p:ph idx="1"/>
          </p:nvPr>
        </p:nvSpPr>
        <p:spPr>
          <a:xfrm>
            <a:off x="1470025" y="1905000"/>
            <a:ext cx="6388100" cy="3276600"/>
          </a:xfrm>
          <a:noFill/>
          <a:ln w="34925">
            <a:solidFill>
              <a:srgbClr val="00B0F0"/>
            </a:solidFill>
            <a:prstDash val="lgDashDotDot"/>
          </a:ln>
        </p:spPr>
        <p:style>
          <a:lnRef idx="1">
            <a:schemeClr val="dk1"/>
          </a:lnRef>
          <a:fillRef idx="2">
            <a:schemeClr val="dk1"/>
          </a:fillRef>
          <a:effectRef idx="1">
            <a:schemeClr val="dk1"/>
          </a:effectRef>
          <a:fontRef idx="minor">
            <a:schemeClr val="dk1"/>
          </a:fontRef>
        </p:style>
        <p:txBody>
          <a:bodyPr>
            <a:noAutofit/>
          </a:bodyPr>
          <a:lstStyle/>
          <a:p>
            <a:pPr eaLnBrk="1" hangingPunct="1">
              <a:buFont typeface="Wingdings 3" pitchFamily="18" charset="2"/>
              <a:buNone/>
              <a:defRPr/>
            </a:pPr>
            <a:r>
              <a:rPr lang="en-US" sz="2800" dirty="0" smtClean="0">
                <a:solidFill>
                  <a:schemeClr val="tx1"/>
                </a:solidFill>
              </a:rPr>
              <a:t>The </a:t>
            </a:r>
            <a:r>
              <a:rPr lang="en-US" sz="2800" b="1" dirty="0">
                <a:solidFill>
                  <a:schemeClr val="tx1"/>
                </a:solidFill>
              </a:rPr>
              <a:t>competitiveness of an organization</a:t>
            </a:r>
            <a:r>
              <a:rPr lang="en-US" sz="2800" dirty="0">
                <a:solidFill>
                  <a:schemeClr val="tx1"/>
                </a:solidFill>
              </a:rPr>
              <a:t> can be determined by the state of its physical assets, working conditions and environmental surroundings particularly the facilities, grounds and equipment it owns for education purposes. </a:t>
            </a:r>
          </a:p>
        </p:txBody>
      </p:sp>
    </p:spTree>
    <p:extLst>
      <p:ext uri="{BB962C8B-B14F-4D97-AF65-F5344CB8AC3E}">
        <p14:creationId xmlns:p14="http://schemas.microsoft.com/office/powerpoint/2010/main" val="112848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1842"/>
                                        </p:tgtEl>
                                        <p:attrNameLst>
                                          <p:attrName>style.visibility</p:attrName>
                                        </p:attrNameLst>
                                      </p:cBhvr>
                                      <p:to>
                                        <p:strVal val="visible"/>
                                      </p:to>
                                    </p:set>
                                    <p:anim calcmode="lin" valueType="num">
                                      <p:cBhvr additive="base">
                                        <p:cTn id="7" dur="500" fill="hold"/>
                                        <p:tgtEl>
                                          <p:spTgt spid="291842"/>
                                        </p:tgtEl>
                                        <p:attrNameLst>
                                          <p:attrName>ppt_x</p:attrName>
                                        </p:attrNameLst>
                                      </p:cBhvr>
                                      <p:tavLst>
                                        <p:tav tm="0">
                                          <p:val>
                                            <p:strVal val="0-#ppt_w/2"/>
                                          </p:val>
                                        </p:tav>
                                        <p:tav tm="100000">
                                          <p:val>
                                            <p:strVal val="#ppt_x"/>
                                          </p:val>
                                        </p:tav>
                                      </p:tavLst>
                                    </p:anim>
                                    <p:anim calcmode="lin" valueType="num">
                                      <p:cBhvr additive="base">
                                        <p:cTn id="8" dur="500" fill="hold"/>
                                        <p:tgtEl>
                                          <p:spTgt spid="2918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p:cTn id="13" dur="500" fill="hold"/>
                                        <p:tgtEl>
                                          <p:spTgt spid="7">
                                            <p:bg/>
                                          </p:spTgt>
                                        </p:tgtEl>
                                        <p:attrNameLst>
                                          <p:attrName>ppt_w</p:attrName>
                                        </p:attrNameLst>
                                      </p:cBhvr>
                                      <p:tavLst>
                                        <p:tav tm="0">
                                          <p:val>
                                            <p:fltVal val="0"/>
                                          </p:val>
                                        </p:tav>
                                        <p:tav tm="100000">
                                          <p:val>
                                            <p:strVal val="#ppt_w"/>
                                          </p:val>
                                        </p:tav>
                                      </p:tavLst>
                                    </p:anim>
                                    <p:anim calcmode="lin" valueType="num">
                                      <p:cBhvr>
                                        <p:cTn id="14" dur="500" fill="hold"/>
                                        <p:tgtEl>
                                          <p:spTgt spid="7">
                                            <p:bg/>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9230" y="304799"/>
            <a:ext cx="5848075" cy="584775"/>
          </a:xfrm>
          <a:prstGeom prst="rect">
            <a:avLst/>
          </a:prstGeom>
        </p:spPr>
        <p:txBody>
          <a:bodyPr wrap="none">
            <a:spAutoFit/>
          </a:bodyPr>
          <a:lstStyle/>
          <a:p>
            <a:pPr algn="ctr">
              <a:spcBef>
                <a:spcPct val="50000"/>
              </a:spcBef>
              <a:defRPr/>
            </a:pPr>
            <a:r>
              <a:rPr lang="en-US" sz="3200" b="1" dirty="0">
                <a:solidFill>
                  <a:schemeClr val="bg1"/>
                </a:solidFill>
                <a:effectLst>
                  <a:outerShdw blurRad="38100" dist="38100" dir="2700000" algn="tl">
                    <a:srgbClr val="FFFFFF"/>
                  </a:outerShdw>
                </a:effectLst>
              </a:rPr>
              <a:t>10 Levels of Internal Assessment</a:t>
            </a:r>
          </a:p>
        </p:txBody>
      </p:sp>
      <p:sp>
        <p:nvSpPr>
          <p:cNvPr id="5" name="Snip Diagonal Corner Rectangle 4"/>
          <p:cNvSpPr/>
          <p:nvPr/>
        </p:nvSpPr>
        <p:spPr>
          <a:xfrm>
            <a:off x="434109" y="1219200"/>
            <a:ext cx="3886200" cy="914400"/>
          </a:xfrm>
          <a:prstGeom prst="snip2DiagRect">
            <a:avLst/>
          </a:prstGeom>
          <a:noFill/>
          <a:ln w="34925" cap="sq">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latin typeface="+mn-lt"/>
              <a:cs typeface="Times New Roman" pitchFamily="18" charset="0"/>
            </a:endParaRPr>
          </a:p>
          <a:p>
            <a:pPr algn="ctr"/>
            <a:r>
              <a:rPr lang="en-US" b="1" dirty="0" smtClean="0">
                <a:solidFill>
                  <a:schemeClr val="tx1"/>
                </a:solidFill>
                <a:latin typeface="+mn-lt"/>
                <a:cs typeface="Times New Roman" pitchFamily="18" charset="0"/>
              </a:rPr>
              <a:t>First Level of Assessment: </a:t>
            </a:r>
            <a:r>
              <a:rPr lang="en-US" b="1" dirty="0" smtClean="0">
                <a:solidFill>
                  <a:srgbClr val="C00000"/>
                </a:solidFill>
                <a:latin typeface="+mn-lt"/>
                <a:cs typeface="Times New Roman" pitchFamily="18" charset="0"/>
              </a:rPr>
              <a:t>Evaluating Performance Outputs and Outcomes</a:t>
            </a:r>
            <a:endParaRPr lang="en-US" dirty="0" smtClean="0">
              <a:solidFill>
                <a:srgbClr val="C00000"/>
              </a:solidFill>
              <a:latin typeface="+mn-lt"/>
            </a:endParaRPr>
          </a:p>
          <a:p>
            <a:pPr algn="ctr"/>
            <a:endParaRPr lang="en-US" dirty="0">
              <a:solidFill>
                <a:schemeClr val="tx1"/>
              </a:solidFill>
            </a:endParaRPr>
          </a:p>
        </p:txBody>
      </p:sp>
      <p:sp>
        <p:nvSpPr>
          <p:cNvPr id="6" name="Snip Diagonal Corner Rectangle 5"/>
          <p:cNvSpPr/>
          <p:nvPr/>
        </p:nvSpPr>
        <p:spPr>
          <a:xfrm>
            <a:off x="434109" y="2209800"/>
            <a:ext cx="3886200" cy="914400"/>
          </a:xfrm>
          <a:prstGeom prst="snip2DiagRect">
            <a:avLst/>
          </a:prstGeom>
          <a:noFill/>
          <a:ln w="34925" cap="sq">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r>
              <a:rPr lang="en-US" b="1" dirty="0">
                <a:solidFill>
                  <a:schemeClr val="tx1"/>
                </a:solidFill>
                <a:cs typeface="Times New Roman" pitchFamily="18" charset="0"/>
              </a:rPr>
              <a:t>Second Level of Assessment: </a:t>
            </a:r>
            <a:r>
              <a:rPr lang="en-US" b="1" dirty="0">
                <a:solidFill>
                  <a:srgbClr val="C00000"/>
                </a:solidFill>
                <a:cs typeface="Times New Roman" pitchFamily="18" charset="0"/>
              </a:rPr>
              <a:t>Evaluating Organizational Competencies and Capabilities</a:t>
            </a:r>
            <a:endParaRPr lang="en-US" dirty="0">
              <a:solidFill>
                <a:srgbClr val="C00000"/>
              </a:solidFill>
            </a:endParaRPr>
          </a:p>
        </p:txBody>
      </p:sp>
      <p:sp>
        <p:nvSpPr>
          <p:cNvPr id="7" name="Snip Diagonal Corner Rectangle 6"/>
          <p:cNvSpPr/>
          <p:nvPr/>
        </p:nvSpPr>
        <p:spPr>
          <a:xfrm>
            <a:off x="434109" y="3200400"/>
            <a:ext cx="3886200" cy="914400"/>
          </a:xfrm>
          <a:prstGeom prst="snip2DiagRect">
            <a:avLst/>
          </a:prstGeom>
          <a:noFill/>
          <a:ln w="34925" cap="sq">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r>
              <a:rPr lang="en-US" b="1" dirty="0">
                <a:solidFill>
                  <a:schemeClr val="tx1"/>
                </a:solidFill>
                <a:cs typeface="Times New Roman" pitchFamily="18" charset="0"/>
              </a:rPr>
              <a:t>Third Level of Assessment: </a:t>
            </a:r>
            <a:r>
              <a:rPr lang="en-US" b="1" dirty="0">
                <a:solidFill>
                  <a:srgbClr val="C00000"/>
                </a:solidFill>
                <a:cs typeface="Times New Roman" pitchFamily="18" charset="0"/>
              </a:rPr>
              <a:t>Evaluating Utilization of Resources</a:t>
            </a:r>
            <a:endParaRPr lang="en-US" dirty="0">
              <a:solidFill>
                <a:srgbClr val="C00000"/>
              </a:solidFill>
            </a:endParaRPr>
          </a:p>
        </p:txBody>
      </p:sp>
      <p:sp>
        <p:nvSpPr>
          <p:cNvPr id="8" name="Snip Diagonal Corner Rectangle 7"/>
          <p:cNvSpPr/>
          <p:nvPr/>
        </p:nvSpPr>
        <p:spPr>
          <a:xfrm>
            <a:off x="434109" y="4191000"/>
            <a:ext cx="3886200" cy="914400"/>
          </a:xfrm>
          <a:prstGeom prst="snip2DiagRect">
            <a:avLst/>
          </a:prstGeom>
          <a:noFill/>
          <a:ln w="34925" cap="sq">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r>
              <a:rPr lang="en-US" b="1" dirty="0">
                <a:solidFill>
                  <a:schemeClr val="tx1"/>
                </a:solidFill>
                <a:cs typeface="Times New Roman" pitchFamily="18" charset="0"/>
              </a:rPr>
              <a:t>Fourth Level of Assessment: </a:t>
            </a:r>
            <a:r>
              <a:rPr lang="en-US" b="1" dirty="0">
                <a:solidFill>
                  <a:srgbClr val="C00000"/>
                </a:solidFill>
                <a:cs typeface="Times New Roman" pitchFamily="18" charset="0"/>
              </a:rPr>
              <a:t>Evaluating Management Processes</a:t>
            </a:r>
            <a:endParaRPr lang="en-US" dirty="0">
              <a:solidFill>
                <a:srgbClr val="C00000"/>
              </a:solidFill>
            </a:endParaRPr>
          </a:p>
        </p:txBody>
      </p:sp>
      <p:sp>
        <p:nvSpPr>
          <p:cNvPr id="9" name="Snip Diagonal Corner Rectangle 8"/>
          <p:cNvSpPr/>
          <p:nvPr/>
        </p:nvSpPr>
        <p:spPr>
          <a:xfrm>
            <a:off x="434109" y="5181600"/>
            <a:ext cx="3886200" cy="914400"/>
          </a:xfrm>
          <a:prstGeom prst="snip2DiagRect">
            <a:avLst/>
          </a:prstGeom>
          <a:noFill/>
          <a:ln w="34925" cap="sq">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r>
              <a:rPr lang="en-US" b="1" dirty="0">
                <a:solidFill>
                  <a:schemeClr val="tx1"/>
                </a:solidFill>
                <a:cs typeface="Times New Roman" pitchFamily="18" charset="0"/>
              </a:rPr>
              <a:t>Fifth Level of Assessment: </a:t>
            </a:r>
            <a:r>
              <a:rPr lang="en-US" b="1" dirty="0">
                <a:solidFill>
                  <a:srgbClr val="C00000"/>
                </a:solidFill>
                <a:cs typeface="Times New Roman" pitchFamily="18" charset="0"/>
              </a:rPr>
              <a:t>Evaluating the Four Management Functions</a:t>
            </a:r>
            <a:endParaRPr lang="en-US" dirty="0">
              <a:solidFill>
                <a:srgbClr val="C00000"/>
              </a:solidFill>
            </a:endParaRPr>
          </a:p>
        </p:txBody>
      </p:sp>
      <p:sp>
        <p:nvSpPr>
          <p:cNvPr id="10" name="Snip Diagonal Corner Rectangle 9"/>
          <p:cNvSpPr/>
          <p:nvPr/>
        </p:nvSpPr>
        <p:spPr>
          <a:xfrm>
            <a:off x="4625109" y="1447800"/>
            <a:ext cx="3886200" cy="914400"/>
          </a:xfrm>
          <a:prstGeom prst="snip2DiagRect">
            <a:avLst/>
          </a:prstGeom>
          <a:noFill/>
          <a:ln w="349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r>
              <a:rPr lang="en-US" b="1" dirty="0">
                <a:solidFill>
                  <a:schemeClr val="tx1"/>
                </a:solidFill>
                <a:cs typeface="Times New Roman" pitchFamily="18" charset="0"/>
              </a:rPr>
              <a:t>Sixth Level of Assessment: </a:t>
            </a:r>
            <a:r>
              <a:rPr lang="en-US" b="1" dirty="0">
                <a:solidFill>
                  <a:srgbClr val="C00000"/>
                </a:solidFill>
                <a:cs typeface="Times New Roman" pitchFamily="18" charset="0"/>
              </a:rPr>
              <a:t>Evaluating Teams and Individuals</a:t>
            </a:r>
            <a:endParaRPr lang="en-US" dirty="0">
              <a:solidFill>
                <a:srgbClr val="C00000"/>
              </a:solidFill>
            </a:endParaRPr>
          </a:p>
        </p:txBody>
      </p:sp>
      <p:sp>
        <p:nvSpPr>
          <p:cNvPr id="11" name="Snip Diagonal Corner Rectangle 10"/>
          <p:cNvSpPr/>
          <p:nvPr/>
        </p:nvSpPr>
        <p:spPr>
          <a:xfrm>
            <a:off x="4625109" y="2438400"/>
            <a:ext cx="3886200" cy="990600"/>
          </a:xfrm>
          <a:prstGeom prst="snip2DiagRect">
            <a:avLst/>
          </a:prstGeom>
          <a:noFill/>
          <a:ln w="349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r>
              <a:rPr lang="en-US" sz="1600" b="1" dirty="0">
                <a:solidFill>
                  <a:schemeClr val="tx1"/>
                </a:solidFill>
                <a:cs typeface="Times New Roman" pitchFamily="18" charset="0"/>
              </a:rPr>
              <a:t>Seventh Level of Assessment: </a:t>
            </a:r>
            <a:r>
              <a:rPr lang="en-US" sz="1600" b="1" dirty="0">
                <a:solidFill>
                  <a:srgbClr val="C00000"/>
                </a:solidFill>
                <a:cs typeface="Times New Roman" pitchFamily="18" charset="0"/>
              </a:rPr>
              <a:t>Evaluating Physical Facilities and Set Up, Working Conditions and Environmental Surroundings</a:t>
            </a:r>
            <a:endParaRPr lang="en-US" sz="1600" dirty="0">
              <a:solidFill>
                <a:srgbClr val="C00000"/>
              </a:solidFill>
            </a:endParaRPr>
          </a:p>
        </p:txBody>
      </p:sp>
      <p:sp>
        <p:nvSpPr>
          <p:cNvPr id="12" name="Snip Diagonal Corner Rectangle 11"/>
          <p:cNvSpPr/>
          <p:nvPr/>
        </p:nvSpPr>
        <p:spPr>
          <a:xfrm>
            <a:off x="4625109" y="3505200"/>
            <a:ext cx="3886200" cy="914400"/>
          </a:xfrm>
          <a:prstGeom prst="snip2DiagRect">
            <a:avLst/>
          </a:prstGeom>
          <a:noFill/>
          <a:ln w="349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r>
              <a:rPr lang="en-US" sz="1600" b="1" dirty="0">
                <a:solidFill>
                  <a:schemeClr val="tx1"/>
                </a:solidFill>
                <a:cs typeface="Times New Roman" pitchFamily="18" charset="0"/>
              </a:rPr>
              <a:t>Eighth Level of Assessment</a:t>
            </a:r>
            <a:r>
              <a:rPr lang="en-US" sz="1600" b="1" dirty="0">
                <a:solidFill>
                  <a:srgbClr val="002060"/>
                </a:solidFill>
                <a:cs typeface="Times New Roman" pitchFamily="18" charset="0"/>
              </a:rPr>
              <a:t>: </a:t>
            </a:r>
            <a:r>
              <a:rPr lang="en-US" sz="1600" b="1" dirty="0">
                <a:solidFill>
                  <a:srgbClr val="C00000"/>
                </a:solidFill>
                <a:cs typeface="Times New Roman" pitchFamily="18" charset="0"/>
              </a:rPr>
              <a:t>Evaluating Organizational Affiliations, Alliances and  Linkages</a:t>
            </a:r>
            <a:endParaRPr lang="en-US" sz="1600" dirty="0">
              <a:solidFill>
                <a:srgbClr val="C00000"/>
              </a:solidFill>
            </a:endParaRPr>
          </a:p>
        </p:txBody>
      </p:sp>
      <p:sp>
        <p:nvSpPr>
          <p:cNvPr id="13" name="Snip Diagonal Corner Rectangle 12"/>
          <p:cNvSpPr/>
          <p:nvPr/>
        </p:nvSpPr>
        <p:spPr>
          <a:xfrm>
            <a:off x="4625109" y="4495800"/>
            <a:ext cx="3886200" cy="914400"/>
          </a:xfrm>
          <a:prstGeom prst="snip2DiagRect">
            <a:avLst/>
          </a:prstGeom>
          <a:noFill/>
          <a:ln w="349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r>
              <a:rPr lang="en-US" b="1" dirty="0">
                <a:solidFill>
                  <a:schemeClr val="tx1"/>
                </a:solidFill>
                <a:cs typeface="Times New Roman" pitchFamily="18" charset="0"/>
              </a:rPr>
              <a:t>Ninth Level of Assessment: </a:t>
            </a:r>
            <a:r>
              <a:rPr lang="en-US" b="1" dirty="0">
                <a:solidFill>
                  <a:srgbClr val="C00000"/>
                </a:solidFill>
                <a:cs typeface="Times New Roman" pitchFamily="18" charset="0"/>
              </a:rPr>
              <a:t>Evaluating Top Management, Board Members and Leadership</a:t>
            </a:r>
            <a:endParaRPr lang="en-US" dirty="0">
              <a:solidFill>
                <a:srgbClr val="C00000"/>
              </a:solidFill>
            </a:endParaRPr>
          </a:p>
        </p:txBody>
      </p:sp>
      <p:sp>
        <p:nvSpPr>
          <p:cNvPr id="14" name="Snip Diagonal Corner Rectangle 13"/>
          <p:cNvSpPr/>
          <p:nvPr/>
        </p:nvSpPr>
        <p:spPr>
          <a:xfrm>
            <a:off x="4625109" y="5486400"/>
            <a:ext cx="3886200" cy="914400"/>
          </a:xfrm>
          <a:prstGeom prst="snip2DiagRect">
            <a:avLst/>
          </a:prstGeom>
          <a:noFill/>
          <a:ln w="349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r>
              <a:rPr lang="en-US" b="1" dirty="0">
                <a:solidFill>
                  <a:schemeClr val="tx1"/>
                </a:solidFill>
                <a:cs typeface="Times New Roman" pitchFamily="18" charset="0"/>
              </a:rPr>
              <a:t>Tenth Level of Assessment</a:t>
            </a:r>
            <a:r>
              <a:rPr lang="en-US" b="1" dirty="0">
                <a:solidFill>
                  <a:srgbClr val="002060"/>
                </a:solidFill>
                <a:cs typeface="Times New Roman" pitchFamily="18" charset="0"/>
              </a:rPr>
              <a:t>: </a:t>
            </a:r>
            <a:r>
              <a:rPr lang="en-US" b="1" dirty="0">
                <a:solidFill>
                  <a:srgbClr val="C00000"/>
                </a:solidFill>
                <a:cs typeface="Times New Roman" pitchFamily="18" charset="0"/>
              </a:rPr>
              <a:t>Evaluating Strategic Fit or VSOP </a:t>
            </a:r>
            <a:r>
              <a:rPr lang="en-US" b="1" dirty="0" smtClean="0">
                <a:solidFill>
                  <a:srgbClr val="C00000"/>
                </a:solidFill>
                <a:cs typeface="Times New Roman" pitchFamily="18" charset="0"/>
              </a:rPr>
              <a:t>Consistency</a:t>
            </a:r>
            <a:endParaRPr lang="en-US" dirty="0">
              <a:solidFill>
                <a:srgbClr val="C00000"/>
              </a:solidFill>
            </a:endParaRPr>
          </a:p>
        </p:txBody>
      </p:sp>
    </p:spTree>
    <p:extLst>
      <p:ext uri="{BB962C8B-B14F-4D97-AF65-F5344CB8AC3E}">
        <p14:creationId xmlns:p14="http://schemas.microsoft.com/office/powerpoint/2010/main" val="217198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1+#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1+#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736600"/>
            <a:ext cx="8305800" cy="1320800"/>
          </a:xfrm>
        </p:spPr>
        <p:txBody>
          <a:bodyPr>
            <a:normAutofit fontScale="90000"/>
          </a:bodyPr>
          <a:lstStyle/>
          <a:p>
            <a:pPr eaLnBrk="1" hangingPunct="1">
              <a:defRPr/>
            </a:pPr>
            <a:r>
              <a:rPr lang="en-US" sz="2400" b="1" dirty="0" smtClean="0"/>
              <a:t>EIGHTH LEVEL OF ASSESSMENT</a:t>
            </a:r>
            <a:br>
              <a:rPr lang="en-US" sz="2400" b="1" dirty="0" smtClean="0"/>
            </a:br>
            <a:r>
              <a:rPr lang="en-US" sz="2400" b="1" dirty="0" smtClean="0"/>
              <a:t>EVALUATING ORGANIZATIONAL AFFILIATIONS, ALLIANCES AND LINKAGES</a:t>
            </a:r>
            <a:r>
              <a:rPr lang="en-US" sz="3200" dirty="0" smtClean="0"/>
              <a:t/>
            </a:r>
            <a:br>
              <a:rPr lang="en-US" sz="3200" dirty="0" smtClean="0"/>
            </a:br>
            <a:endParaRPr lang="en-US" sz="3200" dirty="0" smtClean="0"/>
          </a:p>
        </p:txBody>
      </p:sp>
      <p:cxnSp>
        <p:nvCxnSpPr>
          <p:cNvPr id="5" name="Straight Connector 4"/>
          <p:cNvCxnSpPr/>
          <p:nvPr/>
        </p:nvCxnSpPr>
        <p:spPr>
          <a:xfrm>
            <a:off x="457200" y="1676400"/>
            <a:ext cx="8305800" cy="4763"/>
          </a:xfrm>
          <a:prstGeom prst="line">
            <a:avLst/>
          </a:prstGeom>
          <a:ln w="28575"/>
        </p:spPr>
        <p:style>
          <a:lnRef idx="2">
            <a:schemeClr val="dk1"/>
          </a:lnRef>
          <a:fillRef idx="0">
            <a:schemeClr val="dk1"/>
          </a:fillRef>
          <a:effectRef idx="1">
            <a:schemeClr val="dk1"/>
          </a:effectRef>
          <a:fontRef idx="minor">
            <a:schemeClr val="tx1"/>
          </a:fontRef>
        </p:style>
      </p:cxnSp>
      <p:sp>
        <p:nvSpPr>
          <p:cNvPr id="7" name="Content Placeholder 2"/>
          <p:cNvSpPr>
            <a:spLocks noGrp="1"/>
          </p:cNvSpPr>
          <p:nvPr>
            <p:ph idx="1"/>
          </p:nvPr>
        </p:nvSpPr>
        <p:spPr>
          <a:xfrm>
            <a:off x="1068386" y="2057400"/>
            <a:ext cx="4875213" cy="2392363"/>
          </a:xfrm>
          <a:noFill/>
          <a:ln w="41275">
            <a:solidFill>
              <a:srgbClr val="00B0F0"/>
            </a:solidFill>
            <a:prstDash val="lgDashDot"/>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eaLnBrk="1" hangingPunct="1">
              <a:buFont typeface="Wingdings 3" pitchFamily="18" charset="2"/>
              <a:buNone/>
              <a:defRPr/>
            </a:pPr>
            <a:r>
              <a:rPr lang="en-US" dirty="0" smtClean="0"/>
              <a:t>	</a:t>
            </a:r>
            <a:r>
              <a:rPr lang="en-US" sz="2800" dirty="0" smtClean="0">
                <a:solidFill>
                  <a:schemeClr val="tx1"/>
                </a:solidFill>
              </a:rPr>
              <a:t>The </a:t>
            </a:r>
            <a:r>
              <a:rPr lang="en-US" sz="2800" dirty="0">
                <a:solidFill>
                  <a:schemeClr val="tx1"/>
                </a:solidFill>
              </a:rPr>
              <a:t>organization's strength lies not just within itself but the </a:t>
            </a:r>
            <a:r>
              <a:rPr lang="en-US" sz="2800" b="1" dirty="0">
                <a:solidFill>
                  <a:srgbClr val="C00000"/>
                </a:solidFill>
              </a:rPr>
              <a:t>network of stakeholders </a:t>
            </a:r>
            <a:r>
              <a:rPr lang="en-US" sz="2800" dirty="0">
                <a:solidFill>
                  <a:schemeClr val="tx1"/>
                </a:solidFill>
              </a:rPr>
              <a:t>it is linked, allied, and affiliated </a:t>
            </a:r>
            <a:r>
              <a:rPr lang="en-US" sz="2800" dirty="0" smtClean="0">
                <a:solidFill>
                  <a:schemeClr val="tx1"/>
                </a:solidFill>
              </a:rPr>
              <a:t>with.</a:t>
            </a:r>
          </a:p>
          <a:p>
            <a:pPr eaLnBrk="1" hangingPunct="1">
              <a:buFont typeface="Wingdings 3" pitchFamily="18" charset="2"/>
              <a:buNone/>
              <a:defRPr/>
            </a:pPr>
            <a:endParaRPr lang="en-US" dirty="0" smtClean="0"/>
          </a:p>
        </p:txBody>
      </p:sp>
      <p:pic>
        <p:nvPicPr>
          <p:cNvPr id="297989" name="Picture 8" descr="http://www.leaphighered.com/wp-content/uploads/2010/08/12290595-Affiliations2.jpg"/>
          <p:cNvPicPr>
            <a:picLocks noChangeAspect="1" noChangeArrowheads="1"/>
          </p:cNvPicPr>
          <p:nvPr/>
        </p:nvPicPr>
        <p:blipFill>
          <a:blip r:embed="rId2" cstate="print"/>
          <a:srcRect/>
          <a:stretch>
            <a:fillRect/>
          </a:stretch>
        </p:blipFill>
        <p:spPr bwMode="auto">
          <a:xfrm>
            <a:off x="5181600" y="4135438"/>
            <a:ext cx="2884487" cy="19224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28336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p:cTn id="13" dur="500" fill="hold"/>
                                        <p:tgtEl>
                                          <p:spTgt spid="7">
                                            <p:bg/>
                                          </p:spTgt>
                                        </p:tgtEl>
                                        <p:attrNameLst>
                                          <p:attrName>ppt_w</p:attrName>
                                        </p:attrNameLst>
                                      </p:cBhvr>
                                      <p:tavLst>
                                        <p:tav tm="0">
                                          <p:val>
                                            <p:fltVal val="0"/>
                                          </p:val>
                                        </p:tav>
                                        <p:tav tm="100000">
                                          <p:val>
                                            <p:strVal val="#ppt_w"/>
                                          </p:val>
                                        </p:tav>
                                      </p:tavLst>
                                    </p:anim>
                                    <p:anim calcmode="lin" valueType="num">
                                      <p:cBhvr>
                                        <p:cTn id="14" dur="500" fill="hold"/>
                                        <p:tgtEl>
                                          <p:spTgt spid="7">
                                            <p:bg/>
                                          </p:spTgt>
                                        </p:tgtEl>
                                        <p:attrNameLst>
                                          <p:attrName>ppt_h</p:attrName>
                                        </p:attrNameLst>
                                      </p:cBhvr>
                                      <p:tavLst>
                                        <p:tav tm="0">
                                          <p:val>
                                            <p:fltVal val="0"/>
                                          </p:val>
                                        </p:tav>
                                        <p:tav tm="100000">
                                          <p:val>
                                            <p:strVal val="#ppt_h"/>
                                          </p:val>
                                        </p:tav>
                                      </p:tavLst>
                                    </p:anim>
                                    <p:animEffect transition="in" filter="fade">
                                      <p:cBhvr>
                                        <p:cTn id="15" dur="500"/>
                                        <p:tgtEl>
                                          <p:spTgt spid="7">
                                            <p:bg/>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p:cTn id="20"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nodeType="clickEffect">
                                  <p:stCondLst>
                                    <p:cond delay="0"/>
                                  </p:stCondLst>
                                  <p:childTnLst>
                                    <p:set>
                                      <p:cBhvr>
                                        <p:cTn id="26" dur="1" fill="hold">
                                          <p:stCondLst>
                                            <p:cond delay="0"/>
                                          </p:stCondLst>
                                        </p:cTn>
                                        <p:tgtEl>
                                          <p:spTgt spid="297989"/>
                                        </p:tgtEl>
                                        <p:attrNameLst>
                                          <p:attrName>style.visibility</p:attrName>
                                        </p:attrNameLst>
                                      </p:cBhvr>
                                      <p:to>
                                        <p:strVal val="visible"/>
                                      </p:to>
                                    </p:set>
                                    <p:animScale>
                                      <p:cBhvr>
                                        <p:cTn id="27" dur="1000" decel="50000" fill="hold">
                                          <p:stCondLst>
                                            <p:cond delay="0"/>
                                          </p:stCondLst>
                                        </p:cTn>
                                        <p:tgtEl>
                                          <p:spTgt spid="2979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97989"/>
                                        </p:tgtEl>
                                        <p:attrNameLst>
                                          <p:attrName>ppt_x</p:attrName>
                                          <p:attrName>ppt_y</p:attrName>
                                        </p:attrNameLst>
                                      </p:cBhvr>
                                    </p:animMotion>
                                    <p:animEffect transition="in" filter="fade">
                                      <p:cBhvr>
                                        <p:cTn id="29" dur="1000"/>
                                        <p:tgtEl>
                                          <p:spTgt spid="297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66750" y="508000"/>
            <a:ext cx="8096250" cy="1320800"/>
          </a:xfrm>
        </p:spPr>
        <p:txBody>
          <a:bodyPr>
            <a:noAutofit/>
          </a:bodyPr>
          <a:lstStyle/>
          <a:p>
            <a:pPr eaLnBrk="1" hangingPunct="1">
              <a:defRPr/>
            </a:pPr>
            <a:r>
              <a:rPr lang="en-US" sz="2000" b="1" dirty="0" smtClean="0"/>
              <a:t>NINTH LEVEL OF ASSESSMENT</a:t>
            </a:r>
            <a:br>
              <a:rPr lang="en-US" sz="2000" b="1" dirty="0" smtClean="0"/>
            </a:br>
            <a:r>
              <a:rPr lang="en-US" sz="2000" b="1" dirty="0" smtClean="0"/>
              <a:t>EVALUATING TOP MANAGEMENT, BOARD MEMBERS AND LEADERS</a:t>
            </a:r>
            <a:r>
              <a:rPr lang="en-US" sz="2000" dirty="0" smtClean="0"/>
              <a:t/>
            </a:r>
            <a:br>
              <a:rPr lang="en-US" sz="2000" dirty="0" smtClean="0"/>
            </a:br>
            <a:endParaRPr lang="en-US" sz="2000" dirty="0" smtClean="0"/>
          </a:p>
        </p:txBody>
      </p:sp>
      <p:cxnSp>
        <p:nvCxnSpPr>
          <p:cNvPr id="5" name="Straight Connector 4"/>
          <p:cNvCxnSpPr/>
          <p:nvPr/>
        </p:nvCxnSpPr>
        <p:spPr>
          <a:xfrm>
            <a:off x="762000" y="1419225"/>
            <a:ext cx="7924800" cy="4763"/>
          </a:xfrm>
          <a:prstGeom prst="line">
            <a:avLst/>
          </a:prstGeom>
          <a:ln w="28575"/>
        </p:spPr>
        <p:style>
          <a:lnRef idx="2">
            <a:schemeClr val="dk1"/>
          </a:lnRef>
          <a:fillRef idx="0">
            <a:schemeClr val="dk1"/>
          </a:fillRef>
          <a:effectRef idx="1">
            <a:schemeClr val="dk1"/>
          </a:effectRef>
          <a:fontRef idx="minor">
            <a:schemeClr val="tx1"/>
          </a:fontRef>
        </p:style>
      </p:cxnSp>
      <p:pic>
        <p:nvPicPr>
          <p:cNvPr id="302084" name="Picture 4" descr="http://img.naij.com/n/0b/b/leader_15_things.jpg"/>
          <p:cNvPicPr>
            <a:picLocks noChangeAspect="1" noChangeArrowheads="1"/>
          </p:cNvPicPr>
          <p:nvPr/>
        </p:nvPicPr>
        <p:blipFill>
          <a:blip r:embed="rId2" cstate="print"/>
          <a:srcRect/>
          <a:stretch>
            <a:fillRect/>
          </a:stretch>
        </p:blipFill>
        <p:spPr bwMode="auto">
          <a:xfrm>
            <a:off x="685800" y="1862138"/>
            <a:ext cx="2806700" cy="2738602"/>
          </a:xfrm>
          <a:prstGeom prst="rect">
            <a:avLst/>
          </a:prstGeom>
          <a:noFill/>
          <a:ln w="9525">
            <a:noFill/>
            <a:miter lim="800000"/>
            <a:headEnd/>
            <a:tailEnd/>
          </a:ln>
        </p:spPr>
      </p:pic>
      <p:sp>
        <p:nvSpPr>
          <p:cNvPr id="8" name="Rectangle 7"/>
          <p:cNvSpPr/>
          <p:nvPr/>
        </p:nvSpPr>
        <p:spPr>
          <a:xfrm>
            <a:off x="3590925" y="2252663"/>
            <a:ext cx="4486275" cy="304800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fontAlgn="base">
              <a:spcBef>
                <a:spcPct val="0"/>
              </a:spcBef>
              <a:spcAft>
                <a:spcPct val="0"/>
              </a:spcAft>
              <a:defRPr/>
            </a:pPr>
            <a:r>
              <a:rPr lang="en-US" sz="2400" b="1" dirty="0">
                <a:solidFill>
                  <a:prstClr val="white"/>
                </a:solidFill>
              </a:rPr>
              <a:t>This level is the most sensitive part of internal assessment. More often, the evaluator of the organizational leadership is the leader himself or herself or a subordinate just below the leader. </a:t>
            </a:r>
          </a:p>
        </p:txBody>
      </p:sp>
    </p:spTree>
    <p:extLst>
      <p:ext uri="{BB962C8B-B14F-4D97-AF65-F5344CB8AC3E}">
        <p14:creationId xmlns:p14="http://schemas.microsoft.com/office/powerpoint/2010/main" val="4183529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2084"/>
                                        </p:tgtEl>
                                        <p:attrNameLst>
                                          <p:attrName>style.visibility</p:attrName>
                                        </p:attrNameLst>
                                      </p:cBhvr>
                                      <p:to>
                                        <p:strVal val="visible"/>
                                      </p:to>
                                    </p:set>
                                    <p:animEffect transition="in" filter="fade">
                                      <p:cBhvr>
                                        <p:cTn id="13" dur="2000"/>
                                        <p:tgtEl>
                                          <p:spTgt spid="30208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itle 1"/>
          <p:cNvSpPr>
            <a:spLocks noGrp="1"/>
          </p:cNvSpPr>
          <p:nvPr>
            <p:ph type="title"/>
          </p:nvPr>
        </p:nvSpPr>
        <p:spPr>
          <a:xfrm>
            <a:off x="380999" y="347662"/>
            <a:ext cx="8534400" cy="1320800"/>
          </a:xfrm>
        </p:spPr>
        <p:txBody>
          <a:bodyPr/>
          <a:lstStyle/>
          <a:p>
            <a:pPr eaLnBrk="1" hangingPunct="1"/>
            <a:r>
              <a:rPr lang="en-US" sz="2000" b="1" dirty="0" smtClean="0"/>
              <a:t>TENTH LEVEL OF ASSESSMENT</a:t>
            </a:r>
            <a:br>
              <a:rPr lang="en-US" sz="2000" b="1" dirty="0" smtClean="0"/>
            </a:br>
            <a:r>
              <a:rPr lang="en-US" sz="2000" b="1" dirty="0" smtClean="0"/>
              <a:t>EVALUATING STRATEGIC FIT OR VSOP (Vision-Mission-Objectives, Strategies, Organization and People) CONSISTENCY</a:t>
            </a:r>
            <a:endParaRPr lang="en-US" sz="2000" dirty="0" smtClean="0"/>
          </a:p>
        </p:txBody>
      </p:sp>
      <p:cxnSp>
        <p:nvCxnSpPr>
          <p:cNvPr id="5" name="Straight Connector 4"/>
          <p:cNvCxnSpPr/>
          <p:nvPr/>
        </p:nvCxnSpPr>
        <p:spPr>
          <a:xfrm>
            <a:off x="493711" y="1643062"/>
            <a:ext cx="8269288" cy="4762"/>
          </a:xfrm>
          <a:prstGeom prst="line">
            <a:avLst/>
          </a:prstGeom>
          <a:ln w="28575"/>
        </p:spPr>
        <p:style>
          <a:lnRef idx="2">
            <a:schemeClr val="dk1"/>
          </a:lnRef>
          <a:fillRef idx="0">
            <a:schemeClr val="dk1"/>
          </a:fillRef>
          <a:effectRef idx="1">
            <a:schemeClr val="dk1"/>
          </a:effectRef>
          <a:fontRef idx="minor">
            <a:schemeClr val="tx1"/>
          </a:fontRef>
        </p:style>
      </p:cxnSp>
      <p:pic>
        <p:nvPicPr>
          <p:cNvPr id="309252" name="Picture 2" descr="http://verysmartbrothas.com/images/mountain-climber.jpg"/>
          <p:cNvPicPr>
            <a:picLocks noChangeAspect="1" noChangeArrowheads="1"/>
          </p:cNvPicPr>
          <p:nvPr/>
        </p:nvPicPr>
        <p:blipFill>
          <a:blip r:embed="rId2" cstate="print"/>
          <a:srcRect/>
          <a:stretch>
            <a:fillRect/>
          </a:stretch>
        </p:blipFill>
        <p:spPr bwMode="auto">
          <a:xfrm>
            <a:off x="2789235" y="1754909"/>
            <a:ext cx="3678237" cy="4614862"/>
          </a:xfrm>
          <a:prstGeom prst="rect">
            <a:avLst/>
          </a:prstGeom>
          <a:noFill/>
        </p:spPr>
      </p:pic>
    </p:spTree>
    <p:extLst>
      <p:ext uri="{BB962C8B-B14F-4D97-AF65-F5344CB8AC3E}">
        <p14:creationId xmlns:p14="http://schemas.microsoft.com/office/powerpoint/2010/main" val="2471782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9250"/>
                                        </p:tgtEl>
                                        <p:attrNameLst>
                                          <p:attrName>style.visibility</p:attrName>
                                        </p:attrNameLst>
                                      </p:cBhvr>
                                      <p:to>
                                        <p:strVal val="visible"/>
                                      </p:to>
                                    </p:set>
                                    <p:anim calcmode="lin" valueType="num">
                                      <p:cBhvr additive="base">
                                        <p:cTn id="7" dur="500" fill="hold"/>
                                        <p:tgtEl>
                                          <p:spTgt spid="309250"/>
                                        </p:tgtEl>
                                        <p:attrNameLst>
                                          <p:attrName>ppt_x</p:attrName>
                                        </p:attrNameLst>
                                      </p:cBhvr>
                                      <p:tavLst>
                                        <p:tav tm="0">
                                          <p:val>
                                            <p:strVal val="0-#ppt_w/2"/>
                                          </p:val>
                                        </p:tav>
                                        <p:tav tm="100000">
                                          <p:val>
                                            <p:strVal val="#ppt_x"/>
                                          </p:val>
                                        </p:tav>
                                      </p:tavLst>
                                    </p:anim>
                                    <p:anim calcmode="lin" valueType="num">
                                      <p:cBhvr additive="base">
                                        <p:cTn id="8" dur="500" fill="hold"/>
                                        <p:tgtEl>
                                          <p:spTgt spid="3092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309252"/>
                                        </p:tgtEl>
                                        <p:attrNameLst>
                                          <p:attrName>style.visibility</p:attrName>
                                        </p:attrNameLst>
                                      </p:cBhvr>
                                      <p:to>
                                        <p:strVal val="visible"/>
                                      </p:to>
                                    </p:set>
                                    <p:animEffect transition="in" filter="fade">
                                      <p:cBhvr>
                                        <p:cTn id="13" dur="1000"/>
                                        <p:tgtEl>
                                          <p:spTgt spid="309252"/>
                                        </p:tgtEl>
                                      </p:cBhvr>
                                    </p:animEffect>
                                    <p:anim calcmode="lin" valueType="num">
                                      <p:cBhvr>
                                        <p:cTn id="14" dur="1000" fill="hold"/>
                                        <p:tgtEl>
                                          <p:spTgt spid="309252"/>
                                        </p:tgtEl>
                                        <p:attrNameLst>
                                          <p:attrName>ppt_x</p:attrName>
                                        </p:attrNameLst>
                                      </p:cBhvr>
                                      <p:tavLst>
                                        <p:tav tm="0">
                                          <p:val>
                                            <p:strVal val="#ppt_x"/>
                                          </p:val>
                                        </p:tav>
                                        <p:tav tm="100000">
                                          <p:val>
                                            <p:strVal val="#ppt_x"/>
                                          </p:val>
                                        </p:tav>
                                      </p:tavLst>
                                    </p:anim>
                                    <p:anim calcmode="lin" valueType="num">
                                      <p:cBhvr>
                                        <p:cTn id="15" dur="900" decel="100000" fill="hold"/>
                                        <p:tgtEl>
                                          <p:spTgt spid="30925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092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a:t>T</a:t>
            </a:r>
            <a:r>
              <a:rPr lang="en-US" sz="2400" dirty="0" smtClean="0"/>
              <a:t>he inter-relationships </a:t>
            </a:r>
            <a:r>
              <a:rPr lang="en-US" sz="2400" dirty="0"/>
              <a:t>of </a:t>
            </a:r>
            <a:r>
              <a:rPr lang="en-US" sz="2400" dirty="0" smtClean="0"/>
              <a:t>strategies</a:t>
            </a:r>
            <a:r>
              <a:rPr lang="en-US" sz="2400" dirty="0"/>
              <a:t>, </a:t>
            </a:r>
            <a:r>
              <a:rPr lang="en-US" sz="2400" dirty="0" smtClean="0"/>
              <a:t>people </a:t>
            </a:r>
            <a:r>
              <a:rPr lang="en-US" sz="2400" dirty="0"/>
              <a:t>and </a:t>
            </a:r>
            <a:r>
              <a:rPr lang="en-US" sz="2400" dirty="0" smtClean="0"/>
              <a:t>management process </a:t>
            </a:r>
            <a:r>
              <a:rPr lang="en-US" sz="2400" dirty="0"/>
              <a:t>to </a:t>
            </a:r>
            <a:r>
              <a:rPr lang="en-US" sz="2400" dirty="0" smtClean="0"/>
              <a:t>achieve </a:t>
            </a:r>
            <a:r>
              <a:rPr lang="en-US" sz="2400" dirty="0"/>
              <a:t>mission and objectives</a:t>
            </a:r>
          </a:p>
        </p:txBody>
      </p:sp>
      <p:pic>
        <p:nvPicPr>
          <p:cNvPr id="1026" name="Picture 2" descr="pg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728" y="1447800"/>
            <a:ext cx="60198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748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681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2675467"/>
            <a:ext cx="6985000" cy="3450696"/>
          </a:xfrm>
        </p:spPr>
        <p:txBody>
          <a:bodyPr>
            <a:normAutofit/>
          </a:bodyPr>
          <a:lstStyle/>
          <a:p>
            <a:pPr marL="0" indent="0" algn="ctr">
              <a:buNone/>
            </a:pPr>
            <a:r>
              <a:rPr lang="en-US" sz="6600" b="1" dirty="0" smtClean="0"/>
              <a:t>INTERNAL ANALYSIS</a:t>
            </a:r>
            <a:endParaRPr lang="en-US" sz="6600" b="1" dirty="0"/>
          </a:p>
        </p:txBody>
      </p:sp>
    </p:spTree>
    <p:extLst>
      <p:ext uri="{BB962C8B-B14F-4D97-AF65-F5344CB8AC3E}">
        <p14:creationId xmlns:p14="http://schemas.microsoft.com/office/powerpoint/2010/main" val="1320052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Wave 28"/>
          <p:cNvSpPr/>
          <p:nvPr/>
        </p:nvSpPr>
        <p:spPr>
          <a:xfrm>
            <a:off x="0" y="5410200"/>
            <a:ext cx="9142228" cy="1447800"/>
          </a:xfrm>
          <a:prstGeom prst="wave">
            <a:avLst>
              <a:gd name="adj1" fmla="val 20000"/>
              <a:gd name="adj2" fmla="val -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Wave 22"/>
          <p:cNvSpPr/>
          <p:nvPr/>
        </p:nvSpPr>
        <p:spPr>
          <a:xfrm>
            <a:off x="1772" y="0"/>
            <a:ext cx="9142228" cy="1447800"/>
          </a:xfrm>
          <a:prstGeom prst="wave">
            <a:avLst>
              <a:gd name="adj1" fmla="val 20000"/>
              <a:gd name="adj2" fmla="val -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589993656"/>
              </p:ext>
            </p:extLst>
          </p:nvPr>
        </p:nvGraphicFramePr>
        <p:xfrm>
          <a:off x="152400" y="373257"/>
          <a:ext cx="8915400" cy="6426203"/>
        </p:xfrm>
        <a:graphic>
          <a:graphicData uri="http://schemas.openxmlformats.org/drawingml/2006/table">
            <a:tbl>
              <a:tblPr firstRow="1" bandRow="1">
                <a:tableStyleId>{5C22544A-7EE6-4342-B048-85BDC9FD1C3A}</a:tableStyleId>
              </a:tblPr>
              <a:tblGrid>
                <a:gridCol w="1905000"/>
                <a:gridCol w="1447800"/>
                <a:gridCol w="1600200"/>
                <a:gridCol w="3962400"/>
              </a:tblGrid>
              <a:tr h="2884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bg1"/>
                          </a:solidFill>
                        </a:rPr>
                        <a:t>Learning Environment (Basic Inputs)</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bg1"/>
                          </a:solidFill>
                        </a:rPr>
                        <a:t>Data</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bg1"/>
                          </a:solidFill>
                        </a:rPr>
                        <a:t>Strengths </a:t>
                      </a:r>
                      <a:endParaRPr lang="en-AU" sz="1400" dirty="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bg1"/>
                          </a:solidFill>
                        </a:rPr>
                        <a:t>Weaknesses</a:t>
                      </a:r>
                      <a:endParaRPr lang="en-AU" sz="1400" dirty="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solidFill>
                  </a:tcPr>
                </a:tc>
              </a:tr>
              <a:tr h="951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800" baseline="0" dirty="0" smtClean="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57,185 Teachers (53,445-National Items + 3,740- LGU Funded) – 1:40 </a:t>
                      </a:r>
                      <a:r>
                        <a:rPr lang="en-US" sz="1200" b="1" dirty="0" err="1" smtClean="0">
                          <a:solidFill>
                            <a:schemeClr val="bg1"/>
                          </a:solidFill>
                        </a:rPr>
                        <a:t>elem</a:t>
                      </a:r>
                      <a:r>
                        <a:rPr lang="en-US" sz="1200" b="1" dirty="0" smtClean="0">
                          <a:solidFill>
                            <a:schemeClr val="bg1"/>
                          </a:solidFill>
                        </a:rPr>
                        <a:t>/1:34 sec</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75000"/>
                      </a:srgbClr>
                    </a:solidFill>
                  </a:tcPr>
                </a:tc>
                <a:tc>
                  <a:txBody>
                    <a:bodyPr/>
                    <a:lstStyle/>
                    <a:p>
                      <a:pPr marL="0" indent="0">
                        <a:buFont typeface="Arial" pitchFamily="34" charset="0"/>
                        <a:buNone/>
                      </a:pPr>
                      <a:r>
                        <a:rPr lang="en-AU" sz="1200" b="1" dirty="0" smtClean="0">
                          <a:solidFill>
                            <a:schemeClr val="bg1"/>
                          </a:solidFill>
                        </a:rPr>
                        <a:t>PTR/STR has improved for the last three years, within the national planning standard.</a:t>
                      </a:r>
                      <a:endParaRPr lang="en-AU" sz="1400" b="1" dirty="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75000"/>
                      </a:srgbClr>
                    </a:solidFill>
                  </a:tcPr>
                </a:tc>
                <a:tc>
                  <a:txBody>
                    <a:bodyPr/>
                    <a:lstStyle/>
                    <a:p>
                      <a:r>
                        <a:rPr lang="en-AU" sz="1400" b="1" dirty="0" smtClean="0">
                          <a:solidFill>
                            <a:schemeClr val="bg1"/>
                          </a:solidFill>
                        </a:rPr>
                        <a:t>There</a:t>
                      </a:r>
                      <a:r>
                        <a:rPr lang="en-AU" sz="1400" b="1" baseline="0" dirty="0" smtClean="0">
                          <a:solidFill>
                            <a:schemeClr val="bg1"/>
                          </a:solidFill>
                        </a:rPr>
                        <a:t> is still a growing need/demand due to increasing trend (average of 3.24%) in enrolment every year.</a:t>
                      </a:r>
                      <a:endParaRPr lang="en-AU" sz="1400" b="1" dirty="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75000"/>
                      </a:srgbClr>
                    </a:solidFill>
                  </a:tcPr>
                </a:tc>
              </a:tr>
              <a:tr h="2270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800" baseline="0" dirty="0" smtClean="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25,175 Classrooms (16,213-Elem + 8,962-Sec) – 1:77 </a:t>
                      </a:r>
                      <a:r>
                        <a:rPr lang="en-US" sz="1200" b="1" dirty="0" err="1" smtClean="0">
                          <a:solidFill>
                            <a:schemeClr val="bg1"/>
                          </a:solidFill>
                        </a:rPr>
                        <a:t>elem</a:t>
                      </a:r>
                      <a:r>
                        <a:rPr lang="en-US" sz="1200" b="1" dirty="0" smtClean="0">
                          <a:solidFill>
                            <a:schemeClr val="bg1"/>
                          </a:solidFill>
                        </a:rPr>
                        <a:t>/1:75 sec</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75000"/>
                      </a:srgbClr>
                    </a:solidFill>
                  </a:tcPr>
                </a:tc>
                <a:tc>
                  <a:txBody>
                    <a:bodyPr/>
                    <a:lstStyle/>
                    <a:p>
                      <a:pPr marL="0" indent="0">
                        <a:buFont typeface="Arial" pitchFamily="34" charset="0"/>
                        <a:buNone/>
                      </a:pPr>
                      <a:endParaRPr lang="en-AU" sz="1200" b="1" dirty="0" smtClean="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75000"/>
                      </a:srgbClr>
                    </a:solidFill>
                  </a:tcPr>
                </a:tc>
                <a:tc>
                  <a:txBody>
                    <a:bodyPr/>
                    <a:lstStyle/>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1" dirty="0" smtClean="0">
                          <a:solidFill>
                            <a:schemeClr val="bg1"/>
                          </a:solidFill>
                        </a:rPr>
                        <a:t>Overcrowded classrooms (Pupil/ Student-Classroom Ratio- 1:77-elem/ 1:75-sec);</a:t>
                      </a:r>
                      <a:r>
                        <a:rPr lang="en-AU" sz="1200" b="1" baseline="0" dirty="0" smtClean="0">
                          <a:solidFill>
                            <a:schemeClr val="bg1"/>
                          </a:solidFill>
                        </a:rPr>
                        <a:t> </a:t>
                      </a:r>
                      <a:r>
                        <a:rPr lang="en-AU" sz="1200" b="1" dirty="0" smtClean="0">
                          <a:solidFill>
                            <a:schemeClr val="bg1"/>
                          </a:solidFill>
                        </a:rPr>
                        <a:t>86% or 648 out of 759 schools with 2-shift and 1% or 6 schools with 3-shift</a:t>
                      </a:r>
                      <a:r>
                        <a:rPr lang="en-AU" sz="1200" b="1" baseline="0" dirty="0" smtClean="0">
                          <a:solidFill>
                            <a:schemeClr val="bg1"/>
                          </a:solidFill>
                        </a:rPr>
                        <a:t> </a:t>
                      </a:r>
                      <a:r>
                        <a:rPr lang="en-AU" sz="1200" b="1" dirty="0" smtClean="0">
                          <a:solidFill>
                            <a:schemeClr val="bg1"/>
                          </a:solidFill>
                        </a:rPr>
                        <a:t>classes  </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1" dirty="0" smtClean="0">
                          <a:solidFill>
                            <a:schemeClr val="bg1"/>
                          </a:solidFill>
                        </a:rPr>
                        <a:t>Kindergarten classes with  more than</a:t>
                      </a:r>
                      <a:r>
                        <a:rPr lang="en-AU" sz="1200" b="1" baseline="0" dirty="0" smtClean="0">
                          <a:solidFill>
                            <a:schemeClr val="bg1"/>
                          </a:solidFill>
                        </a:rPr>
                        <a:t> 3 shifts ( 194 schools out of 516 or 37.60%)</a:t>
                      </a:r>
                      <a:endParaRPr lang="en-AU" sz="1200" b="1" dirty="0" smtClean="0">
                        <a:solidFill>
                          <a:schemeClr val="bg1"/>
                        </a:solidFill>
                      </a:endParaRP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1" dirty="0" smtClean="0">
                          <a:solidFill>
                            <a:schemeClr val="bg1"/>
                          </a:solidFill>
                        </a:rPr>
                        <a:t>Big class</a:t>
                      </a:r>
                      <a:r>
                        <a:rPr lang="en-AU" sz="1200" b="1" baseline="0" dirty="0" smtClean="0">
                          <a:solidFill>
                            <a:schemeClr val="bg1"/>
                          </a:solidFill>
                        </a:rPr>
                        <a:t> size (only 22% or 103 out of 462 schools </a:t>
                      </a:r>
                      <a:r>
                        <a:rPr lang="en-AU" sz="1200" b="1" baseline="0" dirty="0" err="1" smtClean="0">
                          <a:solidFill>
                            <a:schemeClr val="bg1"/>
                          </a:solidFill>
                        </a:rPr>
                        <a:t>elem</a:t>
                      </a:r>
                      <a:r>
                        <a:rPr lang="en-AU" sz="1200" b="1" baseline="0" dirty="0" smtClean="0">
                          <a:solidFill>
                            <a:schemeClr val="bg1"/>
                          </a:solidFill>
                        </a:rPr>
                        <a:t> &amp; 16% or 40 out of 250 sec schools below 45 class size</a:t>
                      </a:r>
                      <a:endParaRPr lang="en-AU" sz="1200" b="1" dirty="0" smtClean="0">
                        <a:solidFill>
                          <a:schemeClr val="bg1"/>
                        </a:solidFill>
                      </a:endParaRP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1" dirty="0" smtClean="0">
                          <a:solidFill>
                            <a:schemeClr val="bg1"/>
                          </a:solidFill>
                        </a:rPr>
                        <a:t>There are 271 schools or 35% of 764 schools have no buildable space</a:t>
                      </a:r>
                      <a:r>
                        <a:rPr lang="en-AU" sz="1200" b="1" baseline="0" dirty="0" smtClean="0">
                          <a:solidFill>
                            <a:schemeClr val="bg1"/>
                          </a:solidFill>
                        </a:rPr>
                        <a:t> in 15 schools division (except  Pasig City)</a:t>
                      </a:r>
                      <a:endParaRPr lang="en-AU" sz="1200" b="1" dirty="0" smtClean="0">
                        <a:solidFill>
                          <a:schemeClr val="bg1"/>
                        </a:solidFill>
                      </a:endParaRP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1" dirty="0" smtClean="0">
                          <a:solidFill>
                            <a:schemeClr val="bg1"/>
                          </a:solidFill>
                        </a:rPr>
                        <a:t>There is an</a:t>
                      </a:r>
                      <a:r>
                        <a:rPr lang="en-AU" sz="1200" b="1" baseline="0" dirty="0" smtClean="0">
                          <a:solidFill>
                            <a:schemeClr val="bg1"/>
                          </a:solidFill>
                        </a:rPr>
                        <a:t> existing </a:t>
                      </a:r>
                      <a:r>
                        <a:rPr lang="en-AU" sz="1200" b="1" dirty="0" smtClean="0">
                          <a:solidFill>
                            <a:schemeClr val="bg1"/>
                          </a:solidFill>
                        </a:rPr>
                        <a:t>6,990</a:t>
                      </a:r>
                      <a:r>
                        <a:rPr lang="en-AU" sz="1200" b="1" baseline="0" dirty="0" smtClean="0">
                          <a:solidFill>
                            <a:schemeClr val="bg1"/>
                          </a:solidFill>
                        </a:rPr>
                        <a:t> (3,948-elem/3,032-sec) classroom shortage.</a:t>
                      </a:r>
                      <a:endParaRPr lang="en-AU" sz="1200" b="1" dirty="0" smtClean="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75000"/>
                      </a:srgbClr>
                    </a:solidFill>
                  </a:tcPr>
                </a:tc>
              </a:tr>
              <a:tr h="8941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800" baseline="0" dirty="0" smtClean="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1,108,060 School Seats (685,878-Elem + 422,182-Sec) – 1:2 </a:t>
                      </a:r>
                      <a:r>
                        <a:rPr lang="en-US" sz="1200" b="1" dirty="0" err="1" smtClean="0">
                          <a:solidFill>
                            <a:schemeClr val="bg1"/>
                          </a:solidFill>
                        </a:rPr>
                        <a:t>elem</a:t>
                      </a:r>
                      <a:r>
                        <a:rPr lang="en-US" sz="1200" b="1" dirty="0" smtClean="0">
                          <a:solidFill>
                            <a:schemeClr val="bg1"/>
                          </a:solidFill>
                        </a:rPr>
                        <a:t>/sec</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75000"/>
                      </a:srgbClr>
                    </a:solidFill>
                  </a:tcPr>
                </a:tc>
                <a:tc>
                  <a:txBody>
                    <a:bodyPr/>
                    <a:lstStyle/>
                    <a:p>
                      <a:pPr marL="0" indent="0">
                        <a:buFont typeface="Arial" pitchFamily="34" charset="0"/>
                        <a:buNone/>
                      </a:pPr>
                      <a:r>
                        <a:rPr lang="en-AU" sz="1300" b="1" dirty="0" smtClean="0">
                          <a:solidFill>
                            <a:schemeClr val="bg1"/>
                          </a:solidFill>
                        </a:rPr>
                        <a:t>Pupil/Student-Seat</a:t>
                      </a:r>
                      <a:r>
                        <a:rPr lang="en-AU" sz="1300" b="1" baseline="0" dirty="0" smtClean="0">
                          <a:solidFill>
                            <a:schemeClr val="bg1"/>
                          </a:solidFill>
                        </a:rPr>
                        <a:t> ratio is within the standard at double-shift classes.</a:t>
                      </a:r>
                      <a:endParaRPr lang="en-AU" sz="1300" b="1" dirty="0" smtClean="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75000"/>
                      </a:srgbClr>
                    </a:solidFill>
                  </a:tcPr>
                </a:tc>
                <a:tc>
                  <a:txBody>
                    <a:bodyPr/>
                    <a:lstStyle/>
                    <a:p>
                      <a:r>
                        <a:rPr lang="en-AU" sz="1400" b="1" dirty="0" smtClean="0">
                          <a:solidFill>
                            <a:schemeClr val="bg1"/>
                          </a:solidFill>
                        </a:rPr>
                        <a:t>There</a:t>
                      </a:r>
                      <a:r>
                        <a:rPr lang="en-AU" sz="1400" b="1" baseline="0" dirty="0" smtClean="0">
                          <a:solidFill>
                            <a:schemeClr val="bg1"/>
                          </a:solidFill>
                        </a:rPr>
                        <a:t> is still a growing need/demand due to increasing trend (average of 3.24%) in enrolment every year.</a:t>
                      </a:r>
                      <a:endParaRPr lang="en-AU" sz="1800" b="1" dirty="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75000"/>
                      </a:srgbClr>
                    </a:solidFill>
                  </a:tcPr>
                </a:tc>
              </a:tr>
              <a:tr h="7787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800" baseline="0" dirty="0" smtClean="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solidFill>
                  </a:tcPr>
                </a:tc>
                <a:tc>
                  <a:txBody>
                    <a:bodyPr/>
                    <a:lstStyle/>
                    <a:p>
                      <a:pPr fontAlgn="auto">
                        <a:spcAft>
                          <a:spcPts val="0"/>
                        </a:spcAft>
                        <a:defRPr/>
                      </a:pPr>
                      <a:r>
                        <a:rPr lang="en-US" sz="1400" b="1" dirty="0" smtClean="0">
                          <a:solidFill>
                            <a:schemeClr val="bg1"/>
                          </a:solidFill>
                        </a:rPr>
                        <a:t>Textbooks (Elem-1:1/ Sec-1:1)</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75000"/>
                      </a:srgbClr>
                    </a:solidFill>
                  </a:tcPr>
                </a:tc>
                <a:tc>
                  <a:txBody>
                    <a:bodyPr/>
                    <a:lstStyle/>
                    <a:p>
                      <a:pPr marL="0" indent="0">
                        <a:buFont typeface="Arial" pitchFamily="34" charset="0"/>
                        <a:buNone/>
                      </a:pPr>
                      <a:r>
                        <a:rPr lang="en-AU" sz="1200" b="1" dirty="0" smtClean="0">
                          <a:solidFill>
                            <a:schemeClr val="bg1"/>
                          </a:solidFill>
                        </a:rPr>
                        <a:t>Pupil/Student-Textbook ratio is within the planning standard in major subjects</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75000"/>
                      </a:srgbClr>
                    </a:solidFill>
                  </a:tcPr>
                </a:tc>
                <a:tc>
                  <a:txBody>
                    <a:bodyPr/>
                    <a:lstStyle/>
                    <a:p>
                      <a:r>
                        <a:rPr lang="en-AU" sz="1400" b="1" dirty="0" smtClean="0">
                          <a:solidFill>
                            <a:schemeClr val="bg1"/>
                          </a:solidFill>
                        </a:rPr>
                        <a:t>There</a:t>
                      </a:r>
                      <a:r>
                        <a:rPr lang="en-AU" sz="1400" b="1" baseline="0" dirty="0" smtClean="0">
                          <a:solidFill>
                            <a:schemeClr val="bg1"/>
                          </a:solidFill>
                        </a:rPr>
                        <a:t> is still a growing need/demand due to increasing trend (average of 3.24%) in enrolment every year.</a:t>
                      </a:r>
                      <a:endParaRPr lang="en-AU" sz="1400" b="1" dirty="0" smtClean="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75000"/>
                      </a:srgbClr>
                    </a:solidFill>
                  </a:tcPr>
                </a:tc>
              </a:tr>
              <a:tr h="5638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800" baseline="0" dirty="0" smtClean="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bg1"/>
                          </a:solidFill>
                        </a:rPr>
                        <a:t>WatSan</a:t>
                      </a:r>
                      <a:r>
                        <a:rPr lang="en-US" sz="1400" b="1" dirty="0" smtClean="0">
                          <a:solidFill>
                            <a:schemeClr val="bg1"/>
                          </a:solidFill>
                        </a:rPr>
                        <a:t> Facility (1 per school)</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75000"/>
                      </a:srgbClr>
                    </a:solidFill>
                  </a:tcPr>
                </a:tc>
                <a:tc>
                  <a:txBody>
                    <a:bodyPr/>
                    <a:lstStyle/>
                    <a:p>
                      <a:pPr marL="0" indent="0">
                        <a:buFont typeface="Arial" pitchFamily="34" charset="0"/>
                        <a:buNone/>
                      </a:pPr>
                      <a:r>
                        <a:rPr lang="en-AU" sz="1200" b="1" dirty="0" smtClean="0">
                          <a:solidFill>
                            <a:schemeClr val="bg1"/>
                          </a:solidFill>
                        </a:rPr>
                        <a:t>Water-Sanitation</a:t>
                      </a:r>
                      <a:r>
                        <a:rPr lang="en-AU" sz="1200" b="1" baseline="0" dirty="0" smtClean="0">
                          <a:solidFill>
                            <a:schemeClr val="bg1"/>
                          </a:solidFill>
                        </a:rPr>
                        <a:t> facility is sufficient per school</a:t>
                      </a:r>
                      <a:endParaRPr lang="en-AU" sz="1200" b="1" dirty="0" smtClean="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7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smtClean="0">
                          <a:solidFill>
                            <a:schemeClr val="bg1"/>
                          </a:solidFill>
                        </a:rPr>
                        <a:t>There</a:t>
                      </a:r>
                      <a:r>
                        <a:rPr lang="en-AU" sz="1400" b="1" baseline="0" dirty="0" smtClean="0">
                          <a:solidFill>
                            <a:schemeClr val="bg1"/>
                          </a:solidFill>
                        </a:rPr>
                        <a:t> is still a growing need/demand due to increasing trend (average of 3.24%) in enrolment every year.</a:t>
                      </a:r>
                      <a:endParaRPr lang="en-AU" sz="1400" b="1" dirty="0" smtClean="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75000"/>
                      </a:srgbClr>
                    </a:solidFill>
                  </a:tcPr>
                </a:tc>
              </a:tr>
            </a:tbl>
          </a:graphicData>
        </a:graphic>
      </p:graphicFrame>
      <p:pic>
        <p:nvPicPr>
          <p:cNvPr id="5" name="Picture 8" descr="https://encrypted-tbn0.gstatic.com/images?q=tbn:ANd9GcQDyGQdXzv7qzw-F-_7-1Fw4Jz0X2QFtK4eHtpQPRjuWf0oMWfT"/>
          <p:cNvPicPr>
            <a:picLocks noChangeAspect="1" noChangeArrowheads="1"/>
          </p:cNvPicPr>
          <p:nvPr/>
        </p:nvPicPr>
        <p:blipFill>
          <a:blip r:embed="rId2"/>
          <a:srcRect/>
          <a:stretch>
            <a:fillRect/>
          </a:stretch>
        </p:blipFill>
        <p:spPr bwMode="auto">
          <a:xfrm>
            <a:off x="234459" y="4267200"/>
            <a:ext cx="1746741" cy="879203"/>
          </a:xfrm>
          <a:prstGeom prst="rect">
            <a:avLst/>
          </a:prstGeom>
          <a:noFill/>
          <a:ln w="9525">
            <a:noFill/>
            <a:miter lim="800000"/>
            <a:headEnd/>
            <a:tailEnd/>
          </a:ln>
        </p:spPr>
      </p:pic>
      <p:sp>
        <p:nvSpPr>
          <p:cNvPr id="16" name="Title 1"/>
          <p:cNvSpPr txBox="1">
            <a:spLocks/>
          </p:cNvSpPr>
          <p:nvPr/>
        </p:nvSpPr>
        <p:spPr>
          <a:xfrm>
            <a:off x="-886" y="76200"/>
            <a:ext cx="4572000" cy="381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0000CC"/>
                </a:solidFill>
                <a:latin typeface="Arial Black" pitchFamily="34" charset="0"/>
              </a:rPr>
              <a:t>INTERNAL ANALYSIS</a:t>
            </a:r>
            <a:endParaRPr lang="en-US" sz="2000" b="1" dirty="0" smtClean="0">
              <a:solidFill>
                <a:srgbClr val="0000CC"/>
              </a:solidFill>
              <a:latin typeface="Arial Black" pitchFamily="34" charset="0"/>
            </a:endParaRPr>
          </a:p>
        </p:txBody>
      </p:sp>
      <p:pic>
        <p:nvPicPr>
          <p:cNvPr id="1026" name="Picture 2" descr="C:\Users\STARGATE\Desktop\Skyline\images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834" y="1046603"/>
            <a:ext cx="1777148" cy="80239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94409" y="5184503"/>
            <a:ext cx="1686791" cy="949597"/>
            <a:chOff x="294409" y="5455227"/>
            <a:chExt cx="1686791" cy="793173"/>
          </a:xfrm>
        </p:grpSpPr>
        <p:pic>
          <p:nvPicPr>
            <p:cNvPr id="7" name="Picture 12" descr="https://encrypted-tbn0.gstatic.com/images?q=tbn:ANd9GcQH2gSEltB7gOirrOLA4CHLzgKplforBDvMUUCzuSEuKTfL_wLL"/>
            <p:cNvPicPr>
              <a:picLocks noChangeAspect="1" noChangeArrowheads="1"/>
            </p:cNvPicPr>
            <p:nvPr/>
          </p:nvPicPr>
          <p:blipFill>
            <a:blip r:embed="rId4"/>
            <a:srcRect/>
            <a:stretch>
              <a:fillRect/>
            </a:stretch>
          </p:blipFill>
          <p:spPr bwMode="auto">
            <a:xfrm>
              <a:off x="294409" y="5455227"/>
              <a:ext cx="850024" cy="781882"/>
            </a:xfrm>
            <a:prstGeom prst="rect">
              <a:avLst/>
            </a:prstGeom>
            <a:noFill/>
            <a:ln w="9525">
              <a:noFill/>
              <a:miter lim="800000"/>
              <a:headEnd/>
              <a:tailEnd/>
            </a:ln>
          </p:spPr>
        </p:pic>
        <p:pic>
          <p:nvPicPr>
            <p:cNvPr id="17" name="Picture 12" descr="https://encrypted-tbn0.gstatic.com/images?q=tbn:ANd9GcQH2gSEltB7gOirrOLA4CHLzgKplforBDvMUUCzuSEuKTfL_wLL"/>
            <p:cNvPicPr>
              <a:picLocks noChangeAspect="1" noChangeArrowheads="1"/>
            </p:cNvPicPr>
            <p:nvPr/>
          </p:nvPicPr>
          <p:blipFill>
            <a:blip r:embed="rId4"/>
            <a:srcRect/>
            <a:stretch>
              <a:fillRect/>
            </a:stretch>
          </p:blipFill>
          <p:spPr bwMode="auto">
            <a:xfrm>
              <a:off x="1131176" y="5466518"/>
              <a:ext cx="850024" cy="781882"/>
            </a:xfrm>
            <a:prstGeom prst="rect">
              <a:avLst/>
            </a:prstGeom>
            <a:noFill/>
            <a:ln w="9525">
              <a:noFill/>
              <a:miter lim="800000"/>
              <a:headEnd/>
              <a:tailEnd/>
            </a:ln>
          </p:spPr>
        </p:pic>
      </p:grpSp>
      <p:grpSp>
        <p:nvGrpSpPr>
          <p:cNvPr id="6" name="Group 5"/>
          <p:cNvGrpSpPr/>
          <p:nvPr/>
        </p:nvGrpSpPr>
        <p:grpSpPr>
          <a:xfrm>
            <a:off x="381000" y="6195545"/>
            <a:ext cx="1464422" cy="562875"/>
            <a:chOff x="381000" y="6247500"/>
            <a:chExt cx="1464422" cy="562875"/>
          </a:xfrm>
        </p:grpSpPr>
        <p:pic>
          <p:nvPicPr>
            <p:cNvPr id="1028" name="Picture 4" descr="C:\Users\STARGATE\Desktop\Skyline\Toilet.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1308" y="6247500"/>
              <a:ext cx="473822" cy="5619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STARGATE\Desktop\Skyline\Toilet.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6248400"/>
              <a:ext cx="473822" cy="5619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STARGATE\Desktop\Skyline\Toilet.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6248400"/>
              <a:ext cx="473822" cy="561975"/>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9" descr="https://encrypted-tbn0.gstatic.com/images?q=tbn:ANd9GcRn9j6aWE4MlLEEYZKRj6I2l2x2vIMwQIudV-J8NjwWl3SDYwjG"/>
          <p:cNvPicPr/>
          <p:nvPr/>
        </p:nvPicPr>
        <p:blipFill>
          <a:blip r:embed="rId6">
            <a:extLst>
              <a:ext uri="{28A0092B-C50C-407E-A947-70E740481C1C}">
                <a14:useLocalDpi xmlns:a14="http://schemas.microsoft.com/office/drawing/2010/main" val="0"/>
              </a:ext>
            </a:extLst>
          </a:blip>
          <a:srcRect/>
          <a:stretch>
            <a:fillRect/>
          </a:stretch>
        </p:blipFill>
        <p:spPr bwMode="auto">
          <a:xfrm>
            <a:off x="205785" y="1981200"/>
            <a:ext cx="1796198" cy="2133600"/>
          </a:xfrm>
          <a:prstGeom prst="rect">
            <a:avLst/>
          </a:prstGeom>
          <a:noFill/>
          <a:ln>
            <a:noFill/>
          </a:ln>
        </p:spPr>
      </p:pic>
    </p:spTree>
    <p:extLst>
      <p:ext uri="{BB962C8B-B14F-4D97-AF65-F5344CB8AC3E}">
        <p14:creationId xmlns:p14="http://schemas.microsoft.com/office/powerpoint/2010/main" val="30336705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Wave 3"/>
          <p:cNvSpPr/>
          <p:nvPr/>
        </p:nvSpPr>
        <p:spPr>
          <a:xfrm>
            <a:off x="1772" y="62346"/>
            <a:ext cx="9142228" cy="775854"/>
          </a:xfrm>
          <a:prstGeom prst="wave">
            <a:avLst>
              <a:gd name="adj1" fmla="val 20000"/>
              <a:gd name="adj2" fmla="val -38"/>
            </a:avLst>
          </a:prstGeom>
          <a:solidFill>
            <a:srgbClr val="5BD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Wave 4"/>
          <p:cNvSpPr/>
          <p:nvPr/>
        </p:nvSpPr>
        <p:spPr>
          <a:xfrm>
            <a:off x="0" y="6172200"/>
            <a:ext cx="9144000" cy="685800"/>
          </a:xfrm>
          <a:prstGeom prst="wave">
            <a:avLst>
              <a:gd name="adj1" fmla="val 20000"/>
              <a:gd name="adj2" fmla="val -38"/>
            </a:avLst>
          </a:prstGeom>
          <a:solidFill>
            <a:srgbClr val="5BD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144880089"/>
              </p:ext>
            </p:extLst>
          </p:nvPr>
        </p:nvGraphicFramePr>
        <p:xfrm>
          <a:off x="152400" y="683711"/>
          <a:ext cx="8839200" cy="5997731"/>
        </p:xfrm>
        <a:graphic>
          <a:graphicData uri="http://schemas.openxmlformats.org/drawingml/2006/table">
            <a:tbl>
              <a:tblPr firstRow="1" bandRow="1">
                <a:tableStyleId>{5C22544A-7EE6-4342-B048-85BDC9FD1C3A}</a:tableStyleId>
              </a:tblPr>
              <a:tblGrid>
                <a:gridCol w="1524000"/>
                <a:gridCol w="1524000"/>
                <a:gridCol w="1905000"/>
                <a:gridCol w="3886200"/>
              </a:tblGrid>
              <a:tr h="5438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bg1"/>
                          </a:solidFill>
                        </a:rPr>
                        <a:t>Educational Outcomes</a:t>
                      </a:r>
                    </a:p>
                    <a:p>
                      <a:pPr marL="0" marR="0" indent="0" algn="ctr"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bg1"/>
                          </a:solidFill>
                        </a:rPr>
                        <a:t>(Performance</a:t>
                      </a:r>
                      <a:r>
                        <a:rPr lang="en-AU" sz="1200" baseline="0" dirty="0" smtClean="0">
                          <a:solidFill>
                            <a:schemeClr val="bg1"/>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AU" sz="1200" baseline="0" dirty="0" smtClean="0">
                          <a:solidFill>
                            <a:schemeClr val="bg1"/>
                          </a:solidFill>
                        </a:rPr>
                        <a:t>Indicators)</a:t>
                      </a:r>
                      <a:endParaRPr lang="en-AU" sz="1200" dirty="0" smtClean="0">
                        <a:solidFill>
                          <a:schemeClr val="bg1"/>
                        </a:solidFill>
                      </a:endParaRPr>
                    </a:p>
                  </a:txBody>
                  <a:tcPr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bg1"/>
                          </a:solidFill>
                        </a:rPr>
                        <a:t>Data</a:t>
                      </a:r>
                    </a:p>
                  </a:txBody>
                  <a:tcPr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bg1"/>
                          </a:solidFill>
                        </a:rPr>
                        <a:t>Strengths </a:t>
                      </a:r>
                      <a:endParaRPr lang="en-AU" sz="1400" dirty="0">
                        <a:solidFill>
                          <a:schemeClr val="bg1"/>
                        </a:solidFill>
                      </a:endParaRPr>
                    </a:p>
                  </a:txBody>
                  <a:tcPr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bg1"/>
                          </a:solidFill>
                        </a:rPr>
                        <a:t>Weaknesses</a:t>
                      </a:r>
                      <a:endParaRPr lang="en-AU" sz="1400" dirty="0">
                        <a:solidFill>
                          <a:schemeClr val="bg1"/>
                        </a:solidFill>
                      </a:endParaRPr>
                    </a:p>
                  </a:txBody>
                  <a:tcPr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solidFill>
                  </a:tcPr>
                </a:tc>
              </a:tr>
              <a:tr h="14803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baseline="0" dirty="0" smtClean="0">
                          <a:solidFill>
                            <a:schemeClr val="bg1"/>
                          </a:solidFill>
                        </a:rPr>
                        <a:t>Access</a:t>
                      </a:r>
                    </a:p>
                    <a:p>
                      <a:pPr marL="0" marR="0" indent="0" algn="l" defTabSz="914400" rtl="0" eaLnBrk="1" fontAlgn="auto" latinLnBrk="0" hangingPunct="1">
                        <a:lnSpc>
                          <a:spcPct val="100000"/>
                        </a:lnSpc>
                        <a:spcBef>
                          <a:spcPts val="0"/>
                        </a:spcBef>
                        <a:spcAft>
                          <a:spcPts val="0"/>
                        </a:spcAft>
                        <a:buClrTx/>
                        <a:buSzTx/>
                        <a:buFontTx/>
                        <a:buNone/>
                        <a:tabLst/>
                        <a:defRPr/>
                      </a:pPr>
                      <a:r>
                        <a:rPr lang="en-AU" sz="1800" baseline="0" dirty="0" smtClean="0">
                          <a:solidFill>
                            <a:schemeClr val="bg1"/>
                          </a:solidFill>
                        </a:rPr>
                        <a:t>AIR/NIR/</a:t>
                      </a:r>
                    </a:p>
                    <a:p>
                      <a:pPr marL="0" marR="0" indent="0" algn="l" defTabSz="914400" rtl="0" eaLnBrk="1" fontAlgn="auto" latinLnBrk="0" hangingPunct="1">
                        <a:lnSpc>
                          <a:spcPct val="100000"/>
                        </a:lnSpc>
                        <a:spcBef>
                          <a:spcPts val="0"/>
                        </a:spcBef>
                        <a:spcAft>
                          <a:spcPts val="0"/>
                        </a:spcAft>
                        <a:buClrTx/>
                        <a:buSzTx/>
                        <a:buFontTx/>
                        <a:buNone/>
                        <a:tabLst/>
                        <a:defRPr/>
                      </a:pPr>
                      <a:r>
                        <a:rPr lang="en-AU" sz="1800" baseline="0" dirty="0" smtClean="0">
                          <a:solidFill>
                            <a:schemeClr val="bg1"/>
                          </a:solidFill>
                        </a:rPr>
                        <a:t>GER/NER</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AIR -  121.29%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NIR – 62.04%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GER</a:t>
                      </a:r>
                      <a:r>
                        <a:rPr lang="en-US" sz="1200" b="1" baseline="0" dirty="0" smtClean="0">
                          <a:solidFill>
                            <a:schemeClr val="bg1"/>
                          </a:solidFill>
                        </a:rPr>
                        <a:t> </a:t>
                      </a:r>
                      <a:r>
                        <a:rPr lang="en-US" sz="1200" b="1" dirty="0" smtClean="0">
                          <a:solidFill>
                            <a:schemeClr val="bg1"/>
                          </a:solidFill>
                        </a:rPr>
                        <a:t>Elem – 104.25%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GER</a:t>
                      </a:r>
                      <a:r>
                        <a:rPr lang="en-US" sz="1200" b="1" baseline="0" dirty="0" smtClean="0">
                          <a:solidFill>
                            <a:schemeClr val="bg1"/>
                          </a:solidFill>
                        </a:rPr>
                        <a:t> </a:t>
                      </a:r>
                      <a:r>
                        <a:rPr lang="en-US" sz="1200" b="1" dirty="0" smtClean="0">
                          <a:solidFill>
                            <a:schemeClr val="bg1"/>
                          </a:solidFill>
                        </a:rPr>
                        <a:t>Sec – 98.43%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NER</a:t>
                      </a:r>
                      <a:r>
                        <a:rPr lang="en-US" sz="1200" b="1" baseline="0" dirty="0" smtClean="0">
                          <a:solidFill>
                            <a:schemeClr val="bg1"/>
                          </a:solidFill>
                        </a:rPr>
                        <a:t> </a:t>
                      </a:r>
                      <a:r>
                        <a:rPr lang="en-US" sz="1200" b="1" dirty="0" smtClean="0">
                          <a:solidFill>
                            <a:schemeClr val="bg1"/>
                          </a:solidFill>
                        </a:rPr>
                        <a:t>Elem – 90.72%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NER Sec – 78.00%</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400" b="1" dirty="0" smtClean="0">
                          <a:solidFill>
                            <a:schemeClr val="bg1"/>
                          </a:solidFill>
                        </a:rPr>
                        <a:t>Increasing trend in access indicators (NIR-4%</a:t>
                      </a:r>
                      <a:r>
                        <a:rPr lang="en-AU" sz="1400" b="1" baseline="0" dirty="0" smtClean="0">
                          <a:solidFill>
                            <a:schemeClr val="bg1"/>
                          </a:solidFill>
                        </a:rPr>
                        <a:t> &amp; NER-Sec-1%) for 3 school years</a:t>
                      </a:r>
                      <a:endParaRPr lang="en-AU" sz="1400" b="1" dirty="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50000"/>
                      </a:srgbClr>
                    </a:solidFill>
                  </a:tcPr>
                </a:tc>
                <a:tc>
                  <a:txBody>
                    <a:bodyPr/>
                    <a:lstStyle/>
                    <a:p>
                      <a:pPr marL="115888" marR="0" indent="-115888"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1" dirty="0" smtClean="0">
                          <a:solidFill>
                            <a:schemeClr val="bg1"/>
                          </a:solidFill>
                        </a:rPr>
                        <a:t>Decreasing trend in access indicators (GER-Elem &amp; Sec-1%) for 3 school years - </a:t>
                      </a:r>
                      <a:r>
                        <a:rPr lang="en-PH" sz="1200" b="1" dirty="0" smtClean="0">
                          <a:solidFill>
                            <a:schemeClr val="bg1"/>
                          </a:solidFill>
                        </a:rPr>
                        <a:t>Divisions of Pasay City and Caloocan City- below 92%.</a:t>
                      </a:r>
                      <a:endParaRPr lang="en-AU" sz="1200" b="1" dirty="0" smtClean="0">
                        <a:solidFill>
                          <a:schemeClr val="bg1"/>
                        </a:solidFill>
                      </a:endParaRPr>
                    </a:p>
                    <a:p>
                      <a:pPr marL="115888" marR="0" indent="-115888"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1" dirty="0" smtClean="0">
                          <a:solidFill>
                            <a:schemeClr val="bg1"/>
                          </a:solidFill>
                        </a:rPr>
                        <a:t>21.29%</a:t>
                      </a:r>
                      <a:r>
                        <a:rPr lang="en-AU" sz="1200" b="1" baseline="0" dirty="0" smtClean="0">
                          <a:solidFill>
                            <a:schemeClr val="bg1"/>
                          </a:solidFill>
                        </a:rPr>
                        <a:t> in AIR would account for over-aged/under-aged learners in Grade 1. It means that significant number of pupils are repeaters or entered schools at older/younger age –  Only </a:t>
                      </a:r>
                      <a:r>
                        <a:rPr lang="en-PH" sz="1200" b="1" baseline="0" dirty="0" smtClean="0">
                          <a:solidFill>
                            <a:schemeClr val="bg1"/>
                          </a:solidFill>
                        </a:rPr>
                        <a:t>D</a:t>
                      </a:r>
                      <a:r>
                        <a:rPr lang="en-PH" sz="1200" b="1" dirty="0" smtClean="0">
                          <a:solidFill>
                            <a:schemeClr val="bg1"/>
                          </a:solidFill>
                        </a:rPr>
                        <a:t>ivision</a:t>
                      </a:r>
                      <a:r>
                        <a:rPr lang="en-PH" sz="1200" b="1" baseline="0" dirty="0" smtClean="0">
                          <a:solidFill>
                            <a:schemeClr val="bg1"/>
                          </a:solidFill>
                        </a:rPr>
                        <a:t> </a:t>
                      </a:r>
                      <a:r>
                        <a:rPr lang="en-PH" sz="1200" b="1" dirty="0" smtClean="0">
                          <a:solidFill>
                            <a:schemeClr val="bg1"/>
                          </a:solidFill>
                        </a:rPr>
                        <a:t>of Pasay </a:t>
                      </a:r>
                      <a:r>
                        <a:rPr lang="en-PH" sz="1200" b="1" baseline="0" dirty="0" smtClean="0">
                          <a:solidFill>
                            <a:schemeClr val="bg1"/>
                          </a:solidFill>
                        </a:rPr>
                        <a:t> </a:t>
                      </a:r>
                      <a:r>
                        <a:rPr lang="en-PH" sz="1200" b="1" dirty="0" smtClean="0">
                          <a:solidFill>
                            <a:schemeClr val="bg1"/>
                          </a:solidFill>
                        </a:rPr>
                        <a:t>City posted below 100%</a:t>
                      </a:r>
                      <a:endParaRPr lang="en-AU" sz="1200" b="1" dirty="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50000"/>
                      </a:srgbClr>
                    </a:solidFill>
                  </a:tcPr>
                </a:tc>
              </a:tr>
              <a:tr h="1447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baseline="0" dirty="0" smtClean="0">
                          <a:solidFill>
                            <a:schemeClr val="bg1"/>
                          </a:solidFill>
                        </a:rPr>
                        <a:t>Efficiency</a:t>
                      </a:r>
                    </a:p>
                    <a:p>
                      <a:pPr marL="0" marR="0" indent="0" algn="l" defTabSz="914400" rtl="0" eaLnBrk="1" fontAlgn="auto" latinLnBrk="0" hangingPunct="1">
                        <a:lnSpc>
                          <a:spcPct val="100000"/>
                        </a:lnSpc>
                        <a:spcBef>
                          <a:spcPts val="0"/>
                        </a:spcBef>
                        <a:spcAft>
                          <a:spcPts val="0"/>
                        </a:spcAft>
                        <a:buClrTx/>
                        <a:buSzTx/>
                        <a:buFontTx/>
                        <a:buNone/>
                        <a:tabLst/>
                        <a:defRPr/>
                      </a:pPr>
                      <a:r>
                        <a:rPr lang="en-AU" sz="1800" baseline="0" dirty="0" smtClean="0">
                          <a:solidFill>
                            <a:schemeClr val="bg1"/>
                          </a:solidFill>
                        </a:rPr>
                        <a:t>CSR/CR/ SLR</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CSR</a:t>
                      </a:r>
                      <a:r>
                        <a:rPr lang="en-US" sz="1400" b="1" baseline="0" dirty="0" smtClean="0">
                          <a:solidFill>
                            <a:schemeClr val="bg1"/>
                          </a:solidFill>
                        </a:rPr>
                        <a:t> </a:t>
                      </a:r>
                      <a:r>
                        <a:rPr lang="en-US" sz="1400" b="1" dirty="0" smtClean="0">
                          <a:solidFill>
                            <a:schemeClr val="bg1"/>
                          </a:solidFill>
                        </a:rPr>
                        <a:t>G6</a:t>
                      </a:r>
                      <a:r>
                        <a:rPr lang="en-US" sz="1400" b="1" baseline="0" dirty="0" smtClean="0">
                          <a:solidFill>
                            <a:schemeClr val="bg1"/>
                          </a:solidFill>
                        </a:rPr>
                        <a:t> – 86.26%</a:t>
                      </a:r>
                      <a:endParaRPr lang="en-US" sz="1400" b="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CSR</a:t>
                      </a:r>
                      <a:r>
                        <a:rPr lang="en-US" sz="1400" b="1" baseline="0" dirty="0" smtClean="0">
                          <a:solidFill>
                            <a:schemeClr val="bg1"/>
                          </a:solidFill>
                        </a:rPr>
                        <a:t> </a:t>
                      </a:r>
                      <a:r>
                        <a:rPr lang="en-US" sz="1400" b="1" dirty="0" smtClean="0">
                          <a:solidFill>
                            <a:schemeClr val="bg1"/>
                          </a:solidFill>
                        </a:rPr>
                        <a:t>Y4 – 84.47%</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CR</a:t>
                      </a:r>
                      <a:r>
                        <a:rPr lang="en-US" sz="1400" b="1" baseline="0" dirty="0" smtClean="0">
                          <a:solidFill>
                            <a:schemeClr val="bg1"/>
                          </a:solidFill>
                        </a:rPr>
                        <a:t> </a:t>
                      </a:r>
                      <a:r>
                        <a:rPr lang="en-US" sz="1400" b="1" dirty="0" smtClean="0">
                          <a:solidFill>
                            <a:schemeClr val="bg1"/>
                          </a:solidFill>
                        </a:rPr>
                        <a:t>Elem – 83.06%</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CR</a:t>
                      </a:r>
                      <a:r>
                        <a:rPr lang="en-US" sz="1400" b="1" baseline="0" dirty="0" smtClean="0">
                          <a:solidFill>
                            <a:schemeClr val="bg1"/>
                          </a:solidFill>
                        </a:rPr>
                        <a:t> </a:t>
                      </a:r>
                      <a:r>
                        <a:rPr lang="en-US" sz="1400" b="1" dirty="0" smtClean="0">
                          <a:solidFill>
                            <a:schemeClr val="bg1"/>
                          </a:solidFill>
                        </a:rPr>
                        <a:t>Sec – 79.08%</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SLR</a:t>
                      </a:r>
                      <a:r>
                        <a:rPr lang="en-US" sz="1400" b="1" baseline="0" dirty="0" smtClean="0">
                          <a:solidFill>
                            <a:schemeClr val="bg1"/>
                          </a:solidFill>
                        </a:rPr>
                        <a:t> </a:t>
                      </a:r>
                      <a:r>
                        <a:rPr lang="en-US" sz="1400" b="1" dirty="0" smtClean="0">
                          <a:solidFill>
                            <a:schemeClr val="bg1"/>
                          </a:solidFill>
                        </a:rPr>
                        <a:t>Elem – 2.93%</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SLR</a:t>
                      </a:r>
                      <a:r>
                        <a:rPr lang="en-US" sz="1400" b="1" baseline="0" dirty="0" smtClean="0">
                          <a:solidFill>
                            <a:schemeClr val="bg1"/>
                          </a:solidFill>
                        </a:rPr>
                        <a:t> </a:t>
                      </a:r>
                      <a:r>
                        <a:rPr lang="en-US" sz="1400" b="1" dirty="0" smtClean="0">
                          <a:solidFill>
                            <a:schemeClr val="bg1"/>
                          </a:solidFill>
                        </a:rPr>
                        <a:t>Sec – 5.77%</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400" b="1" dirty="0" smtClean="0">
                          <a:solidFill>
                            <a:schemeClr val="bg1"/>
                          </a:solidFill>
                        </a:rPr>
                        <a:t>Increasing trend in efficiency indicator (Completion Rate – 2%) for the last 3 years both </a:t>
                      </a:r>
                      <a:r>
                        <a:rPr lang="en-AU" sz="1400" b="1" dirty="0" err="1" smtClean="0">
                          <a:solidFill>
                            <a:schemeClr val="bg1"/>
                          </a:solidFill>
                        </a:rPr>
                        <a:t>elem</a:t>
                      </a:r>
                      <a:r>
                        <a:rPr lang="en-AU" sz="1400" b="1" dirty="0" smtClean="0">
                          <a:solidFill>
                            <a:schemeClr val="bg1"/>
                          </a:solidFill>
                        </a:rPr>
                        <a:t> &amp; sec</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50000"/>
                      </a:srgbClr>
                    </a:solidFill>
                  </a:tcPr>
                </a:tc>
                <a:tc>
                  <a:txBody>
                    <a:bodyPr/>
                    <a:lstStyle/>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400" b="1" dirty="0" smtClean="0">
                          <a:solidFill>
                            <a:schemeClr val="bg1"/>
                          </a:solidFill>
                        </a:rPr>
                        <a:t>Increasing</a:t>
                      </a:r>
                      <a:r>
                        <a:rPr lang="en-AU" sz="1400" b="1" baseline="0" dirty="0" smtClean="0">
                          <a:solidFill>
                            <a:schemeClr val="bg1"/>
                          </a:solidFill>
                        </a:rPr>
                        <a:t> trend in efficiency indicator  with an average (SLR-0.07%) for the last 3 years in elementary means that more leavers/dropouts are accounted for. </a:t>
                      </a:r>
                      <a:r>
                        <a:rPr lang="en-AU" sz="1400" b="1" dirty="0" smtClean="0">
                          <a:solidFill>
                            <a:schemeClr val="bg1"/>
                          </a:solidFill>
                        </a:rPr>
                        <a:t>Manila and </a:t>
                      </a:r>
                      <a:r>
                        <a:rPr lang="en-AU" sz="1400" b="1" dirty="0" err="1" smtClean="0">
                          <a:solidFill>
                            <a:schemeClr val="bg1"/>
                          </a:solidFill>
                        </a:rPr>
                        <a:t>Navotas</a:t>
                      </a:r>
                      <a:r>
                        <a:rPr lang="en-AU" sz="1400" b="1" dirty="0" smtClean="0">
                          <a:solidFill>
                            <a:schemeClr val="bg1"/>
                          </a:solidFill>
                        </a:rPr>
                        <a:t> City registered CSR rates of 78.79 and 71.07, respectively, the  2 lowest in the region.</a:t>
                      </a:r>
                      <a:endParaRPr lang="en-AU" sz="1200" b="1" dirty="0" smtClean="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50000"/>
                      </a:srgbClr>
                    </a:solidFill>
                  </a:tcPr>
                </a:tc>
              </a:tr>
              <a:tr h="21115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baseline="0" dirty="0" smtClean="0">
                          <a:solidFill>
                            <a:schemeClr val="bg1"/>
                          </a:solidFill>
                        </a:rPr>
                        <a:t>Quality</a:t>
                      </a:r>
                    </a:p>
                    <a:p>
                      <a:pPr marL="0" marR="0" indent="0" algn="l" defTabSz="914400" rtl="0" eaLnBrk="1" fontAlgn="auto" latinLnBrk="0" hangingPunct="1">
                        <a:lnSpc>
                          <a:spcPct val="100000"/>
                        </a:lnSpc>
                        <a:spcBef>
                          <a:spcPts val="0"/>
                        </a:spcBef>
                        <a:spcAft>
                          <a:spcPts val="0"/>
                        </a:spcAft>
                        <a:buClrTx/>
                        <a:buSzTx/>
                        <a:buFontTx/>
                        <a:buNone/>
                        <a:tabLst/>
                        <a:defRPr/>
                      </a:pPr>
                      <a:r>
                        <a:rPr lang="en-AU" sz="1800" baseline="0" dirty="0" smtClean="0">
                          <a:solidFill>
                            <a:schemeClr val="bg1"/>
                          </a:solidFill>
                        </a:rPr>
                        <a:t>NAT</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NAT G3 – 45.17%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NAT G6 – 57.08%</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NAT Y4 – 49.32%</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400" b="1" dirty="0" smtClean="0">
                          <a:solidFill>
                            <a:schemeClr val="bg1"/>
                          </a:solidFill>
                        </a:rPr>
                        <a:t>Improving </a:t>
                      </a:r>
                      <a:r>
                        <a:rPr lang="en-AU" sz="1400" b="1" baseline="0" dirty="0" smtClean="0">
                          <a:solidFill>
                            <a:schemeClr val="bg1"/>
                          </a:solidFill>
                        </a:rPr>
                        <a:t>i</a:t>
                      </a:r>
                      <a:r>
                        <a:rPr lang="en-AU" sz="1400" b="1" dirty="0" smtClean="0">
                          <a:solidFill>
                            <a:schemeClr val="bg1"/>
                          </a:solidFill>
                        </a:rPr>
                        <a:t>nternational standing in Math &amp; Science competitions individual and group categories (average of 10 competitions per year)</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50000"/>
                      </a:srgbClr>
                    </a:solidFill>
                  </a:tcPr>
                </a:tc>
                <a:tc>
                  <a:txBody>
                    <a:bodyPr/>
                    <a:lstStyle/>
                    <a:p>
                      <a:pPr marL="115888" indent="-115888">
                        <a:buFont typeface="Arial" pitchFamily="34" charset="0"/>
                        <a:buChar char="•"/>
                      </a:pPr>
                      <a:r>
                        <a:rPr lang="en-AU" sz="1200" b="1" dirty="0" smtClean="0">
                          <a:solidFill>
                            <a:schemeClr val="bg1"/>
                          </a:solidFill>
                        </a:rPr>
                        <a:t>Decreasing</a:t>
                      </a:r>
                      <a:r>
                        <a:rPr lang="en-AU" sz="1200" b="1" baseline="0" dirty="0" smtClean="0">
                          <a:solidFill>
                            <a:schemeClr val="bg1"/>
                          </a:solidFill>
                        </a:rPr>
                        <a:t> trend in NAT in Grades 3&amp;6 (G3-6%&amp;G6-3%) for the last 3 years both public and private schools. Below PDP target which is 75% by G3-30%/G6-18%/Y4-26%) both public and private schools</a:t>
                      </a:r>
                      <a:endParaRPr lang="en-US" sz="1200" b="1" dirty="0" smtClean="0">
                        <a:solidFill>
                          <a:schemeClr val="bg1"/>
                        </a:solidFill>
                      </a:endParaRPr>
                    </a:p>
                    <a:p>
                      <a:pPr marL="115888" marR="0" lvl="1" indent="-11588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solidFill>
                            <a:schemeClr val="bg1"/>
                          </a:solidFill>
                        </a:rPr>
                        <a:t>Out of 1,189,874 elementary pupils who took the Phil-IRI Test 37.87% or 370,060 pupils are under frustration level and 3.34% or 38,733 pupils are non-readers. In the secondary level (</a:t>
                      </a:r>
                      <a:r>
                        <a:rPr lang="en-US" sz="1200" b="1" dirty="0" err="1" smtClean="0">
                          <a:solidFill>
                            <a:schemeClr val="bg1"/>
                          </a:solidFill>
                        </a:rPr>
                        <a:t>Mc</a:t>
                      </a:r>
                      <a:r>
                        <a:rPr lang="en-US" sz="1200" b="1" dirty="0" smtClean="0">
                          <a:solidFill>
                            <a:schemeClr val="bg1"/>
                          </a:solidFill>
                        </a:rPr>
                        <a:t> Call</a:t>
                      </a:r>
                      <a:r>
                        <a:rPr lang="en-US" sz="1200" b="1" baseline="0" dirty="0" smtClean="0">
                          <a:solidFill>
                            <a:schemeClr val="bg1"/>
                          </a:solidFill>
                        </a:rPr>
                        <a:t> </a:t>
                      </a:r>
                      <a:r>
                        <a:rPr lang="en-US" sz="1200" b="1" baseline="0" dirty="0" err="1" smtClean="0">
                          <a:solidFill>
                            <a:schemeClr val="bg1"/>
                          </a:solidFill>
                        </a:rPr>
                        <a:t>Crabbs</a:t>
                      </a:r>
                      <a:r>
                        <a:rPr lang="en-US" sz="1200" b="1" baseline="0" dirty="0" smtClean="0">
                          <a:solidFill>
                            <a:schemeClr val="bg1"/>
                          </a:solidFill>
                        </a:rPr>
                        <a:t>)</a:t>
                      </a:r>
                      <a:r>
                        <a:rPr lang="en-US" sz="1200" b="1" dirty="0" smtClean="0">
                          <a:solidFill>
                            <a:schemeClr val="bg1"/>
                          </a:solidFill>
                        </a:rPr>
                        <a:t>, </a:t>
                      </a:r>
                      <a:r>
                        <a:rPr lang="fil-PH" sz="1200" b="1" dirty="0" smtClean="0">
                          <a:solidFill>
                            <a:schemeClr val="bg1"/>
                          </a:solidFill>
                        </a:rPr>
                        <a:t>761 students are still reading at third grade level and below.</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50000"/>
                      </a:srgbClr>
                    </a:solidFill>
                  </a:tcPr>
                </a:tc>
              </a:tr>
            </a:tbl>
          </a:graphicData>
        </a:graphic>
      </p:graphicFrame>
      <p:sp>
        <p:nvSpPr>
          <p:cNvPr id="7" name="Title 1"/>
          <p:cNvSpPr txBox="1">
            <a:spLocks/>
          </p:cNvSpPr>
          <p:nvPr/>
        </p:nvSpPr>
        <p:spPr>
          <a:xfrm>
            <a:off x="-152400" y="117764"/>
            <a:ext cx="4572000" cy="381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0000CC"/>
                </a:solidFill>
                <a:latin typeface="Arial Black" pitchFamily="34" charset="0"/>
              </a:rPr>
              <a:t>INTERNAL ANALYSIS</a:t>
            </a:r>
            <a:endParaRPr lang="en-US" sz="2000" b="1" dirty="0" smtClean="0">
              <a:solidFill>
                <a:srgbClr val="0000CC"/>
              </a:solidFill>
              <a:latin typeface="Arial Black"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1633150213"/>
              </p:ext>
            </p:extLst>
          </p:nvPr>
        </p:nvGraphicFramePr>
        <p:xfrm>
          <a:off x="152400" y="5029200"/>
          <a:ext cx="2743199" cy="137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0661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Wave 2"/>
          <p:cNvSpPr/>
          <p:nvPr/>
        </p:nvSpPr>
        <p:spPr>
          <a:xfrm>
            <a:off x="0" y="0"/>
            <a:ext cx="9144000" cy="838200"/>
          </a:xfrm>
          <a:prstGeom prst="wave">
            <a:avLst>
              <a:gd name="adj1" fmla="val 20000"/>
              <a:gd name="adj2" fmla="val -38"/>
            </a:avLst>
          </a:prstGeom>
          <a:solidFill>
            <a:srgbClr val="43FF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Wave 3"/>
          <p:cNvSpPr/>
          <p:nvPr/>
        </p:nvSpPr>
        <p:spPr>
          <a:xfrm>
            <a:off x="0" y="6172200"/>
            <a:ext cx="9142228" cy="685800"/>
          </a:xfrm>
          <a:prstGeom prst="wave">
            <a:avLst>
              <a:gd name="adj1" fmla="val 20000"/>
              <a:gd name="adj2" fmla="val -38"/>
            </a:avLst>
          </a:prstGeom>
          <a:solidFill>
            <a:srgbClr val="43FF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87987444"/>
              </p:ext>
            </p:extLst>
          </p:nvPr>
        </p:nvGraphicFramePr>
        <p:xfrm>
          <a:off x="228600" y="658089"/>
          <a:ext cx="8686799" cy="5860083"/>
        </p:xfrm>
        <a:graphic>
          <a:graphicData uri="http://schemas.openxmlformats.org/drawingml/2006/table">
            <a:tbl>
              <a:tblPr firstRow="1" bandRow="1">
                <a:tableStyleId>{5C22544A-7EE6-4342-B048-85BDC9FD1C3A}</a:tableStyleId>
              </a:tblPr>
              <a:tblGrid>
                <a:gridCol w="1722382"/>
                <a:gridCol w="1422838"/>
                <a:gridCol w="2246586"/>
                <a:gridCol w="3294993"/>
              </a:tblGrid>
              <a:tr h="5297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1" baseline="0" dirty="0" smtClean="0">
                          <a:solidFill>
                            <a:schemeClr val="bg1"/>
                          </a:solidFill>
                        </a:rPr>
                        <a:t>Curriculum and Instruction </a:t>
                      </a:r>
                    </a:p>
                  </a:txBody>
                  <a:tcPr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1" dirty="0" smtClean="0">
                          <a:solidFill>
                            <a:schemeClr val="bg1"/>
                          </a:solidFill>
                        </a:rPr>
                        <a:t>Data</a:t>
                      </a:r>
                      <a:endParaRPr lang="en-AU" sz="1400" b="1" dirty="0">
                        <a:solidFill>
                          <a:schemeClr val="bg1"/>
                        </a:solidFill>
                      </a:endParaRPr>
                    </a:p>
                  </a:txBody>
                  <a:tcPr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1" dirty="0" smtClean="0">
                          <a:solidFill>
                            <a:schemeClr val="bg1"/>
                          </a:solidFill>
                        </a:rPr>
                        <a:t>Strengths </a:t>
                      </a:r>
                      <a:endParaRPr lang="en-AU" sz="1400" b="1" dirty="0">
                        <a:solidFill>
                          <a:schemeClr val="bg1"/>
                        </a:solidFill>
                      </a:endParaRPr>
                    </a:p>
                  </a:txBody>
                  <a:tcPr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1" dirty="0" smtClean="0">
                          <a:solidFill>
                            <a:schemeClr val="bg1"/>
                          </a:solidFill>
                        </a:rPr>
                        <a:t>Weaknesses</a:t>
                      </a:r>
                      <a:endParaRPr lang="en-AU" sz="1400" b="1" dirty="0">
                        <a:solidFill>
                          <a:schemeClr val="bg1"/>
                        </a:solidFill>
                      </a:endParaRPr>
                    </a:p>
                  </a:txBody>
                  <a:tcPr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r>
              <a:tr h="2586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bg1"/>
                          </a:solidFill>
                        </a:rPr>
                        <a:t>1. Curriculum</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c>
                  <a:txBody>
                    <a:bodyPr/>
                    <a:lstStyle/>
                    <a:p>
                      <a:pPr marL="111125" indent="-111125">
                        <a:buFont typeface="Wingdings" pitchFamily="2" charset="2"/>
                        <a:buChar char="ü"/>
                      </a:pPr>
                      <a:r>
                        <a:rPr lang="en-AU" sz="1600" b="1" dirty="0" smtClean="0">
                          <a:solidFill>
                            <a:schemeClr val="bg1"/>
                          </a:solidFill>
                        </a:rPr>
                        <a:t>The schools</a:t>
                      </a:r>
                      <a:r>
                        <a:rPr lang="en-AU" sz="1600" b="1" baseline="0" dirty="0" smtClean="0">
                          <a:solidFill>
                            <a:schemeClr val="bg1"/>
                          </a:solidFill>
                        </a:rPr>
                        <a:t> are using 2002 BEC except for Grades 1 &amp; 7 for K to 12.</a:t>
                      </a:r>
                    </a:p>
                    <a:p>
                      <a:pPr marL="111125" indent="-111125">
                        <a:buFont typeface="Wingdings" pitchFamily="2" charset="2"/>
                        <a:buChar char="ü"/>
                      </a:pPr>
                      <a:endParaRPr lang="en-AU" sz="1600" b="1" dirty="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c>
                  <a:txBody>
                    <a:bodyPr/>
                    <a:lstStyle/>
                    <a:p>
                      <a:pPr marL="111125" indent="-111125">
                        <a:buFont typeface="Wingdings" pitchFamily="2" charset="2"/>
                        <a:buChar char="ü"/>
                      </a:pPr>
                      <a:r>
                        <a:rPr lang="en-AU" sz="1600" b="1" dirty="0" smtClean="0">
                          <a:solidFill>
                            <a:schemeClr val="bg1"/>
                          </a:solidFill>
                        </a:rPr>
                        <a:t>Adopt</a:t>
                      </a:r>
                      <a:r>
                        <a:rPr lang="en-AU" sz="1600" b="1" baseline="0" dirty="0" smtClean="0">
                          <a:solidFill>
                            <a:schemeClr val="bg1"/>
                          </a:solidFill>
                        </a:rPr>
                        <a:t> ICT-based instruction in almost 100% schools both public and private </a:t>
                      </a:r>
                    </a:p>
                    <a:p>
                      <a:pPr marL="111125" indent="-111125">
                        <a:buFont typeface="Wingdings" pitchFamily="2" charset="2"/>
                        <a:buChar char="ü"/>
                      </a:pPr>
                      <a:r>
                        <a:rPr lang="en-AU" sz="1600" b="1" baseline="0" dirty="0" smtClean="0">
                          <a:solidFill>
                            <a:schemeClr val="bg1"/>
                          </a:solidFill>
                        </a:rPr>
                        <a:t>There are potential donors/sponsors of instructional supplementary materials both formal and ALS.</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c>
                  <a:txBody>
                    <a:bodyPr/>
                    <a:lstStyle/>
                    <a:p>
                      <a:pPr marL="115888" indent="-115888">
                        <a:buFont typeface="Wingdings" pitchFamily="2" charset="2"/>
                        <a:buChar char="v"/>
                      </a:pPr>
                      <a:r>
                        <a:rPr lang="en-AU" sz="1600" b="1" dirty="0" smtClean="0">
                          <a:solidFill>
                            <a:schemeClr val="bg1"/>
                          </a:solidFill>
                        </a:rPr>
                        <a:t>Overcrowded/congested curriculum</a:t>
                      </a:r>
                      <a:r>
                        <a:rPr lang="en-AU" sz="1600" b="1" baseline="0" dirty="0">
                          <a:solidFill>
                            <a:schemeClr val="bg1"/>
                          </a:solidFill>
                        </a:rPr>
                        <a:t> </a:t>
                      </a:r>
                      <a:r>
                        <a:rPr lang="en-AU" sz="1600" b="1" baseline="0" dirty="0" smtClean="0">
                          <a:solidFill>
                            <a:schemeClr val="bg1"/>
                          </a:solidFill>
                        </a:rPr>
                        <a:t>- teachers don’t entirely finish the competencies in 10 months plus the fact that less contact time for learners are allotted due to 2-shift classes</a:t>
                      </a:r>
                      <a:endParaRPr lang="en-AU" sz="1600" b="1" dirty="0" smtClean="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r>
              <a:tr h="2743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bg1"/>
                          </a:solidFill>
                        </a:rPr>
                        <a:t>2. Instruction</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c>
                  <a:txBody>
                    <a:bodyPr/>
                    <a:lstStyle/>
                    <a:p>
                      <a:pPr marL="111125" indent="-111125">
                        <a:buFont typeface="Wingdings" pitchFamily="2" charset="2"/>
                        <a:buChar char="ü"/>
                      </a:pPr>
                      <a:r>
                        <a:rPr lang="en-AU" sz="1600" b="1" dirty="0" smtClean="0">
                          <a:solidFill>
                            <a:schemeClr val="bg1"/>
                          </a:solidFill>
                        </a:rPr>
                        <a:t> 60% ICT enabled classrooms</a:t>
                      </a:r>
                      <a:endParaRPr lang="en-AU" sz="1600" b="1" dirty="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c>
                  <a:txBody>
                    <a:bodyPr/>
                    <a:lstStyle/>
                    <a:p>
                      <a:pPr marL="0" indent="0">
                        <a:buFont typeface="Wingdings" pitchFamily="2" charset="2"/>
                        <a:buChar char="ü"/>
                      </a:pPr>
                      <a:r>
                        <a:rPr lang="en-AU" sz="1600" b="1" dirty="0" smtClean="0">
                          <a:solidFill>
                            <a:schemeClr val="bg1"/>
                          </a:solidFill>
                        </a:rPr>
                        <a:t> Integration of ICT in teaching and learning in all subject areas</a:t>
                      </a:r>
                      <a:endParaRPr lang="en-AU" sz="1600" b="1" dirty="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c>
                  <a:txBody>
                    <a:bodyPr/>
                    <a:lstStyle/>
                    <a:p>
                      <a:pPr marL="115888" marR="0" indent="-115888" algn="l" defTabSz="914400" rtl="0" eaLnBrk="1" fontAlgn="auto" latinLnBrk="0" hangingPunct="1">
                        <a:lnSpc>
                          <a:spcPct val="100000"/>
                        </a:lnSpc>
                        <a:spcBef>
                          <a:spcPts val="0"/>
                        </a:spcBef>
                        <a:spcAft>
                          <a:spcPts val="0"/>
                        </a:spcAft>
                        <a:buClrTx/>
                        <a:buSzTx/>
                        <a:buFont typeface="Wingdings" pitchFamily="2" charset="2"/>
                        <a:buChar char="v"/>
                        <a:tabLst/>
                        <a:defRPr/>
                      </a:pPr>
                      <a:r>
                        <a:rPr lang="en-AU" sz="1600" b="1" dirty="0" smtClean="0">
                          <a:solidFill>
                            <a:schemeClr val="bg1"/>
                          </a:solidFill>
                        </a:rPr>
                        <a:t>Result of reading test for Grades 1&amp;2 teachers</a:t>
                      </a:r>
                      <a:r>
                        <a:rPr lang="en-AU" sz="1600" b="1" baseline="0" dirty="0" smtClean="0">
                          <a:solidFill>
                            <a:schemeClr val="bg1"/>
                          </a:solidFill>
                        </a:rPr>
                        <a:t> revealed that reading proficiency of teachers reached only 25% MPS in NCR thus contributing to low achievement level (Source: NETRC)</a:t>
                      </a:r>
                    </a:p>
                    <a:p>
                      <a:pPr marL="115888" marR="0" indent="-115888" algn="l" defTabSz="914400" rtl="0" eaLnBrk="1" fontAlgn="auto" latinLnBrk="0" hangingPunct="1">
                        <a:lnSpc>
                          <a:spcPct val="100000"/>
                        </a:lnSpc>
                        <a:spcBef>
                          <a:spcPts val="0"/>
                        </a:spcBef>
                        <a:spcAft>
                          <a:spcPts val="0"/>
                        </a:spcAft>
                        <a:buClrTx/>
                        <a:buSzTx/>
                        <a:buFont typeface="Wingdings" pitchFamily="2" charset="2"/>
                        <a:buChar char="v"/>
                        <a:tabLst/>
                        <a:defRPr/>
                      </a:pPr>
                      <a:r>
                        <a:rPr lang="en-AU" sz="1600" b="1" dirty="0" smtClean="0">
                          <a:solidFill>
                            <a:schemeClr val="bg1"/>
                          </a:solidFill>
                        </a:rPr>
                        <a:t>75% of teachers are using  subject</a:t>
                      </a:r>
                      <a:r>
                        <a:rPr lang="en-AU" sz="1600" b="1" baseline="0" dirty="0" smtClean="0">
                          <a:solidFill>
                            <a:schemeClr val="bg1"/>
                          </a:solidFill>
                        </a:rPr>
                        <a:t> matter-</a:t>
                      </a:r>
                      <a:r>
                        <a:rPr lang="en-AU" sz="1600" b="1" dirty="0" err="1" smtClean="0">
                          <a:solidFill>
                            <a:schemeClr val="bg1"/>
                          </a:solidFill>
                        </a:rPr>
                        <a:t>centered</a:t>
                      </a:r>
                      <a:r>
                        <a:rPr lang="en-AU" sz="1600" b="1" baseline="0" dirty="0" smtClean="0">
                          <a:solidFill>
                            <a:schemeClr val="bg1"/>
                          </a:solidFill>
                        </a:rPr>
                        <a:t> learning approaches rather than child-</a:t>
                      </a:r>
                      <a:r>
                        <a:rPr lang="en-AU" sz="1600" b="1" baseline="0" dirty="0" err="1" smtClean="0">
                          <a:solidFill>
                            <a:schemeClr val="bg1"/>
                          </a:solidFill>
                        </a:rPr>
                        <a:t>centered</a:t>
                      </a:r>
                      <a:endParaRPr lang="en-AU" sz="1600" b="1" baseline="0" dirty="0" smtClean="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r>
            </a:tbl>
          </a:graphicData>
        </a:graphic>
      </p:graphicFrame>
      <p:grpSp>
        <p:nvGrpSpPr>
          <p:cNvPr id="6" name="Group 5"/>
          <p:cNvGrpSpPr/>
          <p:nvPr/>
        </p:nvGrpSpPr>
        <p:grpSpPr>
          <a:xfrm>
            <a:off x="287480" y="4038600"/>
            <a:ext cx="1617519" cy="2426279"/>
            <a:chOff x="256309" y="4267200"/>
            <a:chExt cx="1295400" cy="2286000"/>
          </a:xfrm>
        </p:grpSpPr>
        <p:pic>
          <p:nvPicPr>
            <p:cNvPr id="7" name="Picture 4" descr="http://www.interaksyon.com/assets/images/articles/interphoto_1338868814.jpg"/>
            <p:cNvPicPr>
              <a:picLocks noChangeAspect="1" noChangeArrowheads="1"/>
            </p:cNvPicPr>
            <p:nvPr/>
          </p:nvPicPr>
          <p:blipFill>
            <a:blip r:embed="rId2"/>
            <a:srcRect/>
            <a:stretch>
              <a:fillRect/>
            </a:stretch>
          </p:blipFill>
          <p:spPr bwMode="auto">
            <a:xfrm>
              <a:off x="256309" y="4267200"/>
              <a:ext cx="1295400" cy="1143000"/>
            </a:xfrm>
            <a:prstGeom prst="rect">
              <a:avLst/>
            </a:prstGeom>
            <a:ln w="88900" cap="sq" cmpd="thickThin">
              <a:noFill/>
              <a:prstDash val="solid"/>
              <a:miter lim="800000"/>
            </a:ln>
            <a:effectLst>
              <a:innerShdw blurRad="76200">
                <a:srgbClr val="000000"/>
              </a:innerShdw>
            </a:effectLst>
          </p:spPr>
        </p:pic>
        <p:pic>
          <p:nvPicPr>
            <p:cNvPr id="8" name="Picture 5"/>
            <p:cNvPicPr>
              <a:picLocks noChangeAspect="1" noChangeArrowheads="1"/>
            </p:cNvPicPr>
            <p:nvPr/>
          </p:nvPicPr>
          <p:blipFill>
            <a:blip r:embed="rId3"/>
            <a:srcRect/>
            <a:stretch>
              <a:fillRect/>
            </a:stretch>
          </p:blipFill>
          <p:spPr bwMode="auto">
            <a:xfrm>
              <a:off x="256309" y="5410200"/>
              <a:ext cx="1295400" cy="1143000"/>
            </a:xfrm>
            <a:prstGeom prst="rect">
              <a:avLst/>
            </a:prstGeom>
            <a:ln w="88900" cap="sq" cmpd="thickThin">
              <a:noFill/>
              <a:prstDash val="solid"/>
              <a:miter lim="800000"/>
            </a:ln>
            <a:effectLst>
              <a:innerShdw blurRad="76200">
                <a:srgbClr val="000000"/>
              </a:innerShdw>
            </a:effectLst>
          </p:spPr>
        </p:pic>
      </p:grpSp>
      <p:sp>
        <p:nvSpPr>
          <p:cNvPr id="9" name="Title 1"/>
          <p:cNvSpPr txBox="1">
            <a:spLocks/>
          </p:cNvSpPr>
          <p:nvPr/>
        </p:nvSpPr>
        <p:spPr>
          <a:xfrm>
            <a:off x="-152400" y="76200"/>
            <a:ext cx="4572000" cy="381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0000CC"/>
                </a:solidFill>
                <a:latin typeface="Arial Black" pitchFamily="34" charset="0"/>
              </a:rPr>
              <a:t>INTERNAL ANALYSIS</a:t>
            </a:r>
            <a:endParaRPr lang="en-US" sz="2000" b="1" dirty="0" smtClean="0">
              <a:solidFill>
                <a:srgbClr val="0000CC"/>
              </a:solidFill>
              <a:latin typeface="Arial Black" pitchFamily="34" charset="0"/>
            </a:endParaRPr>
          </a:p>
        </p:txBody>
      </p:sp>
      <p:pic>
        <p:nvPicPr>
          <p:cNvPr id="10" name="Picture 9" descr="http://t0.gstatic.com/images?q=tbn:ANd9GcSbg9tyQOCmpj-mcPWywGSVghQC2TxcC8Zqvf8MotsP6F0rlRi6PA"/>
          <p:cNvPicPr/>
          <p:nvPr/>
        </p:nvPicPr>
        <p:blipFill>
          <a:blip r:embed="rId4">
            <a:extLst>
              <a:ext uri="{28A0092B-C50C-407E-A947-70E740481C1C}">
                <a14:useLocalDpi xmlns:a14="http://schemas.microsoft.com/office/drawing/2010/main" val="0"/>
              </a:ext>
            </a:extLst>
          </a:blip>
          <a:srcRect/>
          <a:stretch>
            <a:fillRect/>
          </a:stretch>
        </p:blipFill>
        <p:spPr bwMode="auto">
          <a:xfrm>
            <a:off x="287480" y="1524000"/>
            <a:ext cx="1617519" cy="2209800"/>
          </a:xfrm>
          <a:prstGeom prst="rect">
            <a:avLst/>
          </a:prstGeom>
          <a:noFill/>
          <a:ln>
            <a:noFill/>
          </a:ln>
        </p:spPr>
      </p:pic>
    </p:spTree>
    <p:extLst>
      <p:ext uri="{BB962C8B-B14F-4D97-AF65-F5344CB8AC3E}">
        <p14:creationId xmlns:p14="http://schemas.microsoft.com/office/powerpoint/2010/main" val="6906699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Wave 2"/>
          <p:cNvSpPr/>
          <p:nvPr/>
        </p:nvSpPr>
        <p:spPr>
          <a:xfrm>
            <a:off x="0" y="0"/>
            <a:ext cx="9144000" cy="838200"/>
          </a:xfrm>
          <a:prstGeom prst="wave">
            <a:avLst>
              <a:gd name="adj1" fmla="val 20000"/>
              <a:gd name="adj2" fmla="val -38"/>
            </a:avLst>
          </a:prstGeom>
          <a:solidFill>
            <a:srgbClr val="43FF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Wave 3"/>
          <p:cNvSpPr/>
          <p:nvPr/>
        </p:nvSpPr>
        <p:spPr>
          <a:xfrm>
            <a:off x="0" y="6172200"/>
            <a:ext cx="9142228" cy="685800"/>
          </a:xfrm>
          <a:prstGeom prst="wave">
            <a:avLst>
              <a:gd name="adj1" fmla="val 20000"/>
              <a:gd name="adj2" fmla="val -38"/>
            </a:avLst>
          </a:prstGeom>
          <a:solidFill>
            <a:srgbClr val="43FF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59957546"/>
              </p:ext>
            </p:extLst>
          </p:nvPr>
        </p:nvGraphicFramePr>
        <p:xfrm>
          <a:off x="228600" y="658089"/>
          <a:ext cx="8686799" cy="5514111"/>
        </p:xfrm>
        <a:graphic>
          <a:graphicData uri="http://schemas.openxmlformats.org/drawingml/2006/table">
            <a:tbl>
              <a:tblPr firstRow="1" bandRow="1">
                <a:tableStyleId>{5C22544A-7EE6-4342-B048-85BDC9FD1C3A}</a:tableStyleId>
              </a:tblPr>
              <a:tblGrid>
                <a:gridCol w="1722382"/>
                <a:gridCol w="2011418"/>
                <a:gridCol w="2514600"/>
                <a:gridCol w="2438399"/>
              </a:tblGrid>
              <a:tr h="9373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1" baseline="0" dirty="0" smtClean="0">
                          <a:solidFill>
                            <a:schemeClr val="bg1"/>
                          </a:solidFill>
                        </a:rPr>
                        <a:t>Private Schools</a:t>
                      </a:r>
                    </a:p>
                  </a:txBody>
                  <a:tcPr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1" dirty="0" smtClean="0">
                          <a:solidFill>
                            <a:schemeClr val="bg1"/>
                          </a:solidFill>
                        </a:rPr>
                        <a:t>Data</a:t>
                      </a:r>
                      <a:endParaRPr lang="en-AU" sz="1400" b="1" dirty="0">
                        <a:solidFill>
                          <a:schemeClr val="bg1"/>
                        </a:solidFill>
                      </a:endParaRPr>
                    </a:p>
                  </a:txBody>
                  <a:tcPr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1" dirty="0" smtClean="0">
                          <a:solidFill>
                            <a:schemeClr val="bg1"/>
                          </a:solidFill>
                        </a:rPr>
                        <a:t>Strengths </a:t>
                      </a:r>
                      <a:endParaRPr lang="en-AU" sz="1400" b="1" dirty="0">
                        <a:solidFill>
                          <a:schemeClr val="bg1"/>
                        </a:solidFill>
                      </a:endParaRPr>
                    </a:p>
                  </a:txBody>
                  <a:tcPr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1" dirty="0" smtClean="0">
                          <a:solidFill>
                            <a:schemeClr val="bg1"/>
                          </a:solidFill>
                        </a:rPr>
                        <a:t>Weaknesses</a:t>
                      </a:r>
                      <a:endParaRPr lang="en-AU" sz="1400" b="1" dirty="0">
                        <a:solidFill>
                          <a:schemeClr val="bg1"/>
                        </a:solidFill>
                      </a:endParaRPr>
                    </a:p>
                  </a:txBody>
                  <a:tcPr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r>
              <a:tr h="4576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c>
                  <a:txBody>
                    <a:bodyPr/>
                    <a:lstStyle/>
                    <a:p>
                      <a:pPr marL="111125" indent="-111125">
                        <a:buFont typeface="Wingdings" pitchFamily="2" charset="2"/>
                        <a:buChar char="ü"/>
                      </a:pPr>
                      <a:r>
                        <a:rPr lang="en-AU" sz="1600" b="1" dirty="0" smtClean="0">
                          <a:solidFill>
                            <a:schemeClr val="bg1"/>
                          </a:solidFill>
                        </a:rPr>
                        <a:t>1,943 private schools (1,813-Kindergarten,</a:t>
                      </a:r>
                      <a:r>
                        <a:rPr lang="en-AU" sz="1600" b="1" baseline="0" dirty="0" smtClean="0">
                          <a:solidFill>
                            <a:schemeClr val="bg1"/>
                          </a:solidFill>
                        </a:rPr>
                        <a:t> 1,409- elementary, and 872- secondary</a:t>
                      </a:r>
                      <a:endParaRPr lang="en-AU" sz="1600" b="1" dirty="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c>
                  <a:txBody>
                    <a:bodyPr/>
                    <a:lstStyle/>
                    <a:p>
                      <a:pPr marL="111125" indent="-111125">
                        <a:buFont typeface="Wingdings" pitchFamily="2" charset="2"/>
                        <a:buChar char="ü"/>
                      </a:pPr>
                      <a:r>
                        <a:rPr lang="en-AU" sz="1600" b="1" baseline="0" dirty="0" smtClean="0">
                          <a:solidFill>
                            <a:schemeClr val="bg1"/>
                          </a:solidFill>
                        </a:rPr>
                        <a:t> Private schools complement in providing access in all types of learners - Education Service Contracting (ESC)- 26,230 &amp; Education Voucher System (EVS)- 15,934 grantees</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c>
                  <a:txBody>
                    <a:bodyPr/>
                    <a:lstStyle/>
                    <a:p>
                      <a:pPr marL="115888" indent="-115888">
                        <a:buFont typeface="Wingdings" pitchFamily="2" charset="2"/>
                        <a:buChar char="v"/>
                      </a:pPr>
                      <a:r>
                        <a:rPr lang="en-AU" sz="1600" b="1" dirty="0" smtClean="0">
                          <a:solidFill>
                            <a:schemeClr val="bg1"/>
                          </a:solidFill>
                        </a:rPr>
                        <a:t>Likewise,</a:t>
                      </a:r>
                      <a:r>
                        <a:rPr lang="en-AU" sz="1600" b="1" baseline="0" dirty="0" smtClean="0">
                          <a:solidFill>
                            <a:schemeClr val="bg1"/>
                          </a:solidFill>
                        </a:rPr>
                        <a:t> p</a:t>
                      </a:r>
                      <a:r>
                        <a:rPr lang="en-AU" sz="1600" b="1" dirty="0" smtClean="0">
                          <a:solidFill>
                            <a:schemeClr val="bg1"/>
                          </a:solidFill>
                        </a:rPr>
                        <a:t>rivate schools </a:t>
                      </a:r>
                      <a:r>
                        <a:rPr lang="en-AU" sz="1600" b="1" baseline="0" dirty="0" smtClean="0">
                          <a:solidFill>
                            <a:schemeClr val="bg1"/>
                          </a:solidFill>
                        </a:rPr>
                        <a:t>registered below 75% NAT MPS</a:t>
                      </a:r>
                      <a:endParaRPr lang="en-AU" sz="1600" b="1" dirty="0" smtClean="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80000"/>
                      </a:srgbClr>
                    </a:solidFill>
                  </a:tcPr>
                </a:tc>
              </a:tr>
            </a:tbl>
          </a:graphicData>
        </a:graphic>
      </p:graphicFrame>
      <p:sp>
        <p:nvSpPr>
          <p:cNvPr id="9" name="Title 1"/>
          <p:cNvSpPr txBox="1">
            <a:spLocks/>
          </p:cNvSpPr>
          <p:nvPr/>
        </p:nvSpPr>
        <p:spPr>
          <a:xfrm>
            <a:off x="-152400" y="76200"/>
            <a:ext cx="4572000" cy="381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0000CC"/>
                </a:solidFill>
                <a:latin typeface="Arial Black" pitchFamily="34" charset="0"/>
              </a:rPr>
              <a:t>INTERNAL ANALYSIS</a:t>
            </a:r>
            <a:endParaRPr lang="en-US" sz="2000" b="1" dirty="0" smtClean="0">
              <a:solidFill>
                <a:srgbClr val="0000CC"/>
              </a:solidFill>
              <a:latin typeface="Arial Black" pitchFamily="34" charset="0"/>
            </a:endParaRPr>
          </a:p>
        </p:txBody>
      </p:sp>
      <p:pic>
        <p:nvPicPr>
          <p:cNvPr id="10" name="Picture 9" descr="https://encrypted-tbn1.gstatic.com/images?q=tbn:ANd9GcTxPsqPThgPk4bgnD95Tz2BIwNyz4g6Dmf3Qd8I3CaVFSE5oZn4mw"/>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91000"/>
            <a:ext cx="4343400" cy="1905000"/>
          </a:xfrm>
          <a:prstGeom prst="rect">
            <a:avLst/>
          </a:prstGeom>
          <a:noFill/>
          <a:ln>
            <a:noFill/>
          </a:ln>
        </p:spPr>
      </p:pic>
      <p:pic>
        <p:nvPicPr>
          <p:cNvPr id="11" name="Picture 10" descr="https://encrypted-tbn1.gstatic.com/images?q=tbn:ANd9GcSn_r2E3qYoCfJptQk407xTI-TljJb6-Sr56A6i8IrdT-RSmwKImw"/>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191000"/>
            <a:ext cx="4190999" cy="1905000"/>
          </a:xfrm>
          <a:prstGeom prst="rect">
            <a:avLst/>
          </a:prstGeom>
          <a:noFill/>
          <a:ln>
            <a:noFill/>
          </a:ln>
        </p:spPr>
      </p:pic>
      <p:pic>
        <p:nvPicPr>
          <p:cNvPr id="12" name="Picture 11" descr="https://encrypted-tbn1.gstatic.com/images?q=tbn:ANd9GcQ-vTfOIVXarn_j2QA7DvcP-cch3W_jWN_VckHOWmjEhXWQxMetFA"/>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1600199" cy="2590800"/>
          </a:xfrm>
          <a:prstGeom prst="rect">
            <a:avLst/>
          </a:prstGeom>
          <a:noFill/>
          <a:ln>
            <a:noFill/>
          </a:ln>
        </p:spPr>
      </p:pic>
    </p:spTree>
    <p:extLst>
      <p:ext uri="{BB962C8B-B14F-4D97-AF65-F5344CB8AC3E}">
        <p14:creationId xmlns:p14="http://schemas.microsoft.com/office/powerpoint/2010/main" val="32371734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76262" y="381000"/>
            <a:ext cx="7791450" cy="1320800"/>
          </a:xfrm>
        </p:spPr>
        <p:txBody>
          <a:bodyPr>
            <a:noAutofit/>
          </a:bodyPr>
          <a:lstStyle/>
          <a:p>
            <a:pPr eaLnBrk="1" hangingPunct="1">
              <a:defRPr/>
            </a:pPr>
            <a:r>
              <a:rPr lang="en-US" sz="2800" b="1" dirty="0" smtClean="0"/>
              <a:t>FIRST LEVEL OF ASSESSMENT</a:t>
            </a:r>
            <a:r>
              <a:rPr lang="en-US" sz="2800" dirty="0" smtClean="0"/>
              <a:t/>
            </a:r>
            <a:br>
              <a:rPr lang="en-US" sz="2800" dirty="0" smtClean="0"/>
            </a:br>
            <a:r>
              <a:rPr lang="en-US" sz="2800" b="1" dirty="0" smtClean="0"/>
              <a:t>EVALUATING PERFORMANCE OUTPUTS AND OUTCOMES</a:t>
            </a:r>
            <a:endParaRPr lang="en-US" sz="2800" dirty="0"/>
          </a:p>
        </p:txBody>
      </p:sp>
      <p:sp>
        <p:nvSpPr>
          <p:cNvPr id="5" name="Content Placeholder 2"/>
          <p:cNvSpPr>
            <a:spLocks noGrp="1"/>
          </p:cNvSpPr>
          <p:nvPr>
            <p:ph idx="1"/>
          </p:nvPr>
        </p:nvSpPr>
        <p:spPr>
          <a:xfrm>
            <a:off x="2173243" y="2017757"/>
            <a:ext cx="6705600" cy="673100"/>
          </a:xfrm>
        </p:spPr>
        <p:txBody>
          <a:bodyPr>
            <a:noAutofit/>
          </a:bodyPr>
          <a:lstStyle/>
          <a:p>
            <a:pPr eaLnBrk="1" hangingPunct="1">
              <a:buFont typeface="Wingdings 3" pitchFamily="18" charset="2"/>
              <a:buNone/>
              <a:defRPr/>
            </a:pPr>
            <a:r>
              <a:rPr lang="en-US" sz="2800" b="1" dirty="0" smtClean="0"/>
              <a:t>- </a:t>
            </a:r>
            <a:r>
              <a:rPr lang="en-US" sz="2800" dirty="0" smtClean="0"/>
              <a:t> </a:t>
            </a:r>
            <a:r>
              <a:rPr lang="en-US" dirty="0" smtClean="0"/>
              <a:t>products or services that the education unit produces and delivers</a:t>
            </a:r>
            <a:endParaRPr lang="en-US" dirty="0" smtClean="0">
              <a:effectLst>
                <a:outerShdw blurRad="38100" dist="38100" dir="2700000" algn="tl">
                  <a:srgbClr val="000000">
                    <a:alpha val="43137"/>
                  </a:srgbClr>
                </a:outerShdw>
              </a:effectLst>
            </a:endParaRPr>
          </a:p>
        </p:txBody>
      </p:sp>
      <p:cxnSp>
        <p:nvCxnSpPr>
          <p:cNvPr id="6" name="Straight Connector 5"/>
          <p:cNvCxnSpPr/>
          <p:nvPr/>
        </p:nvCxnSpPr>
        <p:spPr>
          <a:xfrm>
            <a:off x="576262" y="1752600"/>
            <a:ext cx="7958138" cy="0"/>
          </a:xfrm>
          <a:prstGeom prst="line">
            <a:avLst/>
          </a:prstGeom>
          <a:ln w="28575"/>
        </p:spPr>
        <p:style>
          <a:lnRef idx="2">
            <a:schemeClr val="dk1"/>
          </a:lnRef>
          <a:fillRef idx="0">
            <a:schemeClr val="dk1"/>
          </a:fillRef>
          <a:effectRef idx="1">
            <a:schemeClr val="dk1"/>
          </a:effectRef>
          <a:fontRef idx="minor">
            <a:schemeClr val="tx1"/>
          </a:fontRef>
        </p:style>
      </p:cxnSp>
      <p:sp>
        <p:nvSpPr>
          <p:cNvPr id="8" name="Content Placeholder 2"/>
          <p:cNvSpPr txBox="1">
            <a:spLocks/>
          </p:cNvSpPr>
          <p:nvPr/>
        </p:nvSpPr>
        <p:spPr>
          <a:xfrm>
            <a:off x="2274692" y="3255430"/>
            <a:ext cx="6527800" cy="6731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Wingdings 3" pitchFamily="18" charset="2"/>
              <a:buNone/>
              <a:defRPr/>
            </a:pPr>
            <a:r>
              <a:rPr lang="en-US" sz="2800" dirty="0" smtClean="0"/>
              <a:t>-  </a:t>
            </a:r>
            <a:r>
              <a:rPr lang="en-US" dirty="0" smtClean="0"/>
              <a:t>desired end results identified by the organizational unit to serve as a guide for evaluating the overall performance of the unit</a:t>
            </a:r>
            <a:endParaRPr lang="en-US" dirty="0" smtClean="0">
              <a:effectLst>
                <a:outerShdw blurRad="38100" dist="38100" dir="2700000" algn="tl">
                  <a:srgbClr val="000000">
                    <a:alpha val="43137"/>
                  </a:srgbClr>
                </a:outerShdw>
              </a:effectLst>
            </a:endParaRPr>
          </a:p>
        </p:txBody>
      </p:sp>
      <p:grpSp>
        <p:nvGrpSpPr>
          <p:cNvPr id="9" name="Group 8"/>
          <p:cNvGrpSpPr/>
          <p:nvPr/>
        </p:nvGrpSpPr>
        <p:grpSpPr>
          <a:xfrm>
            <a:off x="576262" y="1941557"/>
            <a:ext cx="1647409" cy="748883"/>
            <a:chOff x="1267000" y="561662"/>
            <a:chExt cx="1647409" cy="748883"/>
          </a:xfrm>
        </p:grpSpPr>
        <p:sp>
          <p:nvSpPr>
            <p:cNvPr id="10" name="Rounded Rectangle 9"/>
            <p:cNvSpPr/>
            <p:nvPr/>
          </p:nvSpPr>
          <p:spPr>
            <a:xfrm>
              <a:off x="1267000" y="561662"/>
              <a:ext cx="1647409" cy="748883"/>
            </a:xfrm>
            <a:prstGeom prst="roundRect">
              <a:avLst/>
            </a:prstGeom>
            <a:solidFill>
              <a:schemeClr val="bg2">
                <a:lumMod val="50000"/>
              </a:schemeClr>
            </a:solidFill>
          </p:spPr>
          <p:style>
            <a:lnRef idx="2">
              <a:schemeClr val="lt1">
                <a:hueOff val="0"/>
                <a:satOff val="0"/>
                <a:lumOff val="0"/>
                <a:alphaOff val="0"/>
              </a:schemeClr>
            </a:lnRef>
            <a:fillRef idx="1">
              <a:scrgbClr r="0" g="0" b="0"/>
            </a:fillRef>
            <a:effectRef idx="0">
              <a:schemeClr val="accent5">
                <a:hueOff val="2723985"/>
                <a:satOff val="1859"/>
                <a:lumOff val="-5228"/>
                <a:alphaOff val="0"/>
              </a:schemeClr>
            </a:effectRef>
            <a:fontRef idx="minor">
              <a:schemeClr val="lt1"/>
            </a:fontRef>
          </p:style>
        </p:sp>
        <p:sp>
          <p:nvSpPr>
            <p:cNvPr id="11" name="Rounded Rectangle 4"/>
            <p:cNvSpPr/>
            <p:nvPr/>
          </p:nvSpPr>
          <p:spPr>
            <a:xfrm>
              <a:off x="1303557" y="598219"/>
              <a:ext cx="1574295" cy="6757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PH" sz="2400" b="1" kern="1200" dirty="0" smtClean="0"/>
                <a:t>OUTPUTS</a:t>
              </a:r>
              <a:endParaRPr lang="en-PH" sz="2400" b="1" kern="1200" dirty="0"/>
            </a:p>
          </p:txBody>
        </p:sp>
      </p:grpSp>
      <p:grpSp>
        <p:nvGrpSpPr>
          <p:cNvPr id="12" name="Group 11"/>
          <p:cNvGrpSpPr/>
          <p:nvPr/>
        </p:nvGrpSpPr>
        <p:grpSpPr>
          <a:xfrm>
            <a:off x="539705" y="3161174"/>
            <a:ext cx="1757959" cy="748883"/>
            <a:chOff x="3065891" y="561662"/>
            <a:chExt cx="1757959" cy="748883"/>
          </a:xfrm>
        </p:grpSpPr>
        <p:sp>
          <p:nvSpPr>
            <p:cNvPr id="13" name="Rounded Rectangle 12"/>
            <p:cNvSpPr/>
            <p:nvPr/>
          </p:nvSpPr>
          <p:spPr>
            <a:xfrm>
              <a:off x="3065891" y="561662"/>
              <a:ext cx="1757959" cy="748883"/>
            </a:xfrm>
            <a:prstGeom prst="roundRect">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5">
                <a:hueOff val="5447971"/>
                <a:satOff val="3718"/>
                <a:lumOff val="-10457"/>
                <a:alphaOff val="0"/>
              </a:schemeClr>
            </a:effectRef>
            <a:fontRef idx="minor">
              <a:schemeClr val="lt1"/>
            </a:fontRef>
          </p:style>
        </p:sp>
        <p:sp>
          <p:nvSpPr>
            <p:cNvPr id="14" name="Rounded Rectangle 4"/>
            <p:cNvSpPr/>
            <p:nvPr/>
          </p:nvSpPr>
          <p:spPr>
            <a:xfrm>
              <a:off x="3102448" y="598219"/>
              <a:ext cx="1684845" cy="6757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PH" sz="2400" b="1" kern="1200" dirty="0" smtClean="0"/>
                <a:t>OUTCOMES</a:t>
              </a:r>
              <a:endParaRPr lang="en-PH" sz="2400" b="1" kern="1200" dirty="0"/>
            </a:p>
          </p:txBody>
        </p:sp>
      </p:grpSp>
      <p:grpSp>
        <p:nvGrpSpPr>
          <p:cNvPr id="15" name="Group 14"/>
          <p:cNvGrpSpPr/>
          <p:nvPr/>
        </p:nvGrpSpPr>
        <p:grpSpPr>
          <a:xfrm>
            <a:off x="2590800" y="4572000"/>
            <a:ext cx="4402309" cy="507362"/>
            <a:chOff x="3065891" y="561662"/>
            <a:chExt cx="1757959" cy="748883"/>
          </a:xfrm>
          <a:solidFill>
            <a:schemeClr val="bg2">
              <a:lumMod val="25000"/>
            </a:schemeClr>
          </a:solidFill>
        </p:grpSpPr>
        <p:sp>
          <p:nvSpPr>
            <p:cNvPr id="16" name="Rounded Rectangle 15"/>
            <p:cNvSpPr/>
            <p:nvPr/>
          </p:nvSpPr>
          <p:spPr>
            <a:xfrm>
              <a:off x="3065891" y="561662"/>
              <a:ext cx="1757959" cy="748883"/>
            </a:xfrm>
            <a:prstGeom prst="roundRect">
              <a:avLst/>
            </a:prstGeom>
            <a:grpFill/>
          </p:spPr>
          <p:style>
            <a:lnRef idx="2">
              <a:schemeClr val="lt1">
                <a:hueOff val="0"/>
                <a:satOff val="0"/>
                <a:lumOff val="0"/>
                <a:alphaOff val="0"/>
              </a:schemeClr>
            </a:lnRef>
            <a:fillRef idx="1">
              <a:scrgbClr r="0" g="0" b="0"/>
            </a:fillRef>
            <a:effectRef idx="0">
              <a:schemeClr val="accent5">
                <a:hueOff val="5447971"/>
                <a:satOff val="3718"/>
                <a:lumOff val="-10457"/>
                <a:alphaOff val="0"/>
              </a:schemeClr>
            </a:effectRef>
            <a:fontRef idx="minor">
              <a:schemeClr val="lt1"/>
            </a:fontRef>
          </p:style>
        </p:sp>
        <p:sp>
          <p:nvSpPr>
            <p:cNvPr id="17" name="Rounded Rectangle 4"/>
            <p:cNvSpPr/>
            <p:nvPr/>
          </p:nvSpPr>
          <p:spPr>
            <a:xfrm>
              <a:off x="3102448" y="598219"/>
              <a:ext cx="1684845" cy="6757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PH" sz="2400" b="1" kern="1200" dirty="0" smtClean="0"/>
                <a:t>Ways to analyze performance</a:t>
              </a:r>
              <a:endParaRPr lang="en-PH" sz="2400" b="1" kern="1200" dirty="0"/>
            </a:p>
          </p:txBody>
        </p:sp>
      </p:grpSp>
      <p:cxnSp>
        <p:nvCxnSpPr>
          <p:cNvPr id="19" name="Straight Arrow Connector 18"/>
          <p:cNvCxnSpPr/>
          <p:nvPr/>
        </p:nvCxnSpPr>
        <p:spPr>
          <a:xfrm>
            <a:off x="5638800" y="5079362"/>
            <a:ext cx="1143000" cy="483238"/>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648200" y="5079362"/>
            <a:ext cx="0" cy="711838"/>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590800" y="5079362"/>
            <a:ext cx="1066800" cy="483238"/>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95400" y="5562600"/>
            <a:ext cx="2133600" cy="738664"/>
          </a:xfrm>
          <a:prstGeom prst="rect">
            <a:avLst/>
          </a:prstGeom>
          <a:noFill/>
          <a:ln w="28575">
            <a:solidFill>
              <a:schemeClr val="tx1"/>
            </a:solidFill>
            <a:prstDash val="sysDot"/>
          </a:ln>
        </p:spPr>
        <p:txBody>
          <a:bodyPr wrap="square" rtlCol="0">
            <a:spAutoFit/>
          </a:bodyPr>
          <a:lstStyle/>
          <a:p>
            <a:pPr algn="ctr"/>
            <a:r>
              <a:rPr lang="en-US" sz="1400" b="1" dirty="0" smtClean="0"/>
              <a:t>Time Series or Historical Analysis of Performance Indicators</a:t>
            </a:r>
            <a:endParaRPr lang="en-US" sz="1400" b="1" dirty="0"/>
          </a:p>
        </p:txBody>
      </p:sp>
      <p:sp>
        <p:nvSpPr>
          <p:cNvPr id="27" name="TextBox 26"/>
          <p:cNvSpPr txBox="1"/>
          <p:nvPr/>
        </p:nvSpPr>
        <p:spPr>
          <a:xfrm>
            <a:off x="5949063" y="5575756"/>
            <a:ext cx="1905000" cy="738664"/>
          </a:xfrm>
          <a:prstGeom prst="rect">
            <a:avLst/>
          </a:prstGeom>
          <a:noFill/>
          <a:ln w="28575">
            <a:solidFill>
              <a:schemeClr val="tx1"/>
            </a:solidFill>
            <a:prstDash val="sysDot"/>
          </a:ln>
        </p:spPr>
        <p:txBody>
          <a:bodyPr wrap="square" rtlCol="0">
            <a:spAutoFit/>
          </a:bodyPr>
          <a:lstStyle/>
          <a:p>
            <a:pPr algn="ctr"/>
            <a:r>
              <a:rPr lang="en-US" sz="1400" b="1" dirty="0" smtClean="0"/>
              <a:t>Analysis of Actual Performance vis-à-vis Targets Set</a:t>
            </a:r>
            <a:endParaRPr lang="en-US" sz="1400" b="1" dirty="0"/>
          </a:p>
        </p:txBody>
      </p:sp>
      <p:sp>
        <p:nvSpPr>
          <p:cNvPr id="28" name="TextBox 27"/>
          <p:cNvSpPr txBox="1"/>
          <p:nvPr/>
        </p:nvSpPr>
        <p:spPr>
          <a:xfrm>
            <a:off x="3718481" y="5791200"/>
            <a:ext cx="1905000" cy="307777"/>
          </a:xfrm>
          <a:prstGeom prst="rect">
            <a:avLst/>
          </a:prstGeom>
          <a:noFill/>
          <a:ln w="28575">
            <a:solidFill>
              <a:schemeClr val="tx1"/>
            </a:solidFill>
            <a:prstDash val="sysDot"/>
          </a:ln>
        </p:spPr>
        <p:txBody>
          <a:bodyPr wrap="square" rtlCol="0">
            <a:spAutoFit/>
          </a:bodyPr>
          <a:lstStyle/>
          <a:p>
            <a:pPr algn="ctr"/>
            <a:r>
              <a:rPr lang="en-US" sz="1400" b="1" dirty="0" smtClean="0"/>
              <a:t>Benchmarking</a:t>
            </a:r>
            <a:endParaRPr lang="en-US" sz="1400" b="1" dirty="0"/>
          </a:p>
        </p:txBody>
      </p:sp>
    </p:spTree>
    <p:extLst>
      <p:ext uri="{BB962C8B-B14F-4D97-AF65-F5344CB8AC3E}">
        <p14:creationId xmlns:p14="http://schemas.microsoft.com/office/powerpoint/2010/main" val="113152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2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5" grpId="1" build="p"/>
      <p:bldP spid="8" grpId="0" build="p"/>
      <p:bldP spid="8"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Wave 4"/>
          <p:cNvSpPr/>
          <p:nvPr/>
        </p:nvSpPr>
        <p:spPr>
          <a:xfrm>
            <a:off x="0" y="0"/>
            <a:ext cx="9144000" cy="914400"/>
          </a:xfrm>
          <a:prstGeom prst="wave">
            <a:avLst>
              <a:gd name="adj1" fmla="val 20000"/>
              <a:gd name="adj2" fmla="val -38"/>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Wave 5"/>
          <p:cNvSpPr/>
          <p:nvPr/>
        </p:nvSpPr>
        <p:spPr>
          <a:xfrm>
            <a:off x="0" y="6096000"/>
            <a:ext cx="9144000" cy="762000"/>
          </a:xfrm>
          <a:prstGeom prst="wave">
            <a:avLst>
              <a:gd name="adj1" fmla="val 20000"/>
              <a:gd name="adj2" fmla="val -38"/>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840306280"/>
              </p:ext>
            </p:extLst>
          </p:nvPr>
        </p:nvGraphicFramePr>
        <p:xfrm>
          <a:off x="152400" y="744223"/>
          <a:ext cx="8839199" cy="5669260"/>
        </p:xfrm>
        <a:graphic>
          <a:graphicData uri="http://schemas.openxmlformats.org/drawingml/2006/table">
            <a:tbl>
              <a:tblPr firstRow="1" bandRow="1">
                <a:tableStyleId>{5C22544A-7EE6-4342-B048-85BDC9FD1C3A}</a:tableStyleId>
              </a:tblPr>
              <a:tblGrid>
                <a:gridCol w="1447800"/>
                <a:gridCol w="1447800"/>
                <a:gridCol w="2971800"/>
                <a:gridCol w="2971799"/>
              </a:tblGrid>
              <a:tr h="9270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1" baseline="0" dirty="0" smtClean="0">
                          <a:solidFill>
                            <a:schemeClr val="bg1"/>
                          </a:solidFill>
                        </a:rPr>
                        <a:t>Governance and Other Organizational Capacities</a:t>
                      </a:r>
                    </a:p>
                  </a:txBody>
                  <a:tcPr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69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bg1"/>
                          </a:solidFill>
                        </a:rPr>
                        <a:t>Data</a:t>
                      </a:r>
                      <a:endParaRPr lang="en-AU" sz="1600" b="1" dirty="0">
                        <a:solidFill>
                          <a:schemeClr val="bg1"/>
                        </a:solidFill>
                      </a:endParaRPr>
                    </a:p>
                  </a:txBody>
                  <a:tcPr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69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bg1"/>
                          </a:solidFill>
                        </a:rPr>
                        <a:t>Strengths </a:t>
                      </a:r>
                      <a:endParaRPr lang="en-AU" sz="1600" b="1" dirty="0">
                        <a:solidFill>
                          <a:schemeClr val="bg1"/>
                        </a:solidFill>
                      </a:endParaRPr>
                    </a:p>
                  </a:txBody>
                  <a:tcPr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69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bg1"/>
                          </a:solidFill>
                        </a:rPr>
                        <a:t>Weaknesses</a:t>
                      </a:r>
                      <a:endParaRPr lang="en-AU" sz="1600" b="1" dirty="0">
                        <a:solidFill>
                          <a:schemeClr val="bg1"/>
                        </a:solidFill>
                      </a:endParaRPr>
                    </a:p>
                  </a:txBody>
                  <a:tcPr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69000"/>
                      </a:srgbClr>
                    </a:solidFill>
                  </a:tcPr>
                </a:tc>
              </a:tr>
              <a:tr h="4635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69000"/>
                      </a:srgbClr>
                    </a:solidFill>
                  </a:tcPr>
                </a:tc>
                <a:tc>
                  <a:txBody>
                    <a:bodyPr/>
                    <a:lstStyle/>
                    <a:p>
                      <a:pPr marL="0" indent="0">
                        <a:buFont typeface="Wingdings" pitchFamily="2" charset="2"/>
                        <a:buNone/>
                      </a:pPr>
                      <a:endParaRPr lang="en-AU" sz="1600" b="1" i="1" dirty="0">
                        <a:solidFill>
                          <a:schemeClr val="bg1"/>
                        </a:solidFill>
                      </a:endParaRP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69000"/>
                      </a:srgbClr>
                    </a:solidFill>
                  </a:tcPr>
                </a:tc>
                <a:tc>
                  <a:txBody>
                    <a:bodyPr/>
                    <a:lstStyle/>
                    <a:p>
                      <a:pPr marL="111125" indent="-111125">
                        <a:buFont typeface="Wingdings" pitchFamily="2" charset="2"/>
                        <a:buChar char="ü"/>
                      </a:pPr>
                      <a:r>
                        <a:rPr lang="en-AU" sz="1600" b="1" baseline="0" dirty="0" smtClean="0">
                          <a:solidFill>
                            <a:schemeClr val="bg1"/>
                          </a:solidFill>
                        </a:rPr>
                        <a:t>Institutionalized the following:</a:t>
                      </a:r>
                    </a:p>
                    <a:p>
                      <a:pPr marL="285750" indent="-55563">
                        <a:buFont typeface="Wingdings" pitchFamily="2" charset="2"/>
                        <a:buChar char="Ø"/>
                      </a:pPr>
                      <a:r>
                        <a:rPr lang="en-AU" sz="1600" b="1" baseline="0" dirty="0" smtClean="0">
                          <a:solidFill>
                            <a:schemeClr val="bg1"/>
                          </a:solidFill>
                        </a:rPr>
                        <a:t>Basic Education Information System (BEIS)</a:t>
                      </a:r>
                    </a:p>
                    <a:p>
                      <a:pPr marL="285750" indent="-55563">
                        <a:buFont typeface="Wingdings" pitchFamily="2" charset="2"/>
                        <a:buChar char="Ø"/>
                      </a:pPr>
                      <a:r>
                        <a:rPr lang="en-AU" sz="1600" b="1" baseline="0" dirty="0" smtClean="0">
                          <a:solidFill>
                            <a:schemeClr val="bg1"/>
                          </a:solidFill>
                        </a:rPr>
                        <a:t>Learner Information System (LIS)</a:t>
                      </a:r>
                    </a:p>
                    <a:p>
                      <a:pPr marL="285750" indent="-55563">
                        <a:buFont typeface="Wingdings" pitchFamily="2" charset="2"/>
                        <a:buChar char="Ø"/>
                      </a:pPr>
                      <a:r>
                        <a:rPr lang="en-AU" sz="1600" b="1" baseline="0" dirty="0" smtClean="0">
                          <a:solidFill>
                            <a:schemeClr val="bg1"/>
                          </a:solidFill>
                        </a:rPr>
                        <a:t>Human Resource Management Information System (HRIS)</a:t>
                      </a:r>
                    </a:p>
                    <a:p>
                      <a:pPr marL="285750" indent="-55563">
                        <a:buFont typeface="Wingdings" pitchFamily="2" charset="2"/>
                        <a:buChar char="Ø"/>
                      </a:pPr>
                      <a:r>
                        <a:rPr lang="en-AU" sz="1600" b="1" baseline="0" dirty="0" smtClean="0">
                          <a:solidFill>
                            <a:schemeClr val="bg1"/>
                          </a:solidFill>
                        </a:rPr>
                        <a:t>Financial management Information System (FMIS)</a:t>
                      </a:r>
                    </a:p>
                    <a:p>
                      <a:pPr marL="285750" indent="-55563">
                        <a:buFont typeface="Wingdings" pitchFamily="2" charset="2"/>
                        <a:buChar char="Ø"/>
                      </a:pPr>
                      <a:r>
                        <a:rPr lang="en-AU" sz="1600" b="1" baseline="0" dirty="0" smtClean="0">
                          <a:solidFill>
                            <a:schemeClr val="bg1"/>
                          </a:solidFill>
                        </a:rPr>
                        <a:t>Assets Management Information System (AMIS)</a:t>
                      </a:r>
                    </a:p>
                    <a:p>
                      <a:pPr marL="285750" indent="-55563">
                        <a:buFont typeface="Wingdings" pitchFamily="2" charset="2"/>
                        <a:buChar char="Ø"/>
                      </a:pPr>
                      <a:r>
                        <a:rPr lang="en-AU" sz="1600" b="1" baseline="0" dirty="0" smtClean="0">
                          <a:solidFill>
                            <a:schemeClr val="bg1"/>
                          </a:solidFill>
                        </a:rPr>
                        <a:t>Internal Audit System (IAS)</a:t>
                      </a:r>
                    </a:p>
                    <a:p>
                      <a:pPr marL="285750" indent="-55563">
                        <a:buFont typeface="Wingdings" pitchFamily="2" charset="2"/>
                        <a:buChar char="Ø"/>
                      </a:pPr>
                      <a:r>
                        <a:rPr lang="en-AU" sz="1600" b="1" baseline="0" dirty="0" smtClean="0">
                          <a:solidFill>
                            <a:schemeClr val="bg1"/>
                          </a:solidFill>
                        </a:rPr>
                        <a:t>Alternative Dispute Resolution (ADR)</a:t>
                      </a:r>
                    </a:p>
                    <a:p>
                      <a:pPr marL="285750" indent="-55563">
                        <a:buFont typeface="Wingdings" pitchFamily="2" charset="2"/>
                        <a:buChar char="Ø"/>
                      </a:pPr>
                      <a:r>
                        <a:rPr lang="en-AU" sz="1600" b="1" baseline="0" dirty="0" smtClean="0">
                          <a:solidFill>
                            <a:schemeClr val="bg1"/>
                          </a:solidFill>
                        </a:rPr>
                        <a:t>Collective Negotiation Agreement (CNA)</a:t>
                      </a:r>
                    </a:p>
                    <a:p>
                      <a:pPr marL="285750" indent="-55563">
                        <a:buFont typeface="Wingdings" pitchFamily="2" charset="2"/>
                        <a:buChar char="Ø"/>
                      </a:pPr>
                      <a:r>
                        <a:rPr lang="en-AU" sz="1600" b="1" baseline="0" dirty="0" smtClean="0">
                          <a:solidFill>
                            <a:schemeClr val="bg1"/>
                          </a:solidFill>
                        </a:rPr>
                        <a:t>Others</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69000"/>
                      </a:srgbClr>
                    </a:solidFill>
                  </a:tcPr>
                </a:tc>
                <a:tc>
                  <a:txBody>
                    <a:bodyPr/>
                    <a:lstStyle/>
                    <a:p>
                      <a:pPr marL="115888" indent="-115888">
                        <a:buFont typeface="Wingdings" pitchFamily="2" charset="2"/>
                        <a:buChar char="v"/>
                      </a:pPr>
                      <a:r>
                        <a:rPr lang="en-AU" sz="1600" b="1" dirty="0" smtClean="0">
                          <a:solidFill>
                            <a:schemeClr val="bg1"/>
                          </a:solidFill>
                        </a:rPr>
                        <a:t>Need to establish the following:</a:t>
                      </a:r>
                    </a:p>
                    <a:p>
                      <a:pPr marL="285750" indent="-55563">
                        <a:buFont typeface="Arial" pitchFamily="34" charset="0"/>
                        <a:buChar char="•"/>
                      </a:pPr>
                      <a:r>
                        <a:rPr lang="en-AU" sz="1600" b="1" dirty="0" smtClean="0">
                          <a:solidFill>
                            <a:schemeClr val="bg1"/>
                          </a:solidFill>
                        </a:rPr>
                        <a:t> T &amp;</a:t>
                      </a:r>
                      <a:r>
                        <a:rPr lang="en-AU" sz="1600" b="1" baseline="0" dirty="0" smtClean="0">
                          <a:solidFill>
                            <a:schemeClr val="bg1"/>
                          </a:solidFill>
                        </a:rPr>
                        <a:t> D System</a:t>
                      </a:r>
                    </a:p>
                    <a:p>
                      <a:pPr marL="285750" indent="-55563">
                        <a:buFont typeface="Arial" pitchFamily="34" charset="0"/>
                        <a:buChar char="•"/>
                      </a:pPr>
                      <a:r>
                        <a:rPr lang="en-AU" sz="1600" b="1" baseline="0" dirty="0" smtClean="0">
                          <a:solidFill>
                            <a:schemeClr val="bg1"/>
                          </a:solidFill>
                        </a:rPr>
                        <a:t> R &amp; D System</a:t>
                      </a:r>
                    </a:p>
                    <a:p>
                      <a:pPr marL="285750" indent="-55563">
                        <a:buFont typeface="Arial" pitchFamily="34" charset="0"/>
                        <a:buChar char="•"/>
                      </a:pPr>
                      <a:r>
                        <a:rPr lang="en-AU" sz="1600" b="1" baseline="0" dirty="0" smtClean="0">
                          <a:solidFill>
                            <a:schemeClr val="bg1"/>
                          </a:solidFill>
                        </a:rPr>
                        <a:t> M &amp; E System</a:t>
                      </a:r>
                    </a:p>
                    <a:p>
                      <a:pPr marL="285750" indent="-55563">
                        <a:buFont typeface="Arial" pitchFamily="34" charset="0"/>
                        <a:buChar char="•"/>
                      </a:pPr>
                      <a:r>
                        <a:rPr lang="en-AU" sz="1600" b="1" baseline="0" dirty="0" smtClean="0">
                          <a:solidFill>
                            <a:schemeClr val="bg1"/>
                          </a:solidFill>
                        </a:rPr>
                        <a:t> QA System</a:t>
                      </a:r>
                    </a:p>
                    <a:p>
                      <a:pPr marL="285750" indent="-55563">
                        <a:buFont typeface="Arial" pitchFamily="34" charset="0"/>
                        <a:buChar char="•"/>
                      </a:pPr>
                      <a:r>
                        <a:rPr lang="en-AU" sz="1600" b="1" baseline="0" dirty="0" smtClean="0">
                          <a:solidFill>
                            <a:schemeClr val="bg1"/>
                          </a:solidFill>
                        </a:rPr>
                        <a:t> TA System</a:t>
                      </a:r>
                    </a:p>
                    <a:p>
                      <a:pPr marL="285750" indent="-55563">
                        <a:buFont typeface="Arial" pitchFamily="34" charset="0"/>
                        <a:buChar char="•"/>
                      </a:pPr>
                      <a:r>
                        <a:rPr lang="en-AU" sz="1600" b="1" baseline="0" dirty="0" smtClean="0">
                          <a:solidFill>
                            <a:schemeClr val="bg1"/>
                          </a:solidFill>
                        </a:rPr>
                        <a:t>TQM/TQA </a:t>
                      </a:r>
                    </a:p>
                    <a:p>
                      <a:pPr marL="285750" indent="-55563">
                        <a:buFont typeface="Arial" pitchFamily="34" charset="0"/>
                        <a:buChar char="•"/>
                      </a:pPr>
                      <a:r>
                        <a:rPr lang="en-AU" sz="1600" b="1" dirty="0" smtClean="0">
                          <a:solidFill>
                            <a:schemeClr val="bg1"/>
                          </a:solidFill>
                        </a:rPr>
                        <a:t> R-NEAP</a:t>
                      </a:r>
                    </a:p>
                    <a:p>
                      <a:pPr marL="285750" indent="-55563">
                        <a:buFont typeface="Arial" pitchFamily="34" charset="0"/>
                        <a:buChar char="•"/>
                      </a:pPr>
                      <a:r>
                        <a:rPr lang="en-AU" sz="1600" b="1" dirty="0" smtClean="0">
                          <a:solidFill>
                            <a:schemeClr val="bg1"/>
                          </a:solidFill>
                        </a:rPr>
                        <a:t> LRMDS</a:t>
                      </a:r>
                    </a:p>
                    <a:p>
                      <a:pPr marL="285750" indent="-55563">
                        <a:buFont typeface="Arial" pitchFamily="34" charset="0"/>
                        <a:buChar char="•"/>
                      </a:pPr>
                      <a:r>
                        <a:rPr lang="en-AU" sz="1600" b="1" baseline="0" dirty="0" smtClean="0">
                          <a:solidFill>
                            <a:schemeClr val="bg1"/>
                          </a:solidFill>
                        </a:rPr>
                        <a:t> Still need to operationalize other systems and process for organizational efficiency and effectiveness</a:t>
                      </a:r>
                    </a:p>
                    <a:p>
                      <a:pPr marL="230188" indent="-230188">
                        <a:buFont typeface="Wingdings" pitchFamily="2" charset="2"/>
                        <a:buChar char="v"/>
                      </a:pPr>
                      <a:r>
                        <a:rPr lang="en-AU" sz="1600" b="1" baseline="0" dirty="0" smtClean="0">
                          <a:solidFill>
                            <a:schemeClr val="bg1"/>
                          </a:solidFill>
                        </a:rPr>
                        <a:t>100% SBM Level 1</a:t>
                      </a:r>
                    </a:p>
                    <a:p>
                      <a:pPr marL="230188" indent="-230188">
                        <a:buFont typeface="Wingdings" pitchFamily="2" charset="2"/>
                        <a:buChar char="v"/>
                      </a:pPr>
                      <a:r>
                        <a:rPr lang="en-AU" sz="1600" b="1" baseline="0" dirty="0" smtClean="0">
                          <a:solidFill>
                            <a:schemeClr val="bg1"/>
                          </a:solidFill>
                        </a:rPr>
                        <a:t>10% SBM Level 2</a:t>
                      </a:r>
                    </a:p>
                    <a:p>
                      <a:pPr marL="230188" indent="-230188">
                        <a:buFont typeface="Wingdings" pitchFamily="2" charset="2"/>
                        <a:buChar char="v"/>
                      </a:pPr>
                      <a:r>
                        <a:rPr lang="en-AU" sz="1600" b="1" baseline="0" dirty="0" smtClean="0">
                          <a:solidFill>
                            <a:schemeClr val="bg1"/>
                          </a:solidFill>
                        </a:rPr>
                        <a:t>0% SBM Level 3</a:t>
                      </a:r>
                    </a:p>
                  </a:txBody>
                  <a:tcPr marT="45715" marB="4571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CC">
                        <a:alpha val="69000"/>
                      </a:srgbClr>
                    </a:solidFill>
                  </a:tcPr>
                </a:tc>
              </a:tr>
            </a:tbl>
          </a:graphicData>
        </a:graphic>
      </p:graphicFrame>
      <p:sp>
        <p:nvSpPr>
          <p:cNvPr id="8" name="Title 1"/>
          <p:cNvSpPr txBox="1">
            <a:spLocks/>
          </p:cNvSpPr>
          <p:nvPr/>
        </p:nvSpPr>
        <p:spPr>
          <a:xfrm>
            <a:off x="-152400" y="76200"/>
            <a:ext cx="4572000" cy="381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0000CC"/>
                </a:solidFill>
                <a:latin typeface="Arial Black" pitchFamily="34" charset="0"/>
              </a:rPr>
              <a:t>INTERNAL ANALYSIS</a:t>
            </a:r>
            <a:endParaRPr lang="en-US" sz="2000" b="1" dirty="0" smtClean="0">
              <a:solidFill>
                <a:srgbClr val="0000CC"/>
              </a:solidFill>
              <a:latin typeface="Arial Black" pitchFamily="34" charset="0"/>
            </a:endParaRPr>
          </a:p>
        </p:txBody>
      </p:sp>
      <p:pic>
        <p:nvPicPr>
          <p:cNvPr id="7" name="Picture 6" descr="http://www.tqmsolutions.co.uk/Transparent%20TQM%20logo%201.gif"/>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2819400" cy="2181225"/>
          </a:xfrm>
          <a:prstGeom prst="rect">
            <a:avLst/>
          </a:prstGeom>
          <a:noFill/>
          <a:ln>
            <a:noFill/>
          </a:ln>
        </p:spPr>
      </p:pic>
      <p:pic>
        <p:nvPicPr>
          <p:cNvPr id="9" name="Picture 8" descr="http://t0.gstatic.com/images?q=tbn:ANd9GcT9WRwi09xO_nf8CslredMVqpv8u59YcKACqYhWwbZNZQYjewKLhQ"/>
          <p:cNvPicPr/>
          <p:nvPr/>
        </p:nvPicPr>
        <p:blipFill>
          <a:blip r:embed="rId3">
            <a:extLst>
              <a:ext uri="{28A0092B-C50C-407E-A947-70E740481C1C}">
                <a14:useLocalDpi xmlns:a14="http://schemas.microsoft.com/office/drawing/2010/main" val="0"/>
              </a:ext>
            </a:extLst>
          </a:blip>
          <a:srcRect/>
          <a:stretch>
            <a:fillRect/>
          </a:stretch>
        </p:blipFill>
        <p:spPr bwMode="auto">
          <a:xfrm>
            <a:off x="152402" y="3810000"/>
            <a:ext cx="2819398" cy="2495550"/>
          </a:xfrm>
          <a:prstGeom prst="rect">
            <a:avLst/>
          </a:prstGeom>
          <a:noFill/>
          <a:ln>
            <a:noFill/>
          </a:ln>
        </p:spPr>
      </p:pic>
    </p:spTree>
    <p:extLst>
      <p:ext uri="{BB962C8B-B14F-4D97-AF65-F5344CB8AC3E}">
        <p14:creationId xmlns:p14="http://schemas.microsoft.com/office/powerpoint/2010/main" val="39870295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a:xfrm>
            <a:off x="1040606" y="281136"/>
            <a:ext cx="6934200" cy="1143000"/>
          </a:xfrm>
        </p:spPr>
        <p:txBody>
          <a:bodyPr>
            <a:normAutofit/>
          </a:bodyPr>
          <a:lstStyle/>
          <a:p>
            <a:pPr eaLnBrk="1" hangingPunct="1"/>
            <a:r>
              <a:rPr lang="en-PH" sz="6000" b="1" dirty="0" err="1" smtClean="0"/>
              <a:t>VMOKraPiSPATRes</a:t>
            </a:r>
            <a:endParaRPr lang="en-US" sz="6600" b="1" dirty="0" smtClean="0"/>
          </a:p>
        </p:txBody>
      </p:sp>
      <p:sp>
        <p:nvSpPr>
          <p:cNvPr id="205827" name="Content Placeholder 2"/>
          <p:cNvSpPr>
            <a:spLocks noGrp="1"/>
          </p:cNvSpPr>
          <p:nvPr>
            <p:ph idx="1"/>
          </p:nvPr>
        </p:nvSpPr>
        <p:spPr>
          <a:xfrm>
            <a:off x="412278" y="1905000"/>
            <a:ext cx="8229600" cy="4221163"/>
          </a:xfrm>
        </p:spPr>
        <p:txBody>
          <a:bodyPr/>
          <a:lstStyle/>
          <a:p>
            <a:pPr marL="0" indent="0" algn="ctr" eaLnBrk="1" hangingPunct="1">
              <a:buFont typeface="Arial" pitchFamily="34" charset="0"/>
              <a:buNone/>
            </a:pPr>
            <a:endParaRPr lang="en-US" smtClean="0"/>
          </a:p>
          <a:p>
            <a:pPr marL="0" indent="0" algn="ctr" eaLnBrk="1" hangingPunct="1">
              <a:buFont typeface="Arial" pitchFamily="34" charset="0"/>
              <a:buNone/>
            </a:pPr>
            <a:endParaRPr lang="en-US" smtClean="0"/>
          </a:p>
          <a:p>
            <a:pPr marL="0" indent="0" algn="ctr" eaLnBrk="1" hangingPunct="1">
              <a:buFont typeface="Arial" pitchFamily="34" charset="0"/>
              <a:buNone/>
            </a:pPr>
            <a:endParaRPr lang="en-US" smtClean="0"/>
          </a:p>
        </p:txBody>
      </p:sp>
      <p:pic>
        <p:nvPicPr>
          <p:cNvPr id="205828" name="Picture 3"/>
          <p:cNvPicPr>
            <a:picLocks noChangeAspect="1"/>
          </p:cNvPicPr>
          <p:nvPr/>
        </p:nvPicPr>
        <p:blipFill>
          <a:blip r:embed="rId3" cstate="print"/>
          <a:srcRect/>
          <a:stretch>
            <a:fillRect/>
          </a:stretch>
        </p:blipFill>
        <p:spPr bwMode="auto">
          <a:xfrm>
            <a:off x="782166" y="1484313"/>
            <a:ext cx="7589837" cy="4116387"/>
          </a:xfrm>
          <a:prstGeom prst="rect">
            <a:avLst/>
          </a:prstGeom>
          <a:noFill/>
          <a:ln w="9525">
            <a:noFill/>
            <a:miter lim="800000"/>
            <a:headEnd/>
            <a:tailEnd/>
          </a:ln>
        </p:spPr>
      </p:pic>
      <p:graphicFrame>
        <p:nvGraphicFramePr>
          <p:cNvPr id="2" name="Diagram 1"/>
          <p:cNvGraphicFramePr/>
          <p:nvPr>
            <p:extLst>
              <p:ext uri="{D42A27DB-BD31-4B8C-83A1-F6EECF244321}">
                <p14:modId xmlns:p14="http://schemas.microsoft.com/office/powerpoint/2010/main" val="3495593678"/>
              </p:ext>
            </p:extLst>
          </p:nvPr>
        </p:nvGraphicFramePr>
        <p:xfrm>
          <a:off x="566638" y="4581128"/>
          <a:ext cx="7992888" cy="1872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1863253" y="1484313"/>
            <a:ext cx="5400675"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PH" dirty="0">
              <a:solidFill>
                <a:prstClr val="white"/>
              </a:solidFill>
            </a:endParaRPr>
          </a:p>
        </p:txBody>
      </p:sp>
      <p:grpSp>
        <p:nvGrpSpPr>
          <p:cNvPr id="8" name="Group 7"/>
          <p:cNvGrpSpPr/>
          <p:nvPr/>
        </p:nvGrpSpPr>
        <p:grpSpPr>
          <a:xfrm>
            <a:off x="2564605" y="1267303"/>
            <a:ext cx="4031652" cy="1371064"/>
            <a:chOff x="2750148" y="1595767"/>
            <a:chExt cx="3452144" cy="1371064"/>
          </a:xfrm>
        </p:grpSpPr>
        <p:sp>
          <p:nvSpPr>
            <p:cNvPr id="9" name="Freeform 8"/>
            <p:cNvSpPr/>
            <p:nvPr/>
          </p:nvSpPr>
          <p:spPr>
            <a:xfrm>
              <a:off x="2750148" y="1597774"/>
              <a:ext cx="1368149" cy="1361912"/>
            </a:xfrm>
            <a:custGeom>
              <a:avLst/>
              <a:gdLst>
                <a:gd name="connsiteX0" fmla="*/ 0 w 1361911"/>
                <a:gd name="connsiteY0" fmla="*/ 891479 h 1368148"/>
                <a:gd name="connsiteX1" fmla="*/ 340478 w 1361911"/>
                <a:gd name="connsiteY1" fmla="*/ 891479 h 1368148"/>
                <a:gd name="connsiteX2" fmla="*/ 340478 w 1361911"/>
                <a:gd name="connsiteY2" fmla="*/ 0 h 1368148"/>
                <a:gd name="connsiteX3" fmla="*/ 1021433 w 1361911"/>
                <a:gd name="connsiteY3" fmla="*/ 0 h 1368148"/>
                <a:gd name="connsiteX4" fmla="*/ 1021433 w 1361911"/>
                <a:gd name="connsiteY4" fmla="*/ 891479 h 1368148"/>
                <a:gd name="connsiteX5" fmla="*/ 1361911 w 1361911"/>
                <a:gd name="connsiteY5" fmla="*/ 891479 h 1368148"/>
                <a:gd name="connsiteX6" fmla="*/ 680956 w 1361911"/>
                <a:gd name="connsiteY6" fmla="*/ 1368148 h 1368148"/>
                <a:gd name="connsiteX7" fmla="*/ 0 w 1361911"/>
                <a:gd name="connsiteY7" fmla="*/ 891479 h 136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911" h="1368148">
                  <a:moveTo>
                    <a:pt x="887415" y="1368147"/>
                  </a:moveTo>
                  <a:lnTo>
                    <a:pt x="887415" y="1026110"/>
                  </a:lnTo>
                  <a:lnTo>
                    <a:pt x="0" y="1026110"/>
                  </a:lnTo>
                  <a:lnTo>
                    <a:pt x="0" y="342038"/>
                  </a:lnTo>
                  <a:lnTo>
                    <a:pt x="887415" y="342038"/>
                  </a:lnTo>
                  <a:lnTo>
                    <a:pt x="887415" y="1"/>
                  </a:lnTo>
                  <a:lnTo>
                    <a:pt x="1361911" y="684073"/>
                  </a:lnTo>
                  <a:lnTo>
                    <a:pt x="887415" y="136814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681" tIns="447157" rIns="345014" bIns="447159" numCol="1" spcCol="1270" anchor="ctr" anchorCtr="0">
              <a:noAutofit/>
            </a:bodyPr>
            <a:lstStyle/>
            <a:p>
              <a:pPr lvl="0" algn="ctr" defTabSz="666750">
                <a:lnSpc>
                  <a:spcPct val="90000"/>
                </a:lnSpc>
                <a:spcBef>
                  <a:spcPct val="0"/>
                </a:spcBef>
                <a:spcAft>
                  <a:spcPct val="35000"/>
                </a:spcAft>
              </a:pPr>
              <a:r>
                <a:rPr lang="en-PH" sz="1500" b="1" kern="1200" dirty="0" smtClean="0"/>
                <a:t>Means</a:t>
              </a:r>
              <a:endParaRPr lang="en-PH" sz="1500" b="1" kern="1200" dirty="0"/>
            </a:p>
          </p:txBody>
        </p:sp>
        <p:sp>
          <p:nvSpPr>
            <p:cNvPr id="10" name="Freeform 9"/>
            <p:cNvSpPr/>
            <p:nvPr/>
          </p:nvSpPr>
          <p:spPr>
            <a:xfrm>
              <a:off x="4834143" y="1595767"/>
              <a:ext cx="1368149" cy="1371064"/>
            </a:xfrm>
            <a:custGeom>
              <a:avLst/>
              <a:gdLst>
                <a:gd name="connsiteX0" fmla="*/ 0 w 1371063"/>
                <a:gd name="connsiteY0" fmla="*/ 889296 h 1368148"/>
                <a:gd name="connsiteX1" fmla="*/ 342766 w 1371063"/>
                <a:gd name="connsiteY1" fmla="*/ 889296 h 1368148"/>
                <a:gd name="connsiteX2" fmla="*/ 342766 w 1371063"/>
                <a:gd name="connsiteY2" fmla="*/ 0 h 1368148"/>
                <a:gd name="connsiteX3" fmla="*/ 1028297 w 1371063"/>
                <a:gd name="connsiteY3" fmla="*/ 0 h 1368148"/>
                <a:gd name="connsiteX4" fmla="*/ 1028297 w 1371063"/>
                <a:gd name="connsiteY4" fmla="*/ 889296 h 1368148"/>
                <a:gd name="connsiteX5" fmla="*/ 1371063 w 1371063"/>
                <a:gd name="connsiteY5" fmla="*/ 889296 h 1368148"/>
                <a:gd name="connsiteX6" fmla="*/ 685532 w 1371063"/>
                <a:gd name="connsiteY6" fmla="*/ 1368148 h 1368148"/>
                <a:gd name="connsiteX7" fmla="*/ 0 w 1371063"/>
                <a:gd name="connsiteY7" fmla="*/ 889296 h 136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63" h="1368148">
                  <a:moveTo>
                    <a:pt x="479872" y="0"/>
                  </a:moveTo>
                  <a:lnTo>
                    <a:pt x="479872" y="342037"/>
                  </a:lnTo>
                  <a:lnTo>
                    <a:pt x="1371062" y="342037"/>
                  </a:lnTo>
                  <a:lnTo>
                    <a:pt x="1371062" y="1026111"/>
                  </a:lnTo>
                  <a:lnTo>
                    <a:pt x="479872" y="1026111"/>
                  </a:lnTo>
                  <a:lnTo>
                    <a:pt x="479872" y="1368148"/>
                  </a:lnTo>
                  <a:lnTo>
                    <a:pt x="1" y="684074"/>
                  </a:lnTo>
                  <a:lnTo>
                    <a:pt x="479872"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46107" tIns="449446" rIns="106680" bIns="449447" numCol="1" spcCol="1270" anchor="ctr" anchorCtr="0">
              <a:noAutofit/>
            </a:bodyPr>
            <a:lstStyle/>
            <a:p>
              <a:pPr lvl="0" algn="ctr" defTabSz="666750">
                <a:lnSpc>
                  <a:spcPct val="90000"/>
                </a:lnSpc>
                <a:spcBef>
                  <a:spcPct val="0"/>
                </a:spcBef>
                <a:spcAft>
                  <a:spcPct val="35000"/>
                </a:spcAft>
              </a:pPr>
              <a:r>
                <a:rPr lang="en-PH" sz="1500" b="1" kern="1200" dirty="0" smtClean="0"/>
                <a:t>Outcomes</a:t>
              </a:r>
              <a:endParaRPr lang="en-PH" sz="1500" b="1" kern="1200" dirty="0"/>
            </a:p>
          </p:txBody>
        </p:sp>
      </p:grpSp>
    </p:spTree>
    <p:extLst>
      <p:ext uri="{BB962C8B-B14F-4D97-AF65-F5344CB8AC3E}">
        <p14:creationId xmlns:p14="http://schemas.microsoft.com/office/powerpoint/2010/main" val="3607885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nodeType="withEffect">
                                  <p:stCondLst>
                                    <p:cond delay="0"/>
                                  </p:stCondLst>
                                  <p:childTnLst>
                                    <p:set>
                                      <p:cBhvr>
                                        <p:cTn id="9" dur="1" fill="hold">
                                          <p:stCondLst>
                                            <p:cond delay="0"/>
                                          </p:stCondLst>
                                        </p:cTn>
                                        <p:tgtEl>
                                          <p:spTgt spid="205828"/>
                                        </p:tgtEl>
                                        <p:attrNameLst>
                                          <p:attrName>style.visibility</p:attrName>
                                        </p:attrNameLst>
                                      </p:cBhvr>
                                      <p:to>
                                        <p:strVal val="visible"/>
                                      </p:to>
                                    </p:set>
                                    <p:animEffect transition="in" filter="diamond(in)">
                                      <p:cBhvr>
                                        <p:cTn id="10" dur="2000"/>
                                        <p:tgtEl>
                                          <p:spTgt spid="205828"/>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544513"/>
            <a:ext cx="4343400" cy="522287"/>
          </a:xfrm>
          <a:prstGeom prst="rect">
            <a:avLst/>
          </a:prstGeom>
          <a:noFill/>
          <a:ln w="9525">
            <a:noFill/>
            <a:miter lim="800000"/>
            <a:headEnd/>
            <a:tailEnd/>
          </a:ln>
          <a:effectLst>
            <a:outerShdw dist="35921" dir="2700000" algn="ctr" rotWithShape="0">
              <a:schemeClr val="bg2"/>
            </a:outerShdw>
          </a:effectLst>
        </p:spPr>
        <p:txBody>
          <a:bodyPr>
            <a:spAutoFit/>
          </a:bodyPr>
          <a:lstStyle/>
          <a:p>
            <a:pPr fontAlgn="base">
              <a:spcBef>
                <a:spcPct val="50000"/>
              </a:spcBef>
              <a:spcAft>
                <a:spcPct val="0"/>
              </a:spcAft>
              <a:defRPr/>
            </a:pPr>
            <a:r>
              <a:rPr lang="en-US" sz="2800" b="1" u="sng" dirty="0">
                <a:solidFill>
                  <a:srgbClr val="C00000"/>
                </a:solidFill>
                <a:cs typeface="Arial" pitchFamily="34" charset="0"/>
              </a:rPr>
              <a:t>Efficiency Measures</a:t>
            </a:r>
          </a:p>
        </p:txBody>
      </p:sp>
      <p:sp>
        <p:nvSpPr>
          <p:cNvPr id="6151" name="Text Box 7"/>
          <p:cNvSpPr txBox="1">
            <a:spLocks noChangeArrowheads="1"/>
          </p:cNvSpPr>
          <p:nvPr/>
        </p:nvSpPr>
        <p:spPr bwMode="auto">
          <a:xfrm>
            <a:off x="1519238" y="1171575"/>
            <a:ext cx="5538787" cy="1216025"/>
          </a:xfrm>
          <a:prstGeom prst="rect">
            <a:avLst/>
          </a:prstGeom>
          <a:solidFill>
            <a:srgbClr val="CCECFF"/>
          </a:solidFill>
          <a:ln w="9525">
            <a:noFill/>
            <a:miter lim="800000"/>
            <a:headEnd/>
            <a:tailEnd/>
          </a:ln>
          <a:effectLst/>
        </p:spPr>
        <p:txBody>
          <a:bodyPr>
            <a:spAutoFit/>
          </a:bodyPr>
          <a:lstStyle/>
          <a:p>
            <a:pPr algn="ctr" fontAlgn="base">
              <a:spcBef>
                <a:spcPct val="50000"/>
              </a:spcBef>
              <a:spcAft>
                <a:spcPct val="0"/>
              </a:spcAft>
              <a:defRPr/>
            </a:pPr>
            <a:r>
              <a:rPr lang="en-US" sz="2800" b="1" dirty="0">
                <a:solidFill>
                  <a:prstClr val="black"/>
                </a:solidFill>
                <a:effectLst>
                  <a:outerShdw blurRad="38100" dist="38100" dir="2700000" algn="tl">
                    <a:srgbClr val="FFFFFF"/>
                  </a:outerShdw>
                </a:effectLst>
                <a:cs typeface="Arial" pitchFamily="34" charset="0"/>
              </a:rPr>
              <a:t>Input-Output Ratio: </a:t>
            </a:r>
          </a:p>
          <a:p>
            <a:pPr algn="ctr" fontAlgn="base">
              <a:spcBef>
                <a:spcPct val="50000"/>
              </a:spcBef>
              <a:spcAft>
                <a:spcPct val="0"/>
              </a:spcAft>
              <a:defRPr/>
            </a:pPr>
            <a:r>
              <a:rPr lang="en-US" b="1" dirty="0">
                <a:solidFill>
                  <a:prstClr val="black"/>
                </a:solidFill>
                <a:cs typeface="Arial" pitchFamily="34" charset="0"/>
              </a:rPr>
              <a:t>comparing inputs poured (teachers, classrooms) in versus outputs (students educated) produced</a:t>
            </a:r>
            <a:endParaRPr lang="en-US" b="1" dirty="0">
              <a:solidFill>
                <a:prstClr val="black"/>
              </a:solidFill>
              <a:effectLst>
                <a:outerShdw blurRad="38100" dist="38100" dir="2700000" algn="tl">
                  <a:srgbClr val="FFFFFF"/>
                </a:outerShdw>
              </a:effectLst>
              <a:cs typeface="Arial" pitchFamily="34" charset="0"/>
            </a:endParaRPr>
          </a:p>
        </p:txBody>
      </p:sp>
      <p:sp>
        <p:nvSpPr>
          <p:cNvPr id="12292" name="Text Box 8"/>
          <p:cNvSpPr txBox="1">
            <a:spLocks noChangeArrowheads="1"/>
          </p:cNvSpPr>
          <p:nvPr/>
        </p:nvSpPr>
        <p:spPr bwMode="auto">
          <a:xfrm>
            <a:off x="4905375" y="4167188"/>
            <a:ext cx="2819400" cy="1570037"/>
          </a:xfrm>
          <a:prstGeom prst="rect">
            <a:avLst/>
          </a:prstGeom>
          <a:solidFill>
            <a:srgbClr val="CCECFF"/>
          </a:solidFill>
          <a:ln w="9525">
            <a:noFill/>
            <a:miter lim="800000"/>
            <a:headEnd/>
            <a:tailEnd/>
          </a:ln>
        </p:spPr>
        <p:txBody>
          <a:bodyPr>
            <a:spAutoFit/>
          </a:bodyPr>
          <a:lstStyle/>
          <a:p>
            <a:pPr algn="ctr" fontAlgn="base">
              <a:spcBef>
                <a:spcPct val="0"/>
              </a:spcBef>
              <a:spcAft>
                <a:spcPct val="0"/>
              </a:spcAft>
              <a:defRPr/>
            </a:pPr>
            <a:r>
              <a:rPr lang="en-US" sz="2400" b="1" dirty="0">
                <a:solidFill>
                  <a:prstClr val="black"/>
                </a:solidFill>
                <a:cs typeface="Arial" pitchFamily="34" charset="0"/>
              </a:rPr>
              <a:t>Rate of Dropout/Rate of Retention of Students</a:t>
            </a:r>
          </a:p>
        </p:txBody>
      </p:sp>
      <p:grpSp>
        <p:nvGrpSpPr>
          <p:cNvPr id="2" name="Group 19"/>
          <p:cNvGrpSpPr>
            <a:grpSpLocks/>
          </p:cNvGrpSpPr>
          <p:nvPr/>
        </p:nvGrpSpPr>
        <p:grpSpPr bwMode="auto">
          <a:xfrm>
            <a:off x="908050" y="2608263"/>
            <a:ext cx="3468688" cy="3508375"/>
            <a:chOff x="2016" y="2502"/>
            <a:chExt cx="1017" cy="3638"/>
          </a:xfrm>
        </p:grpSpPr>
        <p:sp>
          <p:nvSpPr>
            <p:cNvPr id="6153" name="Text Box 9"/>
            <p:cNvSpPr txBox="1">
              <a:spLocks noChangeArrowheads="1"/>
            </p:cNvSpPr>
            <p:nvPr/>
          </p:nvSpPr>
          <p:spPr bwMode="auto">
            <a:xfrm>
              <a:off x="2016" y="3778"/>
              <a:ext cx="1017" cy="2362"/>
            </a:xfrm>
            <a:prstGeom prst="rect">
              <a:avLst/>
            </a:prstGeom>
            <a:solidFill>
              <a:srgbClr val="CCECFF"/>
            </a:solidFill>
            <a:ln w="9525">
              <a:noFill/>
              <a:miter lim="800000"/>
              <a:headEnd/>
              <a:tailEnd/>
            </a:ln>
            <a:effectLst/>
          </p:spPr>
          <p:txBody>
            <a:bodyPr>
              <a:spAutoFit/>
            </a:bodyPr>
            <a:lstStyle/>
            <a:p>
              <a:pPr algn="ctr" fontAlgn="base">
                <a:spcBef>
                  <a:spcPct val="50000"/>
                </a:spcBef>
                <a:spcAft>
                  <a:spcPct val="0"/>
                </a:spcAft>
                <a:defRPr/>
              </a:pPr>
              <a:r>
                <a:rPr lang="en-US" sz="2800" b="1" dirty="0">
                  <a:solidFill>
                    <a:prstClr val="black"/>
                  </a:solidFill>
                  <a:effectLst>
                    <a:outerShdw blurRad="38100" dist="38100" dir="2700000" algn="tl">
                      <a:srgbClr val="FFFFFF"/>
                    </a:outerShdw>
                  </a:effectLst>
                  <a:cs typeface="Arial" pitchFamily="34" charset="0"/>
                </a:rPr>
                <a:t>Cycle Time (Throughput Time)</a:t>
              </a:r>
            </a:p>
            <a:p>
              <a:pPr algn="ctr" fontAlgn="base">
                <a:spcBef>
                  <a:spcPct val="50000"/>
                </a:spcBef>
                <a:spcAft>
                  <a:spcPct val="0"/>
                </a:spcAft>
                <a:defRPr/>
              </a:pPr>
              <a:r>
                <a:rPr lang="en-US" b="1" dirty="0">
                  <a:solidFill>
                    <a:prstClr val="black"/>
                  </a:solidFill>
                  <a:cs typeface="Arial" pitchFamily="34" charset="0"/>
                </a:rPr>
                <a:t>computing how long it takes the organization to transform the unit’s inputs into a specified quantity of outputs</a:t>
              </a:r>
              <a:endParaRPr lang="en-US" b="1" dirty="0">
                <a:solidFill>
                  <a:prstClr val="black"/>
                </a:solidFill>
                <a:effectLst>
                  <a:outerShdw blurRad="38100" dist="38100" dir="2700000" algn="tl">
                    <a:srgbClr val="FFFFFF"/>
                  </a:outerShdw>
                </a:effectLst>
                <a:cs typeface="Arial" pitchFamily="34" charset="0"/>
              </a:endParaRPr>
            </a:p>
          </p:txBody>
        </p:sp>
        <p:pic>
          <p:nvPicPr>
            <p:cNvPr id="211976" name="Picture 17" descr="j0287147"/>
            <p:cNvPicPr>
              <a:picLocks noChangeAspect="1" noChangeArrowheads="1"/>
            </p:cNvPicPr>
            <p:nvPr/>
          </p:nvPicPr>
          <p:blipFill>
            <a:blip r:embed="rId2" cstate="print"/>
            <a:srcRect/>
            <a:stretch>
              <a:fillRect/>
            </a:stretch>
          </p:blipFill>
          <p:spPr bwMode="auto">
            <a:xfrm>
              <a:off x="2262" y="2502"/>
              <a:ext cx="554" cy="1259"/>
            </a:xfrm>
            <a:prstGeom prst="rect">
              <a:avLst/>
            </a:prstGeom>
            <a:noFill/>
            <a:ln w="9525">
              <a:noFill/>
              <a:miter lim="800000"/>
              <a:headEnd/>
              <a:tailEnd/>
            </a:ln>
          </p:spPr>
        </p:pic>
      </p:grpSp>
      <p:pic>
        <p:nvPicPr>
          <p:cNvPr id="12294" name="Picture 2" descr="http://4.bp.blogspot.com/-Gp52P6AZ-BY/Td3DyT2bJrI/AAAAAAAAAvM/hlZTClDVqUk/s1600/463px-dropout_svg1.png"/>
          <p:cNvPicPr>
            <a:picLocks noChangeAspect="1" noChangeArrowheads="1"/>
          </p:cNvPicPr>
          <p:nvPr/>
        </p:nvPicPr>
        <p:blipFill>
          <a:blip r:embed="rId3" cstate="print"/>
          <a:srcRect/>
          <a:stretch>
            <a:fillRect/>
          </a:stretch>
        </p:blipFill>
        <p:spPr bwMode="auto">
          <a:xfrm>
            <a:off x="5235575" y="1908175"/>
            <a:ext cx="2014538" cy="2605088"/>
          </a:xfrm>
          <a:prstGeom prst="rect">
            <a:avLst/>
          </a:prstGeom>
          <a:noFill/>
          <a:ln w="9525">
            <a:noFill/>
            <a:miter lim="800000"/>
            <a:headEnd/>
            <a:tailEnd/>
          </a:ln>
        </p:spPr>
      </p:pic>
    </p:spTree>
    <p:extLst>
      <p:ext uri="{BB962C8B-B14F-4D97-AF65-F5344CB8AC3E}">
        <p14:creationId xmlns:p14="http://schemas.microsoft.com/office/powerpoint/2010/main" val="631094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additive="base">
                                        <p:cTn id="7" dur="500" fill="hold"/>
                                        <p:tgtEl>
                                          <p:spTgt spid="6151"/>
                                        </p:tgtEl>
                                        <p:attrNameLst>
                                          <p:attrName>ppt_x</p:attrName>
                                        </p:attrNameLst>
                                      </p:cBhvr>
                                      <p:tavLst>
                                        <p:tav tm="0">
                                          <p:val>
                                            <p:strVal val="#ppt_x"/>
                                          </p:val>
                                        </p:tav>
                                        <p:tav tm="100000">
                                          <p:val>
                                            <p:strVal val="#ppt_x"/>
                                          </p:val>
                                        </p:tav>
                                      </p:tavLst>
                                    </p:anim>
                                    <p:anim calcmode="lin" valueType="num">
                                      <p:cBhvr additive="base">
                                        <p:cTn id="8"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2"/>
                                        </p:tgtEl>
                                        <p:attrNameLst>
                                          <p:attrName>style.visibility</p:attrName>
                                        </p:attrNameLst>
                                      </p:cBhvr>
                                      <p:to>
                                        <p:strVal val="visible"/>
                                      </p:to>
                                    </p:set>
                                    <p:anim calcmode="lin" valueType="num">
                                      <p:cBhvr additive="base">
                                        <p:cTn id="19" dur="500" fill="hold"/>
                                        <p:tgtEl>
                                          <p:spTgt spid="12292"/>
                                        </p:tgtEl>
                                        <p:attrNameLst>
                                          <p:attrName>ppt_x</p:attrName>
                                        </p:attrNameLst>
                                      </p:cBhvr>
                                      <p:tavLst>
                                        <p:tav tm="0">
                                          <p:val>
                                            <p:strVal val="#ppt_x"/>
                                          </p:val>
                                        </p:tav>
                                        <p:tav tm="100000">
                                          <p:val>
                                            <p:strVal val="#ppt_x"/>
                                          </p:val>
                                        </p:tav>
                                      </p:tavLst>
                                    </p:anim>
                                    <p:anim calcmode="lin" valueType="num">
                                      <p:cBhvr additive="base">
                                        <p:cTn id="20" dur="500" fill="hold"/>
                                        <p:tgtEl>
                                          <p:spTgt spid="1229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294"/>
                                        </p:tgtEl>
                                        <p:attrNameLst>
                                          <p:attrName>style.visibility</p:attrName>
                                        </p:attrNameLst>
                                      </p:cBhvr>
                                      <p:to>
                                        <p:strVal val="visible"/>
                                      </p:to>
                                    </p:set>
                                    <p:anim calcmode="lin" valueType="num">
                                      <p:cBhvr additive="base">
                                        <p:cTn id="23" dur="500" fill="hold"/>
                                        <p:tgtEl>
                                          <p:spTgt spid="12294"/>
                                        </p:tgtEl>
                                        <p:attrNameLst>
                                          <p:attrName>ppt_x</p:attrName>
                                        </p:attrNameLst>
                                      </p:cBhvr>
                                      <p:tavLst>
                                        <p:tav tm="0">
                                          <p:val>
                                            <p:strVal val="#ppt_x"/>
                                          </p:val>
                                        </p:tav>
                                        <p:tav tm="100000">
                                          <p:val>
                                            <p:strVal val="#ppt_x"/>
                                          </p:val>
                                        </p:tav>
                                      </p:tavLst>
                                    </p:anim>
                                    <p:anim calcmode="lin" valueType="num">
                                      <p:cBhvr additive="base">
                                        <p:cTn id="24"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1229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a:xfrm>
            <a:off x="762000" y="808038"/>
            <a:ext cx="7115175" cy="1320800"/>
          </a:xfrm>
        </p:spPr>
        <p:txBody>
          <a:bodyPr/>
          <a:lstStyle/>
          <a:p>
            <a:pPr eaLnBrk="1" hangingPunct="1"/>
            <a:r>
              <a:rPr lang="en-US" sz="3600" b="1" u="sng" dirty="0" smtClean="0"/>
              <a:t>Efficiency Ratios (Input-Output)</a:t>
            </a:r>
            <a:r>
              <a:rPr lang="en-US" sz="3600" b="1" dirty="0" smtClean="0"/>
              <a:t/>
            </a:r>
            <a:br>
              <a:rPr lang="en-US" sz="3600" b="1" dirty="0" smtClean="0"/>
            </a:br>
            <a:endParaRPr lang="en-US" sz="3600" b="1" dirty="0" smtClean="0"/>
          </a:p>
        </p:txBody>
      </p:sp>
      <p:sp>
        <p:nvSpPr>
          <p:cNvPr id="212995" name="Content Placeholder 2"/>
          <p:cNvSpPr>
            <a:spLocks noGrp="1"/>
          </p:cNvSpPr>
          <p:nvPr>
            <p:ph idx="1"/>
          </p:nvPr>
        </p:nvSpPr>
        <p:spPr>
          <a:xfrm>
            <a:off x="1066800" y="1600200"/>
            <a:ext cx="6629400" cy="3881438"/>
          </a:xfrm>
        </p:spPr>
        <p:txBody>
          <a:bodyPr>
            <a:normAutofit/>
          </a:bodyPr>
          <a:lstStyle/>
          <a:p>
            <a:pPr lvl="1" eaLnBrk="1" hangingPunct="1">
              <a:lnSpc>
                <a:spcPct val="150000"/>
              </a:lnSpc>
              <a:buClr>
                <a:srgbClr val="C00000"/>
              </a:buClr>
              <a:buFont typeface="Wingdings" pitchFamily="2" charset="2"/>
              <a:buChar char="q"/>
            </a:pPr>
            <a:r>
              <a:rPr lang="en-US" sz="2800" dirty="0" smtClean="0"/>
              <a:t> Full Time Teacher: Pupil/Student Ratio</a:t>
            </a:r>
            <a:endParaRPr lang="en-US" dirty="0" smtClean="0"/>
          </a:p>
          <a:p>
            <a:pPr lvl="1" eaLnBrk="1" hangingPunct="1">
              <a:lnSpc>
                <a:spcPct val="150000"/>
              </a:lnSpc>
              <a:buClr>
                <a:srgbClr val="C00000"/>
              </a:buClr>
              <a:buFont typeface="Wingdings" pitchFamily="2" charset="2"/>
              <a:buChar char="q"/>
            </a:pPr>
            <a:r>
              <a:rPr lang="en-US" sz="2800" dirty="0" smtClean="0"/>
              <a:t> Classroom: Pupil/Student Ratio</a:t>
            </a:r>
            <a:endParaRPr lang="en-US" dirty="0" smtClean="0"/>
          </a:p>
          <a:p>
            <a:pPr lvl="1" eaLnBrk="1" hangingPunct="1">
              <a:lnSpc>
                <a:spcPct val="150000"/>
              </a:lnSpc>
              <a:buClr>
                <a:srgbClr val="C00000"/>
              </a:buClr>
              <a:buFont typeface="Wingdings" pitchFamily="2" charset="2"/>
              <a:buChar char="q"/>
            </a:pPr>
            <a:r>
              <a:rPr lang="en-US" sz="2800" dirty="0" smtClean="0"/>
              <a:t> Textbook: Pupil/Student Ratio</a:t>
            </a:r>
            <a:endParaRPr lang="en-US" dirty="0" smtClean="0"/>
          </a:p>
          <a:p>
            <a:pPr lvl="1" eaLnBrk="1" hangingPunct="1">
              <a:lnSpc>
                <a:spcPct val="150000"/>
              </a:lnSpc>
              <a:buClr>
                <a:srgbClr val="C00000"/>
              </a:buClr>
              <a:buFont typeface="Wingdings" pitchFamily="2" charset="2"/>
              <a:buChar char="q"/>
            </a:pPr>
            <a:r>
              <a:rPr lang="en-US" sz="2800" dirty="0" smtClean="0"/>
              <a:t> Space per pupil/student</a:t>
            </a:r>
            <a:endParaRPr lang="en-US" dirty="0" smtClean="0"/>
          </a:p>
          <a:p>
            <a:pPr lvl="1" eaLnBrk="1" hangingPunct="1">
              <a:lnSpc>
                <a:spcPct val="150000"/>
              </a:lnSpc>
              <a:buClr>
                <a:srgbClr val="C00000"/>
              </a:buClr>
              <a:buFont typeface="Wingdings" pitchFamily="2" charset="2"/>
              <a:buChar char="q"/>
            </a:pPr>
            <a:r>
              <a:rPr lang="en-US" sz="2800" dirty="0" smtClean="0"/>
              <a:t> Others</a:t>
            </a:r>
            <a:endParaRPr lang="en-US" dirty="0" smtClean="0"/>
          </a:p>
          <a:p>
            <a:pPr eaLnBrk="1" hangingPunct="1">
              <a:lnSpc>
                <a:spcPct val="150000"/>
              </a:lnSpc>
              <a:buClr>
                <a:srgbClr val="C00000"/>
              </a:buClr>
              <a:buFont typeface="Wingdings" pitchFamily="2" charset="2"/>
              <a:buChar char="q"/>
            </a:pPr>
            <a:endParaRPr lang="en-US" dirty="0" smtClean="0"/>
          </a:p>
        </p:txBody>
      </p:sp>
    </p:spTree>
    <p:extLst>
      <p:ext uri="{BB962C8B-B14F-4D97-AF65-F5344CB8AC3E}">
        <p14:creationId xmlns:p14="http://schemas.microsoft.com/office/powerpoint/2010/main" val="4000521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85800" y="304800"/>
            <a:ext cx="5181600" cy="707886"/>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fontAlgn="base">
              <a:spcBef>
                <a:spcPct val="50000"/>
              </a:spcBef>
              <a:spcAft>
                <a:spcPct val="0"/>
              </a:spcAft>
              <a:defRPr/>
            </a:pPr>
            <a:r>
              <a:rPr lang="en-US" sz="4000" b="1" u="sng" dirty="0" smtClean="0">
                <a:solidFill>
                  <a:srgbClr val="C00000"/>
                </a:solidFill>
                <a:cs typeface="Arial" pitchFamily="34" charset="0"/>
              </a:rPr>
              <a:t>Economic </a:t>
            </a:r>
            <a:r>
              <a:rPr lang="en-US" sz="4000" b="1" u="sng" dirty="0">
                <a:solidFill>
                  <a:srgbClr val="C00000"/>
                </a:solidFill>
                <a:cs typeface="Arial" pitchFamily="34" charset="0"/>
              </a:rPr>
              <a:t>Measures</a:t>
            </a:r>
          </a:p>
        </p:txBody>
      </p:sp>
      <p:sp>
        <p:nvSpPr>
          <p:cNvPr id="5" name="Text Box 7"/>
          <p:cNvSpPr txBox="1">
            <a:spLocks noChangeArrowheads="1"/>
          </p:cNvSpPr>
          <p:nvPr/>
        </p:nvSpPr>
        <p:spPr bwMode="auto">
          <a:xfrm>
            <a:off x="512331" y="1208087"/>
            <a:ext cx="4081462" cy="2400657"/>
          </a:xfrm>
          <a:prstGeom prst="rect">
            <a:avLst/>
          </a:prstGeom>
          <a:solidFill>
            <a:srgbClr val="92D050"/>
          </a:solidFill>
          <a:ln w="9525">
            <a:noFill/>
            <a:miter lim="800000"/>
            <a:headEnd/>
            <a:tailEnd/>
          </a:ln>
          <a:effectLst/>
        </p:spPr>
        <p:txBody>
          <a:bodyPr wrap="square">
            <a:spAutoFit/>
          </a:bodyPr>
          <a:lstStyle/>
          <a:p>
            <a:pPr algn="ctr" fontAlgn="base">
              <a:spcBef>
                <a:spcPct val="50000"/>
              </a:spcBef>
              <a:spcAft>
                <a:spcPct val="0"/>
              </a:spcAft>
              <a:defRPr/>
            </a:pPr>
            <a:r>
              <a:rPr lang="en-US" sz="4000" b="1" dirty="0" smtClean="0">
                <a:solidFill>
                  <a:prstClr val="black"/>
                </a:solidFill>
                <a:effectLst>
                  <a:outerShdw blurRad="38100" dist="38100" dir="2700000" algn="tl">
                    <a:srgbClr val="FFFFFF"/>
                  </a:outerShdw>
                </a:effectLst>
                <a:cs typeface="Arial" pitchFamily="34" charset="0"/>
              </a:rPr>
              <a:t>Cost Benefit Ratio</a:t>
            </a:r>
            <a:r>
              <a:rPr lang="en-US" sz="4000" b="1" dirty="0">
                <a:solidFill>
                  <a:prstClr val="black"/>
                </a:solidFill>
                <a:effectLst>
                  <a:outerShdw blurRad="38100" dist="38100" dir="2700000" algn="tl">
                    <a:srgbClr val="FFFFFF"/>
                  </a:outerShdw>
                </a:effectLst>
                <a:cs typeface="Arial" pitchFamily="34" charset="0"/>
              </a:rPr>
              <a:t>: </a:t>
            </a:r>
          </a:p>
          <a:p>
            <a:pPr algn="ctr" fontAlgn="base">
              <a:spcBef>
                <a:spcPct val="50000"/>
              </a:spcBef>
              <a:spcAft>
                <a:spcPct val="0"/>
              </a:spcAft>
              <a:defRPr/>
            </a:pPr>
            <a:r>
              <a:rPr lang="en-US" sz="2000" b="1" dirty="0">
                <a:solidFill>
                  <a:prstClr val="black"/>
                </a:solidFill>
                <a:cs typeface="Arial" pitchFamily="34" charset="0"/>
              </a:rPr>
              <a:t>comparing </a:t>
            </a:r>
            <a:r>
              <a:rPr lang="en-US" sz="2000" b="1" dirty="0" smtClean="0">
                <a:solidFill>
                  <a:prstClr val="black"/>
                </a:solidFill>
                <a:cs typeface="Arial" pitchFamily="34" charset="0"/>
              </a:rPr>
              <a:t>the costs of producing a product or rendering a service to the benefits it generates</a:t>
            </a:r>
            <a:endParaRPr lang="en-US" sz="2000" b="1" dirty="0">
              <a:solidFill>
                <a:prstClr val="black"/>
              </a:solidFill>
              <a:effectLst>
                <a:outerShdw blurRad="38100" dist="38100" dir="2700000" algn="tl">
                  <a:srgbClr val="FFFFFF"/>
                </a:outerShdw>
              </a:effectLst>
              <a:cs typeface="Arial" pitchFamily="34" charset="0"/>
            </a:endParaRPr>
          </a:p>
        </p:txBody>
      </p:sp>
      <p:sp>
        <p:nvSpPr>
          <p:cNvPr id="6" name="Text Box 7"/>
          <p:cNvSpPr txBox="1">
            <a:spLocks noChangeArrowheads="1"/>
          </p:cNvSpPr>
          <p:nvPr/>
        </p:nvSpPr>
        <p:spPr bwMode="auto">
          <a:xfrm>
            <a:off x="4746193" y="1217324"/>
            <a:ext cx="4114800" cy="2092881"/>
          </a:xfrm>
          <a:prstGeom prst="rect">
            <a:avLst/>
          </a:prstGeom>
          <a:solidFill>
            <a:srgbClr val="92D050"/>
          </a:solidFill>
          <a:ln w="9525">
            <a:noFill/>
            <a:miter lim="800000"/>
            <a:headEnd/>
            <a:tailEnd/>
          </a:ln>
          <a:effectLst/>
        </p:spPr>
        <p:txBody>
          <a:bodyPr wrap="square">
            <a:spAutoFit/>
          </a:bodyPr>
          <a:lstStyle/>
          <a:p>
            <a:pPr algn="ctr" fontAlgn="base">
              <a:spcBef>
                <a:spcPct val="50000"/>
              </a:spcBef>
              <a:spcAft>
                <a:spcPct val="0"/>
              </a:spcAft>
              <a:defRPr/>
            </a:pPr>
            <a:r>
              <a:rPr lang="en-US" sz="4000" b="1" dirty="0" smtClean="0">
                <a:solidFill>
                  <a:prstClr val="black"/>
                </a:solidFill>
                <a:effectLst>
                  <a:outerShdw blurRad="38100" dist="38100" dir="2700000" algn="tl">
                    <a:srgbClr val="FFFFFF"/>
                  </a:outerShdw>
                </a:effectLst>
                <a:cs typeface="Arial" pitchFamily="34" charset="0"/>
              </a:rPr>
              <a:t>Investment Return Ratio</a:t>
            </a:r>
            <a:r>
              <a:rPr lang="en-US" sz="4000" b="1" dirty="0">
                <a:solidFill>
                  <a:prstClr val="black"/>
                </a:solidFill>
                <a:effectLst>
                  <a:outerShdw blurRad="38100" dist="38100" dir="2700000" algn="tl">
                    <a:srgbClr val="FFFFFF"/>
                  </a:outerShdw>
                </a:effectLst>
                <a:cs typeface="Arial" pitchFamily="34" charset="0"/>
              </a:rPr>
              <a:t>: </a:t>
            </a:r>
          </a:p>
          <a:p>
            <a:pPr algn="ctr" fontAlgn="base">
              <a:spcBef>
                <a:spcPct val="50000"/>
              </a:spcBef>
              <a:spcAft>
                <a:spcPct val="0"/>
              </a:spcAft>
              <a:defRPr/>
            </a:pPr>
            <a:r>
              <a:rPr lang="en-US" sz="2000" b="1" dirty="0">
                <a:solidFill>
                  <a:prstClr val="black"/>
                </a:solidFill>
                <a:cs typeface="Arial" pitchFamily="34" charset="0"/>
              </a:rPr>
              <a:t>comparing </a:t>
            </a:r>
            <a:r>
              <a:rPr lang="en-US" sz="2000" b="1" dirty="0" smtClean="0">
                <a:solidFill>
                  <a:prstClr val="black"/>
                </a:solidFill>
                <a:cs typeface="Arial" pitchFamily="34" charset="0"/>
              </a:rPr>
              <a:t>programs or projects investments to economic returns</a:t>
            </a:r>
            <a:endParaRPr lang="en-US" sz="2000" b="1" dirty="0">
              <a:solidFill>
                <a:prstClr val="black"/>
              </a:solidFill>
              <a:effectLst>
                <a:outerShdw blurRad="38100" dist="38100" dir="2700000" algn="tl">
                  <a:srgbClr val="FFFFFF"/>
                </a:outerShdw>
              </a:effectLst>
              <a:cs typeface="Arial" pitchFamily="34" charset="0"/>
            </a:endParaRPr>
          </a:p>
        </p:txBody>
      </p:sp>
      <p:sp>
        <p:nvSpPr>
          <p:cNvPr id="7" name="Title 1"/>
          <p:cNvSpPr>
            <a:spLocks noGrp="1"/>
          </p:cNvSpPr>
          <p:nvPr>
            <p:ph type="title"/>
          </p:nvPr>
        </p:nvSpPr>
        <p:spPr>
          <a:xfrm>
            <a:off x="326593" y="3722687"/>
            <a:ext cx="3276600" cy="533400"/>
          </a:xfrm>
        </p:spPr>
        <p:txBody>
          <a:bodyPr>
            <a:normAutofit fontScale="90000"/>
          </a:bodyPr>
          <a:lstStyle/>
          <a:p>
            <a:pPr eaLnBrk="1" hangingPunct="1"/>
            <a:r>
              <a:rPr lang="en-US" sz="3600" b="1" dirty="0" smtClean="0">
                <a:solidFill>
                  <a:schemeClr val="tx2"/>
                </a:solidFill>
              </a:rPr>
              <a:t>Economy Ratio</a:t>
            </a:r>
          </a:p>
        </p:txBody>
      </p:sp>
      <p:sp>
        <p:nvSpPr>
          <p:cNvPr id="8" name="Content Placeholder 2"/>
          <p:cNvSpPr>
            <a:spLocks noGrp="1"/>
          </p:cNvSpPr>
          <p:nvPr>
            <p:ph idx="1"/>
          </p:nvPr>
        </p:nvSpPr>
        <p:spPr>
          <a:xfrm>
            <a:off x="1088593" y="4179887"/>
            <a:ext cx="7772400" cy="1905000"/>
          </a:xfrm>
        </p:spPr>
        <p:txBody>
          <a:bodyPr>
            <a:normAutofit/>
          </a:bodyPr>
          <a:lstStyle/>
          <a:p>
            <a:pPr lvl="1" eaLnBrk="1" hangingPunct="1">
              <a:buClr>
                <a:srgbClr val="C00000"/>
              </a:buClr>
              <a:buFont typeface="Wingdings" pitchFamily="2" charset="2"/>
              <a:buChar char="q"/>
            </a:pPr>
            <a:r>
              <a:rPr lang="en-US" sz="2400" dirty="0" smtClean="0"/>
              <a:t> Cost per Pupil/Student per Year</a:t>
            </a:r>
          </a:p>
          <a:p>
            <a:pPr lvl="1" eaLnBrk="1" hangingPunct="1">
              <a:buClr>
                <a:srgbClr val="C00000"/>
              </a:buClr>
              <a:buFont typeface="Wingdings" pitchFamily="2" charset="2"/>
              <a:buChar char="q"/>
            </a:pPr>
            <a:r>
              <a:rPr lang="en-US" sz="2400" dirty="0" smtClean="0"/>
              <a:t> Cost per Organizational Unit</a:t>
            </a:r>
          </a:p>
          <a:p>
            <a:pPr lvl="1" eaLnBrk="1" hangingPunct="1">
              <a:buClr>
                <a:srgbClr val="C00000"/>
              </a:buClr>
              <a:buFont typeface="Wingdings" pitchFamily="2" charset="2"/>
              <a:buChar char="q"/>
            </a:pPr>
            <a:r>
              <a:rPr lang="en-US" sz="2400" dirty="0" smtClean="0"/>
              <a:t> Cost to Educate Students for Entire K to 12 Duration</a:t>
            </a:r>
          </a:p>
          <a:p>
            <a:pPr lvl="1" eaLnBrk="1" hangingPunct="1">
              <a:buClr>
                <a:srgbClr val="C00000"/>
              </a:buClr>
              <a:buFont typeface="Wingdings" pitchFamily="2" charset="2"/>
              <a:buChar char="q"/>
            </a:pPr>
            <a:r>
              <a:rPr lang="en-US" sz="2400" dirty="0" smtClean="0"/>
              <a:t> Cost per Square Meter of Facilities Built</a:t>
            </a:r>
            <a:endParaRPr lang="en-US" sz="2800" dirty="0" smtClean="0"/>
          </a:p>
          <a:p>
            <a:pPr lvl="1" eaLnBrk="1" hangingPunct="1">
              <a:buClr>
                <a:srgbClr val="C00000"/>
              </a:buClr>
              <a:buFont typeface="Wingdings" pitchFamily="2" charset="2"/>
              <a:buChar char="q"/>
            </a:pPr>
            <a:endParaRPr lang="en-US" dirty="0" smtClean="0"/>
          </a:p>
        </p:txBody>
      </p:sp>
    </p:spTree>
    <p:extLst>
      <p:ext uri="{BB962C8B-B14F-4D97-AF65-F5344CB8AC3E}">
        <p14:creationId xmlns:p14="http://schemas.microsoft.com/office/powerpoint/2010/main" val="42178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3962400" y="3429000"/>
            <a:ext cx="1295400" cy="769938"/>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4400" b="1" dirty="0">
                <a:solidFill>
                  <a:prstClr val="black"/>
                </a:solidFill>
                <a:effectLst>
                  <a:outerShdw blurRad="38100" dist="38100" dir="2700000" algn="tl">
                    <a:srgbClr val="C0C0C0"/>
                  </a:outerShdw>
                </a:effectLst>
                <a:cs typeface="Arial" pitchFamily="34" charset="0"/>
              </a:rPr>
              <a:t>VS.</a:t>
            </a:r>
          </a:p>
        </p:txBody>
      </p:sp>
      <p:grpSp>
        <p:nvGrpSpPr>
          <p:cNvPr id="2" name="Group 14"/>
          <p:cNvGrpSpPr>
            <a:grpSpLocks/>
          </p:cNvGrpSpPr>
          <p:nvPr/>
        </p:nvGrpSpPr>
        <p:grpSpPr bwMode="auto">
          <a:xfrm>
            <a:off x="115887" y="1611312"/>
            <a:ext cx="3770313" cy="4408488"/>
            <a:chOff x="0" y="864"/>
            <a:chExt cx="2375" cy="2777"/>
          </a:xfrm>
        </p:grpSpPr>
        <p:sp>
          <p:nvSpPr>
            <p:cNvPr id="8196" name="Text Box 4"/>
            <p:cNvSpPr txBox="1">
              <a:spLocks noChangeArrowheads="1"/>
            </p:cNvSpPr>
            <p:nvPr/>
          </p:nvSpPr>
          <p:spPr bwMode="auto">
            <a:xfrm>
              <a:off x="336" y="3350"/>
              <a:ext cx="1728" cy="291"/>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400" b="1" dirty="0">
                  <a:solidFill>
                    <a:prstClr val="black"/>
                  </a:solidFill>
                  <a:effectLst>
                    <a:outerShdw blurRad="38100" dist="38100" dir="2700000" algn="tl">
                      <a:srgbClr val="C0C0C0"/>
                    </a:outerShdw>
                  </a:effectLst>
                  <a:cs typeface="Arial" pitchFamily="34" charset="0"/>
                </a:rPr>
                <a:t>Resources Spent</a:t>
              </a:r>
            </a:p>
          </p:txBody>
        </p:sp>
        <p:pic>
          <p:nvPicPr>
            <p:cNvPr id="216074" name="Picture 9" descr="j0232383"/>
            <p:cNvPicPr>
              <a:picLocks noChangeAspect="1" noChangeArrowheads="1"/>
            </p:cNvPicPr>
            <p:nvPr/>
          </p:nvPicPr>
          <p:blipFill>
            <a:blip r:embed="rId2" cstate="print"/>
            <a:srcRect/>
            <a:stretch>
              <a:fillRect/>
            </a:stretch>
          </p:blipFill>
          <p:spPr bwMode="auto">
            <a:xfrm>
              <a:off x="0" y="864"/>
              <a:ext cx="1666" cy="929"/>
            </a:xfrm>
            <a:prstGeom prst="rect">
              <a:avLst/>
            </a:prstGeom>
            <a:noFill/>
            <a:ln w="9525">
              <a:noFill/>
              <a:miter lim="800000"/>
              <a:headEnd/>
              <a:tailEnd/>
            </a:ln>
          </p:spPr>
        </p:pic>
        <p:pic>
          <p:nvPicPr>
            <p:cNvPr id="216075" name="Picture 10" descr="j0410519"/>
            <p:cNvPicPr>
              <a:picLocks noChangeAspect="1" noChangeArrowheads="1"/>
            </p:cNvPicPr>
            <p:nvPr/>
          </p:nvPicPr>
          <p:blipFill>
            <a:blip r:embed="rId3" cstate="print"/>
            <a:srcRect/>
            <a:stretch>
              <a:fillRect/>
            </a:stretch>
          </p:blipFill>
          <p:spPr bwMode="auto">
            <a:xfrm>
              <a:off x="384" y="1086"/>
              <a:ext cx="1952" cy="2147"/>
            </a:xfrm>
            <a:prstGeom prst="rect">
              <a:avLst/>
            </a:prstGeom>
            <a:noFill/>
            <a:ln w="9525">
              <a:noFill/>
              <a:miter lim="800000"/>
              <a:headEnd/>
              <a:tailEnd/>
            </a:ln>
          </p:spPr>
        </p:pic>
        <p:pic>
          <p:nvPicPr>
            <p:cNvPr id="216076" name="Picture 8" descr="j0185329"/>
            <p:cNvPicPr>
              <a:picLocks noChangeAspect="1" noChangeArrowheads="1"/>
            </p:cNvPicPr>
            <p:nvPr/>
          </p:nvPicPr>
          <p:blipFill>
            <a:blip r:embed="rId4" cstate="print"/>
            <a:srcRect/>
            <a:stretch>
              <a:fillRect/>
            </a:stretch>
          </p:blipFill>
          <p:spPr bwMode="auto">
            <a:xfrm>
              <a:off x="1488" y="1017"/>
              <a:ext cx="887" cy="1143"/>
            </a:xfrm>
            <a:prstGeom prst="rect">
              <a:avLst/>
            </a:prstGeom>
            <a:noFill/>
            <a:ln w="9525">
              <a:noFill/>
              <a:miter lim="800000"/>
              <a:headEnd/>
              <a:tailEnd/>
            </a:ln>
          </p:spPr>
        </p:pic>
        <p:pic>
          <p:nvPicPr>
            <p:cNvPr id="216077" name="Picture 11" descr="j0295149"/>
            <p:cNvPicPr>
              <a:picLocks noChangeAspect="1" noChangeArrowheads="1" noCrop="1"/>
            </p:cNvPicPr>
            <p:nvPr/>
          </p:nvPicPr>
          <p:blipFill>
            <a:blip r:embed="rId5" cstate="print"/>
            <a:srcRect/>
            <a:stretch>
              <a:fillRect/>
            </a:stretch>
          </p:blipFill>
          <p:spPr bwMode="auto">
            <a:xfrm>
              <a:off x="1104" y="2520"/>
              <a:ext cx="572" cy="936"/>
            </a:xfrm>
            <a:prstGeom prst="rect">
              <a:avLst/>
            </a:prstGeom>
            <a:noFill/>
            <a:ln w="9525">
              <a:noFill/>
              <a:miter lim="800000"/>
              <a:headEnd/>
              <a:tailEnd/>
            </a:ln>
          </p:spPr>
        </p:pic>
      </p:grpSp>
      <p:sp>
        <p:nvSpPr>
          <p:cNvPr id="8195" name="Text Box 3"/>
          <p:cNvSpPr txBox="1">
            <a:spLocks noChangeArrowheads="1"/>
          </p:cNvSpPr>
          <p:nvPr/>
        </p:nvSpPr>
        <p:spPr bwMode="auto">
          <a:xfrm>
            <a:off x="4902200" y="5710237"/>
            <a:ext cx="3200400" cy="461963"/>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400" b="1" dirty="0">
                <a:solidFill>
                  <a:prstClr val="black"/>
                </a:solidFill>
                <a:effectLst>
                  <a:outerShdw blurRad="38100" dist="38100" dir="2700000" algn="tl">
                    <a:srgbClr val="C0C0C0"/>
                  </a:outerShdw>
                </a:effectLst>
                <a:cs typeface="Arial" pitchFamily="34" charset="0"/>
              </a:rPr>
              <a:t>Outcomes achieved</a:t>
            </a:r>
          </a:p>
        </p:txBody>
      </p:sp>
      <p:sp>
        <p:nvSpPr>
          <p:cNvPr id="8194" name="Text Box 2"/>
          <p:cNvSpPr txBox="1">
            <a:spLocks noChangeArrowheads="1"/>
          </p:cNvSpPr>
          <p:nvPr/>
        </p:nvSpPr>
        <p:spPr bwMode="auto">
          <a:xfrm>
            <a:off x="552450" y="649069"/>
            <a:ext cx="5391150" cy="646331"/>
          </a:xfrm>
          <a:prstGeom prst="rect">
            <a:avLst/>
          </a:prstGeom>
          <a:noFill/>
          <a:ln w="9525">
            <a:noFill/>
            <a:miter lim="800000"/>
            <a:headEnd/>
            <a:tailEnd/>
          </a:ln>
          <a:effectLst>
            <a:outerShdw dist="35921" dir="2700000" algn="ctr" rotWithShape="0">
              <a:schemeClr val="bg2"/>
            </a:outerShdw>
          </a:effectLst>
        </p:spPr>
        <p:txBody>
          <a:bodyPr>
            <a:spAutoFit/>
          </a:bodyPr>
          <a:lstStyle/>
          <a:p>
            <a:pPr fontAlgn="base">
              <a:spcBef>
                <a:spcPct val="50000"/>
              </a:spcBef>
              <a:spcAft>
                <a:spcPct val="0"/>
              </a:spcAft>
              <a:defRPr/>
            </a:pPr>
            <a:r>
              <a:rPr lang="en-US" sz="3600" b="1" u="sng" dirty="0">
                <a:solidFill>
                  <a:srgbClr val="C00000"/>
                </a:solidFill>
                <a:cs typeface="Arial" pitchFamily="34" charset="0"/>
              </a:rPr>
              <a:t>Effectiveness Measures</a:t>
            </a:r>
          </a:p>
        </p:txBody>
      </p:sp>
      <p:pic>
        <p:nvPicPr>
          <p:cNvPr id="16390" name="Picture 2" descr="http://img.rfclipart.com/image/big/69-4f-5d/golden-medal-with-red-ribbon-Download-Royalty-free-Vector-File-EPS-2460.jpg?v3"/>
          <p:cNvPicPr>
            <a:picLocks noChangeAspect="1" noChangeArrowheads="1"/>
          </p:cNvPicPr>
          <p:nvPr/>
        </p:nvPicPr>
        <p:blipFill>
          <a:blip r:embed="rId6" cstate="print"/>
          <a:srcRect/>
          <a:stretch>
            <a:fillRect/>
          </a:stretch>
        </p:blipFill>
        <p:spPr bwMode="auto">
          <a:xfrm>
            <a:off x="4930775" y="1573212"/>
            <a:ext cx="2019300" cy="2020888"/>
          </a:xfrm>
          <a:prstGeom prst="rect">
            <a:avLst/>
          </a:prstGeom>
          <a:noFill/>
          <a:ln w="9525">
            <a:noFill/>
            <a:miter lim="800000"/>
            <a:headEnd/>
            <a:tailEnd/>
          </a:ln>
        </p:spPr>
      </p:pic>
      <p:pic>
        <p:nvPicPr>
          <p:cNvPr id="16391" name="Picture 4" descr="http://acuns.org/wp-content/uploads/2012/05/graduate.jpg"/>
          <p:cNvPicPr>
            <a:picLocks noChangeAspect="1" noChangeArrowheads="1"/>
          </p:cNvPicPr>
          <p:nvPr/>
        </p:nvPicPr>
        <p:blipFill>
          <a:blip r:embed="rId7" cstate="print"/>
          <a:srcRect/>
          <a:stretch>
            <a:fillRect/>
          </a:stretch>
        </p:blipFill>
        <p:spPr bwMode="auto">
          <a:xfrm>
            <a:off x="6540500" y="1954212"/>
            <a:ext cx="2222500" cy="1925638"/>
          </a:xfrm>
          <a:prstGeom prst="rect">
            <a:avLst/>
          </a:prstGeom>
          <a:noFill/>
          <a:ln w="9525">
            <a:noFill/>
            <a:miter lim="800000"/>
            <a:headEnd/>
            <a:tailEnd/>
          </a:ln>
        </p:spPr>
      </p:pic>
      <p:pic>
        <p:nvPicPr>
          <p:cNvPr id="16392" name="Picture 6" descr="http://marcscottvoiceover.com/wp-content/uploads/2012/06/google-ranking.jpg"/>
          <p:cNvPicPr>
            <a:picLocks noChangeAspect="1" noChangeArrowheads="1"/>
          </p:cNvPicPr>
          <p:nvPr/>
        </p:nvPicPr>
        <p:blipFill>
          <a:blip r:embed="rId8" cstate="print"/>
          <a:srcRect/>
          <a:stretch>
            <a:fillRect/>
          </a:stretch>
        </p:blipFill>
        <p:spPr bwMode="auto">
          <a:xfrm>
            <a:off x="5905500" y="3954462"/>
            <a:ext cx="1830387" cy="1827213"/>
          </a:xfrm>
          <a:prstGeom prst="rect">
            <a:avLst/>
          </a:prstGeom>
          <a:noFill/>
          <a:ln w="9525">
            <a:noFill/>
            <a:miter lim="800000"/>
            <a:headEnd/>
            <a:tailEnd/>
          </a:ln>
        </p:spPr>
      </p:pic>
    </p:spTree>
    <p:extLst>
      <p:ext uri="{BB962C8B-B14F-4D97-AF65-F5344CB8AC3E}">
        <p14:creationId xmlns:p14="http://schemas.microsoft.com/office/powerpoint/2010/main" val="3785441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197"/>
                                        </p:tgtEl>
                                        <p:attrNameLst>
                                          <p:attrName>style.visibility</p:attrName>
                                        </p:attrNameLst>
                                      </p:cBhvr>
                                      <p:to>
                                        <p:strVal val="visible"/>
                                      </p:to>
                                    </p:set>
                                    <p:anim calcmode="lin" valueType="num">
                                      <p:cBhvr>
                                        <p:cTn id="18" dur="500" fill="hold"/>
                                        <p:tgtEl>
                                          <p:spTgt spid="8197"/>
                                        </p:tgtEl>
                                        <p:attrNameLst>
                                          <p:attrName>ppt_w</p:attrName>
                                        </p:attrNameLst>
                                      </p:cBhvr>
                                      <p:tavLst>
                                        <p:tav tm="0">
                                          <p:val>
                                            <p:fltVal val="0"/>
                                          </p:val>
                                        </p:tav>
                                        <p:tav tm="100000">
                                          <p:val>
                                            <p:strVal val="#ppt_w"/>
                                          </p:val>
                                        </p:tav>
                                      </p:tavLst>
                                    </p:anim>
                                    <p:anim calcmode="lin" valueType="num">
                                      <p:cBhvr>
                                        <p:cTn id="19" dur="500" fill="hold"/>
                                        <p:tgtEl>
                                          <p:spTgt spid="8197"/>
                                        </p:tgtEl>
                                        <p:attrNameLst>
                                          <p:attrName>ppt_h</p:attrName>
                                        </p:attrNameLst>
                                      </p:cBhvr>
                                      <p:tavLst>
                                        <p:tav tm="0">
                                          <p:val>
                                            <p:fltVal val="0"/>
                                          </p:val>
                                        </p:tav>
                                        <p:tav tm="100000">
                                          <p:val>
                                            <p:strVal val="#ppt_h"/>
                                          </p:val>
                                        </p:tav>
                                      </p:tavLst>
                                    </p:anim>
                                  </p:childTnLst>
                                </p:cTn>
                              </p:par>
                              <p:par>
                                <p:cTn id="20" presetID="2" presetClass="entr" presetSubtype="4" fill="hold" grpId="1" nodeType="withEffect">
                                  <p:stCondLst>
                                    <p:cond delay="0"/>
                                  </p:stCondLst>
                                  <p:childTnLst>
                                    <p:set>
                                      <p:cBhvr>
                                        <p:cTn id="21" dur="1" fill="hold">
                                          <p:stCondLst>
                                            <p:cond delay="0"/>
                                          </p:stCondLst>
                                        </p:cTn>
                                        <p:tgtEl>
                                          <p:spTgt spid="8197"/>
                                        </p:tgtEl>
                                        <p:attrNameLst>
                                          <p:attrName>style.visibility</p:attrName>
                                        </p:attrNameLst>
                                      </p:cBhvr>
                                      <p:to>
                                        <p:strVal val="visible"/>
                                      </p:to>
                                    </p:set>
                                    <p:anim calcmode="lin" valueType="num">
                                      <p:cBhvr additive="base">
                                        <p:cTn id="22" dur="500" fill="hold"/>
                                        <p:tgtEl>
                                          <p:spTgt spid="8197"/>
                                        </p:tgtEl>
                                        <p:attrNameLst>
                                          <p:attrName>ppt_x</p:attrName>
                                        </p:attrNameLst>
                                      </p:cBhvr>
                                      <p:tavLst>
                                        <p:tav tm="0">
                                          <p:val>
                                            <p:strVal val="#ppt_x"/>
                                          </p:val>
                                        </p:tav>
                                        <p:tav tm="100000">
                                          <p:val>
                                            <p:strVal val="#ppt_x"/>
                                          </p:val>
                                        </p:tav>
                                      </p:tavLst>
                                    </p:anim>
                                    <p:anim calcmode="lin" valueType="num">
                                      <p:cBhvr additive="base">
                                        <p:cTn id="23" dur="500" fill="hold"/>
                                        <p:tgtEl>
                                          <p:spTgt spid="819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195"/>
                                        </p:tgtEl>
                                        <p:attrNameLst>
                                          <p:attrName>style.visibility</p:attrName>
                                        </p:attrNameLst>
                                      </p:cBhvr>
                                      <p:to>
                                        <p:strVal val="visible"/>
                                      </p:to>
                                    </p:set>
                                    <p:anim calcmode="lin" valueType="num">
                                      <p:cBhvr additive="base">
                                        <p:cTn id="26" dur="500" fill="hold"/>
                                        <p:tgtEl>
                                          <p:spTgt spid="8195"/>
                                        </p:tgtEl>
                                        <p:attrNameLst>
                                          <p:attrName>ppt_x</p:attrName>
                                        </p:attrNameLst>
                                      </p:cBhvr>
                                      <p:tavLst>
                                        <p:tav tm="0">
                                          <p:val>
                                            <p:strVal val="#ppt_x"/>
                                          </p:val>
                                        </p:tav>
                                        <p:tav tm="100000">
                                          <p:val>
                                            <p:strVal val="#ppt_x"/>
                                          </p:val>
                                        </p:tav>
                                      </p:tavLst>
                                    </p:anim>
                                    <p:anim calcmode="lin" valueType="num">
                                      <p:cBhvr additive="base">
                                        <p:cTn id="27" dur="500" fill="hold"/>
                                        <p:tgtEl>
                                          <p:spTgt spid="819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6390"/>
                                        </p:tgtEl>
                                        <p:attrNameLst>
                                          <p:attrName>style.visibility</p:attrName>
                                        </p:attrNameLst>
                                      </p:cBhvr>
                                      <p:to>
                                        <p:strVal val="visible"/>
                                      </p:to>
                                    </p:set>
                                    <p:anim calcmode="lin" valueType="num">
                                      <p:cBhvr additive="base">
                                        <p:cTn id="30" dur="500" fill="hold"/>
                                        <p:tgtEl>
                                          <p:spTgt spid="16390"/>
                                        </p:tgtEl>
                                        <p:attrNameLst>
                                          <p:attrName>ppt_x</p:attrName>
                                        </p:attrNameLst>
                                      </p:cBhvr>
                                      <p:tavLst>
                                        <p:tav tm="0">
                                          <p:val>
                                            <p:strVal val="#ppt_x"/>
                                          </p:val>
                                        </p:tav>
                                        <p:tav tm="100000">
                                          <p:val>
                                            <p:strVal val="#ppt_x"/>
                                          </p:val>
                                        </p:tav>
                                      </p:tavLst>
                                    </p:anim>
                                    <p:anim calcmode="lin" valueType="num">
                                      <p:cBhvr additive="base">
                                        <p:cTn id="31" dur="500" fill="hold"/>
                                        <p:tgtEl>
                                          <p:spTgt spid="1639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6391"/>
                                        </p:tgtEl>
                                        <p:attrNameLst>
                                          <p:attrName>style.visibility</p:attrName>
                                        </p:attrNameLst>
                                      </p:cBhvr>
                                      <p:to>
                                        <p:strVal val="visible"/>
                                      </p:to>
                                    </p:set>
                                    <p:anim calcmode="lin" valueType="num">
                                      <p:cBhvr additive="base">
                                        <p:cTn id="34" dur="500" fill="hold"/>
                                        <p:tgtEl>
                                          <p:spTgt spid="16391"/>
                                        </p:tgtEl>
                                        <p:attrNameLst>
                                          <p:attrName>ppt_x</p:attrName>
                                        </p:attrNameLst>
                                      </p:cBhvr>
                                      <p:tavLst>
                                        <p:tav tm="0">
                                          <p:val>
                                            <p:strVal val="#ppt_x"/>
                                          </p:val>
                                        </p:tav>
                                        <p:tav tm="100000">
                                          <p:val>
                                            <p:strVal val="#ppt_x"/>
                                          </p:val>
                                        </p:tav>
                                      </p:tavLst>
                                    </p:anim>
                                    <p:anim calcmode="lin" valueType="num">
                                      <p:cBhvr additive="base">
                                        <p:cTn id="35" dur="500" fill="hold"/>
                                        <p:tgtEl>
                                          <p:spTgt spid="16391"/>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6392"/>
                                        </p:tgtEl>
                                        <p:attrNameLst>
                                          <p:attrName>style.visibility</p:attrName>
                                        </p:attrNameLst>
                                      </p:cBhvr>
                                      <p:to>
                                        <p:strVal val="visible"/>
                                      </p:to>
                                    </p:set>
                                    <p:anim calcmode="lin" valueType="num">
                                      <p:cBhvr additive="base">
                                        <p:cTn id="38" dur="500" fill="hold"/>
                                        <p:tgtEl>
                                          <p:spTgt spid="16392"/>
                                        </p:tgtEl>
                                        <p:attrNameLst>
                                          <p:attrName>ppt_x</p:attrName>
                                        </p:attrNameLst>
                                      </p:cBhvr>
                                      <p:tavLst>
                                        <p:tav tm="0">
                                          <p:val>
                                            <p:strVal val="#ppt_x"/>
                                          </p:val>
                                        </p:tav>
                                        <p:tav tm="100000">
                                          <p:val>
                                            <p:strVal val="#ppt_x"/>
                                          </p:val>
                                        </p:tav>
                                      </p:tavLst>
                                    </p:anim>
                                    <p:anim calcmode="lin" valueType="num">
                                      <p:cBhvr additive="base">
                                        <p:cTn id="39" dur="500" fill="hold"/>
                                        <p:tgtEl>
                                          <p:spTgt spid="163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utoUpdateAnimBg="0"/>
      <p:bldP spid="8197" grpId="1"/>
      <p:bldP spid="8195" grpId="0"/>
      <p:bldP spid="81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a:xfrm>
            <a:off x="457200" y="685800"/>
            <a:ext cx="6934200" cy="1143000"/>
          </a:xfrm>
        </p:spPr>
        <p:txBody>
          <a:bodyPr/>
          <a:lstStyle/>
          <a:p>
            <a:pPr eaLnBrk="1" hangingPunct="1"/>
            <a:r>
              <a:rPr lang="en-US" b="1" u="sng" dirty="0" smtClean="0"/>
              <a:t>Effectiveness Measures</a:t>
            </a:r>
            <a:endParaRPr lang="en-US" b="1" dirty="0" smtClean="0"/>
          </a:p>
        </p:txBody>
      </p:sp>
      <p:sp>
        <p:nvSpPr>
          <p:cNvPr id="217091" name="Content Placeholder 2"/>
          <p:cNvSpPr>
            <a:spLocks noGrp="1"/>
          </p:cNvSpPr>
          <p:nvPr>
            <p:ph idx="1"/>
          </p:nvPr>
        </p:nvSpPr>
        <p:spPr>
          <a:xfrm>
            <a:off x="914400" y="1676400"/>
            <a:ext cx="8039100" cy="3881438"/>
          </a:xfrm>
        </p:spPr>
        <p:txBody>
          <a:bodyPr>
            <a:noAutofit/>
          </a:bodyPr>
          <a:lstStyle/>
          <a:p>
            <a:pPr eaLnBrk="1" hangingPunct="1">
              <a:lnSpc>
                <a:spcPct val="150000"/>
              </a:lnSpc>
              <a:buClr>
                <a:srgbClr val="C00000"/>
              </a:buClr>
              <a:buFont typeface="Wingdings" pitchFamily="2" charset="2"/>
              <a:buChar char="q"/>
            </a:pPr>
            <a:r>
              <a:rPr lang="en-US" sz="2800" dirty="0" smtClean="0"/>
              <a:t>Resources Utilized (people, pesos, physical facilities) versus Student Outcomes Attained</a:t>
            </a:r>
          </a:p>
          <a:p>
            <a:pPr eaLnBrk="1" hangingPunct="1">
              <a:lnSpc>
                <a:spcPct val="150000"/>
              </a:lnSpc>
              <a:buClr>
                <a:srgbClr val="C00000"/>
              </a:buClr>
              <a:buFont typeface="Wingdings" pitchFamily="2" charset="2"/>
              <a:buChar char="q"/>
            </a:pPr>
            <a:r>
              <a:rPr lang="en-US" sz="2800" dirty="0" smtClean="0"/>
              <a:t>Percentage of Students Employed Six Months after Graduating</a:t>
            </a:r>
          </a:p>
          <a:p>
            <a:pPr eaLnBrk="1" hangingPunct="1">
              <a:lnSpc>
                <a:spcPct val="150000"/>
              </a:lnSpc>
              <a:buClr>
                <a:srgbClr val="C00000"/>
              </a:buClr>
              <a:buFont typeface="Wingdings" pitchFamily="2" charset="2"/>
              <a:buChar char="q"/>
            </a:pPr>
            <a:r>
              <a:rPr lang="en-US" sz="2800" dirty="0" smtClean="0"/>
              <a:t>Others</a:t>
            </a:r>
          </a:p>
          <a:p>
            <a:pPr eaLnBrk="1" hangingPunct="1">
              <a:lnSpc>
                <a:spcPct val="150000"/>
              </a:lnSpc>
              <a:buClr>
                <a:srgbClr val="C00000"/>
              </a:buClr>
              <a:buFont typeface="Wingdings" pitchFamily="2" charset="2"/>
              <a:buChar char="q"/>
            </a:pPr>
            <a:endParaRPr lang="en-US" sz="2800" dirty="0" smtClean="0"/>
          </a:p>
        </p:txBody>
      </p:sp>
    </p:spTree>
    <p:extLst>
      <p:ext uri="{BB962C8B-B14F-4D97-AF65-F5344CB8AC3E}">
        <p14:creationId xmlns:p14="http://schemas.microsoft.com/office/powerpoint/2010/main" val="108442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7090"/>
                                        </p:tgtEl>
                                        <p:attrNameLst>
                                          <p:attrName>style.visibility</p:attrName>
                                        </p:attrNameLst>
                                      </p:cBhvr>
                                      <p:to>
                                        <p:strVal val="visible"/>
                                      </p:to>
                                    </p:set>
                                    <p:anim calcmode="lin" valueType="num">
                                      <p:cBhvr additive="base">
                                        <p:cTn id="7" dur="500" fill="hold"/>
                                        <p:tgtEl>
                                          <p:spTgt spid="217090"/>
                                        </p:tgtEl>
                                        <p:attrNameLst>
                                          <p:attrName>ppt_x</p:attrName>
                                        </p:attrNameLst>
                                      </p:cBhvr>
                                      <p:tavLst>
                                        <p:tav tm="0">
                                          <p:val>
                                            <p:strVal val="0-#ppt_w/2"/>
                                          </p:val>
                                        </p:tav>
                                        <p:tav tm="100000">
                                          <p:val>
                                            <p:strVal val="#ppt_x"/>
                                          </p:val>
                                        </p:tav>
                                      </p:tavLst>
                                    </p:anim>
                                    <p:anim calcmode="lin" valueType="num">
                                      <p:cBhvr additive="base">
                                        <p:cTn id="8" dur="500" fill="hold"/>
                                        <p:tgtEl>
                                          <p:spTgt spid="2170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17091">
                                            <p:txEl>
                                              <p:pRg st="0" end="0"/>
                                            </p:txEl>
                                          </p:spTgt>
                                        </p:tgtEl>
                                        <p:attrNameLst>
                                          <p:attrName>style.visibility</p:attrName>
                                        </p:attrNameLst>
                                      </p:cBhvr>
                                      <p:to>
                                        <p:strVal val="visible"/>
                                      </p:to>
                                    </p:set>
                                    <p:animEffect transition="in" filter="box(in)">
                                      <p:cBhvr>
                                        <p:cTn id="13" dur="500"/>
                                        <p:tgtEl>
                                          <p:spTgt spid="21709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17091">
                                            <p:txEl>
                                              <p:pRg st="1" end="1"/>
                                            </p:txEl>
                                          </p:spTgt>
                                        </p:tgtEl>
                                        <p:attrNameLst>
                                          <p:attrName>style.visibility</p:attrName>
                                        </p:attrNameLst>
                                      </p:cBhvr>
                                      <p:to>
                                        <p:strVal val="visible"/>
                                      </p:to>
                                    </p:set>
                                    <p:animEffect transition="in" filter="box(in)">
                                      <p:cBhvr>
                                        <p:cTn id="18" dur="500"/>
                                        <p:tgtEl>
                                          <p:spTgt spid="21709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17091">
                                            <p:txEl>
                                              <p:pRg st="2" end="2"/>
                                            </p:txEl>
                                          </p:spTgt>
                                        </p:tgtEl>
                                        <p:attrNameLst>
                                          <p:attrName>style.visibility</p:attrName>
                                        </p:attrNameLst>
                                      </p:cBhvr>
                                      <p:to>
                                        <p:strVal val="visible"/>
                                      </p:to>
                                    </p:set>
                                    <p:animEffect transition="in" filter="box(in)">
                                      <p:cBhvr>
                                        <p:cTn id="23" dur="500"/>
                                        <p:tgtEl>
                                          <p:spTgt spid="217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p:bldP spid="21709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216</TotalTime>
  <Words>2433</Words>
  <Application>Microsoft Office PowerPoint</Application>
  <PresentationFormat>On-screen Show (4:3)</PresentationFormat>
  <Paragraphs>263</Paragraphs>
  <Slides>30</Slides>
  <Notes>2</Notes>
  <HiddenSlides>1</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Waveform</vt:lpstr>
      <vt:lpstr>INTERNAL ASSESSMENT</vt:lpstr>
      <vt:lpstr>PowerPoint Presentation</vt:lpstr>
      <vt:lpstr>FIRST LEVEL OF ASSESSMENT EVALUATING PERFORMANCE OUTPUTS AND OUTCOMES</vt:lpstr>
      <vt:lpstr>VMOKraPiSPATRes</vt:lpstr>
      <vt:lpstr>PowerPoint Presentation</vt:lpstr>
      <vt:lpstr>Efficiency Ratios (Input-Output) </vt:lpstr>
      <vt:lpstr>Economy Ratio</vt:lpstr>
      <vt:lpstr>PowerPoint Presentation</vt:lpstr>
      <vt:lpstr>Effectiveness Measures</vt:lpstr>
      <vt:lpstr>SECOND LEVEL OF ASSESSMENT EVALUATING ORGANIZATIONAL COMPETENCIES AND CAPABILITIES</vt:lpstr>
      <vt:lpstr>PowerPoint Presentation</vt:lpstr>
      <vt:lpstr>THIRD LEVEL OF ASSESSMENT EVALUATING THE UTILIZATION OF RESOURCES</vt:lpstr>
      <vt:lpstr>FOURTH LEVEL OF ASSESSMENT EVALUATING MANAGEMENT PROCESSES </vt:lpstr>
      <vt:lpstr>FIFTH LEVEL OF ASSESSMENT EVALUATING THE FOUR MANAGEMENT FUNCTIONS: Marketing, Operations, Human Resource and Finance </vt:lpstr>
      <vt:lpstr>PowerPoint Presentation</vt:lpstr>
      <vt:lpstr>PowerPoint Presentation</vt:lpstr>
      <vt:lpstr>PowerPoint Presentation</vt:lpstr>
      <vt:lpstr>SIXTH LEVEL OF ASSESSMENT EVALUATING TEAMS AND INDIVIDUALS</vt:lpstr>
      <vt:lpstr>SEVENTH LEVEL OF ASSESSMENT EVALUATING PHYSICAL FACILITIES AND SET-UP, WORKING CONDITIONS AND ENVIRONMENT</vt:lpstr>
      <vt:lpstr>EIGHTH LEVEL OF ASSESSMENT EVALUATING ORGANIZATIONAL AFFILIATIONS, ALLIANCES AND LINKAGES </vt:lpstr>
      <vt:lpstr>NINTH LEVEL OF ASSESSMENT EVALUATING TOP MANAGEMENT, BOARD MEMBERS AND LEADERS </vt:lpstr>
      <vt:lpstr>TENTH LEVEL OF ASSESSMENT EVALUATING STRATEGIC FIT OR VSOP (Vision-Mission-Objectives, Strategies, Organization and People) CONSISTENCY</vt:lpstr>
      <vt:lpstr>The inter-relationships of strategies, people and management process to achieve mission and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ASSESSMENT</dc:title>
  <dc:creator>RPUD-V002</dc:creator>
  <cp:lastModifiedBy>user</cp:lastModifiedBy>
  <cp:revision>21</cp:revision>
  <dcterms:created xsi:type="dcterms:W3CDTF">2013-07-02T22:28:26Z</dcterms:created>
  <dcterms:modified xsi:type="dcterms:W3CDTF">2013-07-07T17:55:02Z</dcterms:modified>
</cp:coreProperties>
</file>