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3"/>
  </p:notesMasterIdLst>
  <p:sldIdLst>
    <p:sldId id="256" r:id="rId2"/>
    <p:sldId id="294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6" r:id="rId16"/>
    <p:sldId id="298" r:id="rId17"/>
    <p:sldId id="299" r:id="rId18"/>
    <p:sldId id="300" r:id="rId19"/>
    <p:sldId id="307" r:id="rId20"/>
    <p:sldId id="302" r:id="rId21"/>
    <p:sldId id="303" r:id="rId22"/>
    <p:sldId id="304" r:id="rId23"/>
    <p:sldId id="269" r:id="rId24"/>
    <p:sldId id="270" r:id="rId25"/>
    <p:sldId id="305" r:id="rId26"/>
    <p:sldId id="306" r:id="rId27"/>
    <p:sldId id="332" r:id="rId28"/>
    <p:sldId id="333" r:id="rId29"/>
    <p:sldId id="334" r:id="rId30"/>
    <p:sldId id="335" r:id="rId31"/>
    <p:sldId id="274" r:id="rId32"/>
    <p:sldId id="273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308" r:id="rId42"/>
    <p:sldId id="272" r:id="rId43"/>
    <p:sldId id="271" r:id="rId44"/>
    <p:sldId id="283" r:id="rId45"/>
    <p:sldId id="284" r:id="rId46"/>
    <p:sldId id="285" r:id="rId47"/>
    <p:sldId id="351" r:id="rId48"/>
    <p:sldId id="352" r:id="rId49"/>
    <p:sldId id="353" r:id="rId50"/>
    <p:sldId id="354" r:id="rId51"/>
    <p:sldId id="357" r:id="rId52"/>
    <p:sldId id="355" r:id="rId53"/>
    <p:sldId id="356" r:id="rId54"/>
    <p:sldId id="358" r:id="rId55"/>
    <p:sldId id="365" r:id="rId56"/>
    <p:sldId id="366" r:id="rId57"/>
    <p:sldId id="367" r:id="rId58"/>
    <p:sldId id="361" r:id="rId59"/>
    <p:sldId id="362" r:id="rId60"/>
    <p:sldId id="363" r:id="rId61"/>
    <p:sldId id="287" r:id="rId62"/>
    <p:sldId id="288" r:id="rId63"/>
    <p:sldId id="290" r:id="rId64"/>
    <p:sldId id="289" r:id="rId65"/>
    <p:sldId id="291" r:id="rId66"/>
    <p:sldId id="309" r:id="rId67"/>
    <p:sldId id="293" r:id="rId68"/>
    <p:sldId id="344" r:id="rId69"/>
    <p:sldId id="286" r:id="rId70"/>
    <p:sldId id="311" r:id="rId71"/>
    <p:sldId id="312" r:id="rId72"/>
    <p:sldId id="313" r:id="rId73"/>
    <p:sldId id="314" r:id="rId74"/>
    <p:sldId id="315" r:id="rId75"/>
    <p:sldId id="345" r:id="rId76"/>
    <p:sldId id="316" r:id="rId77"/>
    <p:sldId id="317" r:id="rId78"/>
    <p:sldId id="318" r:id="rId79"/>
    <p:sldId id="319" r:id="rId80"/>
    <p:sldId id="321" r:id="rId81"/>
    <p:sldId id="322" r:id="rId82"/>
    <p:sldId id="346" r:id="rId83"/>
    <p:sldId id="323" r:id="rId84"/>
    <p:sldId id="324" r:id="rId85"/>
    <p:sldId id="325" r:id="rId86"/>
    <p:sldId id="326" r:id="rId87"/>
    <p:sldId id="347" r:id="rId88"/>
    <p:sldId id="327" r:id="rId89"/>
    <p:sldId id="328" r:id="rId90"/>
    <p:sldId id="329" r:id="rId91"/>
    <p:sldId id="330" r:id="rId92"/>
    <p:sldId id="331" r:id="rId93"/>
    <p:sldId id="348" r:id="rId94"/>
    <p:sldId id="336" r:id="rId95"/>
    <p:sldId id="337" r:id="rId96"/>
    <p:sldId id="338" r:id="rId97"/>
    <p:sldId id="349" r:id="rId98"/>
    <p:sldId id="343" r:id="rId99"/>
    <p:sldId id="340" r:id="rId100"/>
    <p:sldId id="341" r:id="rId101"/>
    <p:sldId id="342" r:id="rId102"/>
    <p:sldId id="350" r:id="rId103"/>
    <p:sldId id="369" r:id="rId104"/>
    <p:sldId id="370" r:id="rId105"/>
    <p:sldId id="371" r:id="rId106"/>
    <p:sldId id="372" r:id="rId107"/>
    <p:sldId id="368" r:id="rId108"/>
    <p:sldId id="373" r:id="rId109"/>
    <p:sldId id="374" r:id="rId110"/>
    <p:sldId id="375" r:id="rId111"/>
    <p:sldId id="339" r:id="rId1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3179" autoAdjust="0"/>
  </p:normalViewPr>
  <p:slideViewPr>
    <p:cSldViewPr snapToGrid="0">
      <p:cViewPr>
        <p:scale>
          <a:sx n="91" d="100"/>
          <a:sy n="91" d="100"/>
        </p:scale>
        <p:origin x="-1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82733-4C55-46B4-88C9-E761F15E7C1C}" type="datetimeFigureOut">
              <a:rPr lang="en-GB" smtClean="0"/>
              <a:pPr/>
              <a:t>05/03/2014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05CBC-4105-43C3-BCF6-79C9C021B6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7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05CBC-4105-43C3-BCF6-79C9C021B61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8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05CBC-4105-43C3-BCF6-79C9C021B61D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0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05CBC-4105-43C3-BCF6-79C9C021B61D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6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05CBC-4105-43C3-BCF6-79C9C021B61D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1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05CBC-4105-43C3-BCF6-79C9C021B61D}" type="slidenum">
              <a:rPr lang="en-GB" smtClean="0"/>
              <a:pPr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0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0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3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2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0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0CC69-3311-43A4-8DCD-068477450C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B634-EE36-492D-8018-78023E2E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5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88.xml"/><Relationship Id="rId18" Type="http://schemas.openxmlformats.org/officeDocument/2006/relationships/slide" Target="slide103.xml"/><Relationship Id="rId3" Type="http://schemas.openxmlformats.org/officeDocument/2006/relationships/slide" Target="slide4.xml"/><Relationship Id="rId7" Type="http://schemas.openxmlformats.org/officeDocument/2006/relationships/slide" Target="slide31.xml"/><Relationship Id="rId12" Type="http://schemas.openxmlformats.org/officeDocument/2006/relationships/slide" Target="slide83.xml"/><Relationship Id="rId17" Type="http://schemas.openxmlformats.org/officeDocument/2006/relationships/slide" Target="slide99.xml"/><Relationship Id="rId2" Type="http://schemas.openxmlformats.org/officeDocument/2006/relationships/notesSlide" Target="../notesSlides/notesSlide1.xml"/><Relationship Id="rId16" Type="http://schemas.openxmlformats.org/officeDocument/2006/relationships/slide" Target="slide94.xml"/><Relationship Id="rId20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76.xml"/><Relationship Id="rId5" Type="http://schemas.openxmlformats.org/officeDocument/2006/relationships/slide" Target="slide16.xml"/><Relationship Id="rId15" Type="http://schemas.openxmlformats.org/officeDocument/2006/relationships/slide" Target="slide27.xml"/><Relationship Id="rId10" Type="http://schemas.openxmlformats.org/officeDocument/2006/relationships/slide" Target="slide61.xml"/><Relationship Id="rId19" Type="http://schemas.openxmlformats.org/officeDocument/2006/relationships/slide" Target="slide48.xml"/><Relationship Id="rId4" Type="http://schemas.openxmlformats.org/officeDocument/2006/relationships/slide" Target="slide23.xml"/><Relationship Id="rId9" Type="http://schemas.openxmlformats.org/officeDocument/2006/relationships/slide" Target="slide69.xml"/><Relationship Id="rId1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023" y="524434"/>
            <a:ext cx="9144000" cy="1761566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B050"/>
                </a:solidFill>
              </a:rPr>
              <a:t>LECTURE ON LIS ver. 2 for SCHOOL HEADS</a:t>
            </a:r>
            <a:endParaRPr lang="en-US" sz="80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5986" y="2576877"/>
            <a:ext cx="5633037" cy="1655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BY</a:t>
            </a:r>
          </a:p>
          <a:p>
            <a:endParaRPr lang="en-US" sz="3600" dirty="0"/>
          </a:p>
          <a:p>
            <a:r>
              <a:rPr lang="en-US" sz="3600" b="1" dirty="0" smtClean="0">
                <a:solidFill>
                  <a:srgbClr val="0070C0"/>
                </a:solidFill>
              </a:rPr>
              <a:t>FEDERICO M. CALDERON JR.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dirty="0" smtClean="0"/>
              <a:t>Planning Officer II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DIVISION OF </a:t>
            </a:r>
            <a:r>
              <a:rPr lang="en-US" sz="3600" b="1" dirty="0" smtClean="0">
                <a:solidFill>
                  <a:srgbClr val="FF0000"/>
                </a:solidFill>
              </a:rPr>
              <a:t>MALABON </a:t>
            </a:r>
            <a:r>
              <a:rPr lang="en-US" sz="3600" b="1" dirty="0" smtClean="0">
                <a:solidFill>
                  <a:srgbClr val="FF0000"/>
                </a:solidFill>
              </a:rPr>
              <a:t>CITY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NCR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91" y="0"/>
            <a:ext cx="64839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36" y="675409"/>
            <a:ext cx="40836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Fill up the required field, then click </a:t>
            </a:r>
            <a:r>
              <a:rPr lang="en-GB" sz="6600" dirty="0" smtClean="0">
                <a:solidFill>
                  <a:srgbClr val="0070C0"/>
                </a:solidFill>
              </a:rPr>
              <a:t>SAVE</a:t>
            </a:r>
            <a:endParaRPr lang="en-GB" sz="6600" dirty="0">
              <a:solidFill>
                <a:srgbClr val="0070C0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69" y="206828"/>
            <a:ext cx="10058400" cy="4814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569" y="4931229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Type the Old Password, then type the New Password, then Repeat Password, Click </a:t>
            </a:r>
            <a:r>
              <a:rPr lang="en-GB" sz="2800" b="1" dirty="0" smtClean="0">
                <a:solidFill>
                  <a:srgbClr val="00B0F0"/>
                </a:solidFill>
              </a:rPr>
              <a:t>Change Password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7" y="214993"/>
            <a:ext cx="10058400" cy="52560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3628" y="1698171"/>
            <a:ext cx="1491343" cy="446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 Arrow 3"/>
          <p:cNvSpPr/>
          <p:nvPr/>
        </p:nvSpPr>
        <p:spPr>
          <a:xfrm>
            <a:off x="3124200" y="1698171"/>
            <a:ext cx="1371600" cy="446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Read this</a:t>
            </a:r>
            <a:endParaRPr lang="en-GB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7470" y="6174125"/>
            <a:ext cx="44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End of Topic – Click Home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5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88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457" y="159657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RESET PASSWORD OF CLASS ADVISER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805988"/>
            <a:ext cx="11045371" cy="4898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68229" y="2830286"/>
            <a:ext cx="3207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Click </a:t>
            </a:r>
            <a:r>
              <a:rPr lang="en-US" sz="3200" b="1" dirty="0" smtClean="0">
                <a:solidFill>
                  <a:srgbClr val="FF0000"/>
                </a:solidFill>
              </a:rPr>
              <a:t>HERE</a:t>
            </a:r>
            <a:r>
              <a:rPr lang="en-US" sz="3200" dirty="0" smtClean="0"/>
              <a:t>, then Click </a:t>
            </a:r>
            <a:r>
              <a:rPr lang="en-US" sz="3200" b="1" dirty="0" smtClean="0">
                <a:solidFill>
                  <a:srgbClr val="0070C0"/>
                </a:solidFill>
              </a:rPr>
              <a:t>Settings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261600" y="1360937"/>
            <a:ext cx="928915" cy="1570949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46" y="217715"/>
            <a:ext cx="10058400" cy="5162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1428" y="5380149"/>
            <a:ext cx="499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CLICK </a:t>
            </a:r>
            <a:r>
              <a:rPr lang="en-US" sz="3200" b="1" dirty="0" smtClean="0">
                <a:solidFill>
                  <a:srgbClr val="0070C0"/>
                </a:solidFill>
              </a:rPr>
              <a:t>PERSONNEL RECORD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0" y="203200"/>
            <a:ext cx="10754859" cy="4963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1428" y="5380149"/>
            <a:ext cx="499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CLICK </a:t>
            </a:r>
            <a:r>
              <a:rPr lang="en-US" sz="3200" b="1" dirty="0" smtClean="0">
                <a:solidFill>
                  <a:srgbClr val="0070C0"/>
                </a:solidFill>
              </a:rPr>
              <a:t>MANAGE PERSONNEL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1" y="0"/>
            <a:ext cx="10987313" cy="5395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582" y="5380149"/>
            <a:ext cx="1127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SELECT A PERSONNEL TO RESET PW, CLICK </a:t>
            </a:r>
            <a:r>
              <a:rPr lang="en-US" sz="3200" b="1" dirty="0" smtClean="0">
                <a:solidFill>
                  <a:srgbClr val="0070C0"/>
                </a:solidFill>
              </a:rPr>
              <a:t>UPDATE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235857"/>
            <a:ext cx="11045372" cy="5404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582" y="5380149"/>
            <a:ext cx="1127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CLICK </a:t>
            </a:r>
            <a:r>
              <a:rPr lang="en-US" sz="3200" b="1" dirty="0" smtClean="0">
                <a:solidFill>
                  <a:srgbClr val="0070C0"/>
                </a:solidFill>
              </a:rPr>
              <a:t>RESET PASSWORD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76571" y="2801257"/>
            <a:ext cx="3846286" cy="2641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65" y="261258"/>
            <a:ext cx="10058400" cy="4909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582" y="5380149"/>
            <a:ext cx="1127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CLICK </a:t>
            </a:r>
            <a:r>
              <a:rPr lang="en-US" sz="3200" b="1" dirty="0" smtClean="0">
                <a:solidFill>
                  <a:srgbClr val="0070C0"/>
                </a:solidFill>
              </a:rPr>
              <a:t>OK </a:t>
            </a:r>
            <a:r>
              <a:rPr lang="en-US" sz="3200" b="1" dirty="0" smtClean="0"/>
              <a:t>to confirm</a:t>
            </a:r>
            <a:endParaRPr lang="en-US" sz="3200" b="1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7" y="165327"/>
            <a:ext cx="10608128" cy="5524273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342743" y="1669143"/>
            <a:ext cx="1727200" cy="4354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this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7470" y="6174125"/>
            <a:ext cx="44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End of Topic – Click Home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37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39" y="654627"/>
            <a:ext cx="6483123" cy="454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9121" y="4554325"/>
            <a:ext cx="748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Click Continue</a:t>
            </a:r>
            <a:endParaRPr lang="en-GB" sz="5400" b="1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9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515" y="2329543"/>
            <a:ext cx="10189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/>
              <a:t>THANK YOU FOR LISTENING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41610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3" y="164351"/>
            <a:ext cx="10058400" cy="5010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900" y="5340927"/>
            <a:ext cx="971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This is the School DASHBOARD, click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View </a:t>
            </a:r>
            <a:r>
              <a:rPr lang="en-GB" sz="3600" b="1" dirty="0" err="1" smtClean="0">
                <a:solidFill>
                  <a:schemeClr val="accent6">
                    <a:lumMod val="75000"/>
                  </a:schemeClr>
                </a:solidFill>
              </a:rPr>
              <a:t>Masterlist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67791" y="3751118"/>
            <a:ext cx="924791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3" y="0"/>
            <a:ext cx="11504428" cy="4699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773" y="4699831"/>
            <a:ext cx="11185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Since you are viewing the Current School Year, so you can see </a:t>
            </a:r>
            <a:r>
              <a:rPr lang="en-GB" sz="2800" b="1" dirty="0" smtClean="0"/>
              <a:t>No enrolment found</a:t>
            </a:r>
            <a:r>
              <a:rPr lang="en-GB" sz="2800" dirty="0" smtClean="0"/>
              <a:t>, Click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Import previous SY classes </a:t>
            </a:r>
            <a:r>
              <a:rPr lang="en-GB" sz="2800" dirty="0" smtClean="0"/>
              <a:t>to create classes based on previous SY</a:t>
            </a:r>
            <a:endParaRPr lang="en-GB" sz="36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6"/>
          <a:stretch/>
        </p:blipFill>
        <p:spPr>
          <a:xfrm>
            <a:off x="925031" y="1488559"/>
            <a:ext cx="9760757" cy="4522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3256" y="318976"/>
            <a:ext cx="9622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Click </a:t>
            </a:r>
            <a:r>
              <a:rPr lang="en-GB" sz="3200" b="1" u="sng" dirty="0" smtClean="0"/>
              <a:t>List of Classes </a:t>
            </a:r>
            <a:r>
              <a:rPr lang="en-GB" sz="3200" dirty="0" smtClean="0"/>
              <a:t>to display the Imported Classes from previous School Year</a:t>
            </a:r>
            <a:endParaRPr lang="en-GB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619564" y="5640579"/>
            <a:ext cx="1264023" cy="9547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92624" y="6225988"/>
            <a:ext cx="493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 OF THE TOPIC – CLICK HOME TO GOTO TOPIC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6736977" y="5768788"/>
            <a:ext cx="1694330" cy="82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853082" y="1963271"/>
            <a:ext cx="995083" cy="3899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0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0" y="1353950"/>
            <a:ext cx="10771094" cy="4213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2035" y="201706"/>
            <a:ext cx="4881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SIGNOUT LIS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82035" y="4773706"/>
            <a:ext cx="570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Click Sign out </a:t>
            </a:r>
            <a:r>
              <a:rPr lang="en-US" sz="3600" dirty="0" err="1" smtClean="0"/>
              <a:t>DepEd</a:t>
            </a:r>
            <a:r>
              <a:rPr lang="en-US" sz="3600" dirty="0" smtClean="0"/>
              <a:t> Connect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180729" y="2702859"/>
            <a:ext cx="3509683" cy="2218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619564" y="5640579"/>
            <a:ext cx="1264023" cy="9547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8257" y="5963332"/>
            <a:ext cx="654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END OF THE TOPIC – CLICK HOME TO GOTO TOPIC</a:t>
            </a:r>
            <a:endParaRPr lang="en-US" sz="2400" b="1" dirty="0"/>
          </a:p>
        </p:txBody>
      </p:sp>
      <p:sp>
        <p:nvSpPr>
          <p:cNvPr id="11" name="Right Arrow 10"/>
          <p:cNvSpPr/>
          <p:nvPr/>
        </p:nvSpPr>
        <p:spPr>
          <a:xfrm>
            <a:off x="6736977" y="5768788"/>
            <a:ext cx="1694330" cy="82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86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471" y="161366"/>
            <a:ext cx="878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LOG IN FOR THE SECOND TIME AND SO FORTH….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20271"/>
            <a:ext cx="10058400" cy="5123329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6177" y="2312894"/>
            <a:ext cx="3899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Type </a:t>
            </a:r>
            <a:r>
              <a:rPr lang="en-US" sz="3200" b="1" dirty="0" smtClean="0"/>
              <a:t>lis.deped.gov.ph </a:t>
            </a:r>
            <a:r>
              <a:rPr lang="en-US" sz="3200" dirty="0" smtClean="0"/>
              <a:t>in the address bar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108576" y="3065929"/>
            <a:ext cx="3899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Type </a:t>
            </a:r>
            <a:r>
              <a:rPr lang="en-US" sz="3200" b="1" dirty="0" smtClean="0"/>
              <a:t>USERNAME AND NEW PASSWORD, THEN CLICK SIGN IN</a:t>
            </a:r>
            <a:endParaRPr lang="en-US" sz="3200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36177" y="6010836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4452199" y="601083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" y="240926"/>
            <a:ext cx="11989541" cy="5864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0871" y="3993776"/>
            <a:ext cx="6078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CLICK </a:t>
            </a:r>
            <a:r>
              <a:rPr lang="en-US" sz="4400" dirty="0" smtClean="0">
                <a:solidFill>
                  <a:srgbClr val="00B0F0"/>
                </a:solidFill>
              </a:rPr>
              <a:t>Learner Information System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6320117" y="3329137"/>
            <a:ext cx="618565" cy="4034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38682" y="3329137"/>
            <a:ext cx="1156447" cy="85289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36177" y="6010836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452199" y="601083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564" y="-78821"/>
            <a:ext cx="11573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REMINDER:</a:t>
            </a:r>
          </a:p>
          <a:p>
            <a:r>
              <a:rPr lang="en-US" sz="3200" dirty="0" smtClean="0"/>
              <a:t>Before you will go on, please consider these reminder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Do not use arrow keys to go to the next slide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Click these symbol:</a:t>
            </a:r>
            <a:endParaRPr lang="en-US" sz="3200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noaction" highlightClick="1"/>
          </p:cNvPr>
          <p:cNvSpPr/>
          <p:nvPr/>
        </p:nvSpPr>
        <p:spPr>
          <a:xfrm>
            <a:off x="1075765" y="2438401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5658" y="2438401"/>
            <a:ext cx="194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NEXT SLIDE</a:t>
            </a:r>
            <a:endParaRPr lang="en-US" b="1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075765" y="3403407"/>
            <a:ext cx="887506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45658" y="3235635"/>
            <a:ext cx="194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PREVIOUS SLIDE</a:t>
            </a:r>
            <a:endParaRPr lang="en-US" b="1" dirty="0"/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5755341" y="605117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1075765" y="4529419"/>
            <a:ext cx="887506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45657" y="4463756"/>
            <a:ext cx="480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HOME (RETURN TO TOPIC (CONTENTS)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33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238605"/>
            <a:ext cx="10555941" cy="4911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5823" y="2141524"/>
            <a:ext cx="673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Click </a:t>
            </a:r>
            <a:r>
              <a:rPr lang="en-US" sz="3200" b="1" dirty="0" smtClean="0"/>
              <a:t>List of Classes </a:t>
            </a:r>
            <a:r>
              <a:rPr lang="en-US" sz="3200" dirty="0" smtClean="0"/>
              <a:t>or any of the Menu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158753" y="712694"/>
            <a:ext cx="4706471" cy="9547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0636" y="1048871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271248" y="1048871"/>
            <a:ext cx="658905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98894" y="4854388"/>
            <a:ext cx="2931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MAIN MENU</a:t>
            </a:r>
            <a:endParaRPr lang="en-US" sz="4000" b="1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36177" y="6010836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4452199" y="601083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297516"/>
            <a:ext cx="10972800" cy="5202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477" y="4557099"/>
            <a:ext cx="7409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here, you can now do what you want, like Enroll, Create LRN, </a:t>
            </a:r>
            <a:r>
              <a:rPr lang="en-US" sz="3200" b="1" dirty="0" err="1" smtClean="0"/>
              <a:t>etc</a:t>
            </a:r>
            <a:endParaRPr lang="en-US" sz="3200" b="1" dirty="0"/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619564" y="5640579"/>
            <a:ext cx="1264023" cy="9547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3650" y="5997388"/>
            <a:ext cx="493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 OF THE TOPIC – CLICK HOME TO GOTO TOPIC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6736977" y="5768788"/>
            <a:ext cx="1694330" cy="82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4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191871"/>
            <a:ext cx="10058400" cy="4131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409" y="142435"/>
            <a:ext cx="1104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REMOVING UN-NECESSARY EMPTY SECTION OR CLASS/S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5409" y="904009"/>
            <a:ext cx="11263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Click List of Classes</a:t>
            </a:r>
            <a:r>
              <a:rPr lang="en-GB" sz="2800" dirty="0" smtClean="0"/>
              <a:t>, From imported Previous SY Classes, if you want to remove a class in a certain Grade/Year, select a Section/Class to remove, say Grade 4, Section GO, click </a:t>
            </a:r>
            <a:r>
              <a:rPr lang="en-GB" sz="2800" u="sng" dirty="0" err="1" smtClean="0"/>
              <a:t>pulldown</a:t>
            </a:r>
            <a:r>
              <a:rPr lang="en-GB" sz="2800" u="sng" dirty="0" smtClean="0"/>
              <a:t> menu</a:t>
            </a:r>
            <a:r>
              <a:rPr lang="en-GB" sz="2800" dirty="0" smtClean="0"/>
              <a:t>, select </a:t>
            </a:r>
            <a:r>
              <a:rPr lang="en-GB" sz="2800" b="1" dirty="0" smtClean="0">
                <a:solidFill>
                  <a:srgbClr val="FF0000"/>
                </a:solidFill>
              </a:rPr>
              <a:t>Class settings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06271" y="2289004"/>
            <a:ext cx="2125857" cy="30360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64" y="282763"/>
            <a:ext cx="9653155" cy="5996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18" y="467591"/>
            <a:ext cx="1859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the class settings, Click </a:t>
            </a:r>
            <a:r>
              <a:rPr lang="en-GB" sz="2800" b="1" dirty="0" smtClean="0">
                <a:solidFill>
                  <a:srgbClr val="FFC000"/>
                </a:solidFill>
              </a:rPr>
              <a:t>Remove</a:t>
            </a:r>
            <a:r>
              <a:rPr lang="en-GB" sz="2800" dirty="0" smtClean="0"/>
              <a:t>, to remove the Class, it will return to the List of Classes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67155" y="3678382"/>
            <a:ext cx="3761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NOTE: You cannot remove a class with enrolment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84" y="94131"/>
            <a:ext cx="10058400" cy="5580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9563" y="3966882"/>
            <a:ext cx="3213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Section GO in Grade 4 is already removed</a:t>
            </a:r>
            <a:endParaRPr lang="en-US" sz="2800" dirty="0"/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619564" y="5640579"/>
            <a:ext cx="1264023" cy="9547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3650" y="5997388"/>
            <a:ext cx="493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 OF THE TOPIC – CLICK HOME TO GOTO TOPIC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6736977" y="5768788"/>
            <a:ext cx="1694330" cy="82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66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1233" y="65315"/>
            <a:ext cx="543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CREATING CLASS/SECTION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4" y="650090"/>
            <a:ext cx="10058400" cy="4902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4833257"/>
            <a:ext cx="68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 the List of Classes Menu, Click </a:t>
            </a:r>
            <a:r>
              <a:rPr lang="en-GB" sz="2800" b="1" dirty="0" smtClean="0">
                <a:solidFill>
                  <a:srgbClr val="00B0F0"/>
                </a:solidFill>
              </a:rPr>
              <a:t>Create Class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1" y="119743"/>
            <a:ext cx="10058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8"/>
          <a:stretch/>
        </p:blipFill>
        <p:spPr>
          <a:xfrm>
            <a:off x="1049088" y="391886"/>
            <a:ext cx="10058400" cy="3864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8144" y="4539343"/>
            <a:ext cx="765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Class Create, Click </a:t>
            </a:r>
            <a:r>
              <a:rPr lang="en-GB" sz="3600" b="1" dirty="0" smtClean="0">
                <a:solidFill>
                  <a:srgbClr val="00B0F0"/>
                </a:solidFill>
              </a:rPr>
              <a:t>List of Classes </a:t>
            </a:r>
            <a:r>
              <a:rPr lang="en-GB" sz="3600" b="1" dirty="0" smtClean="0"/>
              <a:t>Menu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893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5588" y="147918"/>
            <a:ext cx="5661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TABLE OF CONTENTS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“Click the Topic you want to display”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280" y="1056377"/>
            <a:ext cx="392718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3" action="ppaction://hlinksldjump"/>
              </a:rPr>
              <a:t>ACCESSING THE LIS VER 2 – GETTING STARTED – FIRST LOG IN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9279" y="2314799"/>
            <a:ext cx="392718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4" action="ppaction://hlinksldjump"/>
              </a:rPr>
              <a:t>REMOVING UN-NECESSARY SECTION/CLASS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151" y="3451915"/>
            <a:ext cx="389324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5" action="ppaction://hlinksldjump"/>
              </a:rPr>
              <a:t>HOW TO SIGN OUT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52" y="4097091"/>
            <a:ext cx="3899647" cy="830997"/>
          </a:xfrm>
          <a:prstGeom prst="rect">
            <a:avLst/>
          </a:prstGeom>
          <a:solidFill>
            <a:srgbClr val="EB948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6" action="ppaction://hlinksldjump"/>
              </a:rPr>
              <a:t>HOW TO LOGIN (SECOND TIME AND SO FORTH………..)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152" y="5008118"/>
            <a:ext cx="3893248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7" action="ppaction://hlinksldjump"/>
              </a:rPr>
              <a:t>HOW TO MANAGE/ADD CLASS ADVISER ACCOUNT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753" y="5919145"/>
            <a:ext cx="3899647" cy="83099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linkClick r:id="rId8" action="ppaction://hlinksldjump"/>
              </a:rPr>
              <a:t>ASSIGNING AN ADVISER TO A </a:t>
            </a:r>
            <a:r>
              <a:rPr lang="en-GB" sz="2400" b="1" dirty="0" smtClean="0">
                <a:hlinkClick r:id="rId8" action="ppaction://hlinksldjump"/>
              </a:rPr>
              <a:t>CERTAIN CLASS/SECTION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87904" y="2943202"/>
            <a:ext cx="343091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hlinkClick r:id="rId9" action="ppaction://hlinksldjump"/>
              </a:rPr>
              <a:t>ENROLLING PUPILS/STUDENTS WHO ARE ENROLLED IN THE PREVIOUS SCHOOL YEAR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7904" y="1999530"/>
            <a:ext cx="34309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10" action="ppaction://hlinksldjump"/>
              </a:rPr>
              <a:t>CREATING AN LRN OF PUPILS/STUDENTS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70265" y="1076116"/>
            <a:ext cx="385162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hlinkClick r:id="rId11" action="ppaction://hlinksldjump"/>
              </a:rPr>
              <a:t>EDIT PROFILE OF PUPIL/STUDENT ENROLLED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7904" y="5554995"/>
            <a:ext cx="3430917" cy="1200329"/>
          </a:xfrm>
          <a:prstGeom prst="rect">
            <a:avLst/>
          </a:prstGeom>
          <a:solidFill>
            <a:srgbClr val="EB948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12" action="ppaction://hlinksldjump"/>
              </a:rPr>
              <a:t>UN-ENROL PUPIL/STUDENT IN A GRADE AND SECTION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87904" y="4651354"/>
            <a:ext cx="3430917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13" action="ppaction://hlinksldjump"/>
              </a:rPr>
              <a:t>Enrolling Individual Pupil/Student with 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19541" r="24672" b="25815"/>
          <a:stretch/>
        </p:blipFill>
        <p:spPr>
          <a:xfrm>
            <a:off x="7094279" y="4723998"/>
            <a:ext cx="724542" cy="683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87905" y="1075653"/>
            <a:ext cx="343091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15" action="ppaction://hlinksldjump"/>
              </a:rPr>
              <a:t>CREATING NEW CLASS/SECTION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70261" y="2096056"/>
            <a:ext cx="389324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16" action="ppaction://hlinksldjump"/>
              </a:rPr>
              <a:t>DOWNLOADING/PRINTING OF SCHOOL FORMS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70261" y="3082945"/>
            <a:ext cx="389964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17" action="ppaction://hlinksldjump"/>
              </a:rPr>
              <a:t>HOW TO CHANGE PASSWORD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70261" y="5839115"/>
            <a:ext cx="3899647" cy="83099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hlinkClick r:id="rId18" action="ppaction://hlinksldjump"/>
              </a:rPr>
              <a:t>HOW TO RESET PASSWORD OF CLASS ADVISER</a:t>
            </a:r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63861" y="4045531"/>
            <a:ext cx="3899647" cy="830997"/>
          </a:xfrm>
          <a:prstGeom prst="rect">
            <a:avLst/>
          </a:prstGeom>
          <a:solidFill>
            <a:srgbClr val="EB948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19" action="ppaction://hlinksldjump"/>
              </a:rPr>
              <a:t>HOW TO SEARCH LEARNER WITH LRN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63861" y="4942323"/>
            <a:ext cx="38996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20" action="ppaction://hlinksldjump"/>
              </a:rPr>
              <a:t>HOW TO SEARCH LEARNER WITHOUT LRN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11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46" y="114300"/>
            <a:ext cx="10058400" cy="5294875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619564" y="5640579"/>
            <a:ext cx="1264023" cy="9547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736977" y="5768788"/>
            <a:ext cx="1694330" cy="82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3650" y="5997388"/>
            <a:ext cx="493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 OF THE TOPIC – CLICK HOME TO GOTO TOPIC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28314" y="3276600"/>
            <a:ext cx="2540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Section </a:t>
            </a:r>
            <a:r>
              <a:rPr lang="en-GB" sz="2800" dirty="0" smtClean="0">
                <a:solidFill>
                  <a:srgbClr val="00B0F0"/>
                </a:solidFill>
              </a:rPr>
              <a:t>Mango</a:t>
            </a:r>
            <a:r>
              <a:rPr lang="en-GB" sz="2800" dirty="0" smtClean="0"/>
              <a:t> is added in Kinder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31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4" y="155863"/>
            <a:ext cx="993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HOW TO MANAGE/ADD CLASS ADVISER ACCOUNT?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6823" y="4879715"/>
            <a:ext cx="1088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the Dashboard (Click Dashboard Menu, Click the </a:t>
            </a:r>
            <a:r>
              <a:rPr lang="en-GB" sz="3200" dirty="0" err="1" smtClean="0"/>
              <a:t>Pulldown</a:t>
            </a:r>
            <a:r>
              <a:rPr lang="en-GB" sz="3200" dirty="0" smtClean="0"/>
              <a:t> Menu, Click Settings</a:t>
            </a:r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" y="675392"/>
            <a:ext cx="10899922" cy="424378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590809" y="926016"/>
            <a:ext cx="290945" cy="3429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36281" y="1164690"/>
            <a:ext cx="206667" cy="3780271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4" y="467592"/>
            <a:ext cx="10263772" cy="4959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7073" y="5257800"/>
            <a:ext cx="952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Click </a:t>
            </a:r>
            <a:r>
              <a:rPr lang="en-GB" sz="3600" b="1" dirty="0" smtClean="0">
                <a:solidFill>
                  <a:srgbClr val="00B0F0"/>
                </a:solidFill>
              </a:rPr>
              <a:t>Personnel Record </a:t>
            </a:r>
            <a:r>
              <a:rPr lang="en-GB" sz="3600" dirty="0" smtClean="0"/>
              <a:t>to manage personnel</a:t>
            </a:r>
            <a:endParaRPr lang="en-GB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2299447" y="1936376"/>
            <a:ext cx="1143000" cy="5378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43" y="593148"/>
            <a:ext cx="10058400" cy="4186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0144" y="4621267"/>
            <a:ext cx="965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Click </a:t>
            </a:r>
            <a:r>
              <a:rPr lang="en-GB" sz="3600" b="1" u="sng" dirty="0" smtClean="0"/>
              <a:t>Manage Personnel </a:t>
            </a:r>
            <a:r>
              <a:rPr lang="en-GB" sz="3600" dirty="0" smtClean="0"/>
              <a:t>to open the list of Personnel in the School</a:t>
            </a:r>
            <a:endParaRPr lang="en-GB" sz="3600" dirty="0"/>
          </a:p>
        </p:txBody>
      </p:sp>
      <p:sp>
        <p:nvSpPr>
          <p:cNvPr id="4" name="Up Arrow 3"/>
          <p:cNvSpPr/>
          <p:nvPr/>
        </p:nvSpPr>
        <p:spPr>
          <a:xfrm>
            <a:off x="2244436" y="3252355"/>
            <a:ext cx="498764" cy="6442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4" y="406532"/>
            <a:ext cx="10058400" cy="4809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7791" y="5216235"/>
            <a:ext cx="794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Click Add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Personnel</a:t>
            </a:r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98341" y="2891118"/>
            <a:ext cx="1842247" cy="24339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1" y="98280"/>
            <a:ext cx="10058400" cy="57108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0940" y="4652682"/>
            <a:ext cx="5109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Type First Name and Last Name then click Search</a:t>
            </a:r>
            <a:endParaRPr lang="en-US" b="1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625506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61937"/>
            <a:ext cx="10058400" cy="6015140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61212" y="5580529"/>
            <a:ext cx="5123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CLICK </a:t>
            </a:r>
            <a:r>
              <a:rPr lang="en-US" sz="2800" b="1" dirty="0" smtClean="0">
                <a:solidFill>
                  <a:srgbClr val="00B050"/>
                </a:solidFill>
              </a:rPr>
              <a:t>NEW RECORD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23" y="562841"/>
            <a:ext cx="10058400" cy="5474888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99447" y="5029200"/>
            <a:ext cx="665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CLICK </a:t>
            </a:r>
            <a:r>
              <a:rPr lang="en-US" sz="3200" b="1" dirty="0" smtClean="0">
                <a:solidFill>
                  <a:srgbClr val="00B050"/>
                </a:solidFill>
              </a:rPr>
              <a:t>COMPLETE PERSONNEL RECORD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21824" y="4585447"/>
            <a:ext cx="3025588" cy="537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3" y="100369"/>
            <a:ext cx="7435306" cy="663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694" y="1748118"/>
            <a:ext cx="3805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Fill up the required field for the Class Adviser</a:t>
            </a:r>
            <a:endParaRPr lang="en-US" sz="3200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79" y="104775"/>
            <a:ext cx="7372350" cy="664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215" y="104775"/>
            <a:ext cx="33770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the Username of the Class Adviser, please use this format: School </a:t>
            </a:r>
            <a:r>
              <a:rPr lang="en-GB" sz="3200" dirty="0" err="1" smtClean="0"/>
              <a:t>ID_intial</a:t>
            </a:r>
            <a:r>
              <a:rPr lang="en-GB" sz="3200" dirty="0" smtClean="0"/>
              <a:t>, ex. 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100001acmedrano</a:t>
            </a:r>
          </a:p>
          <a:p>
            <a:r>
              <a:rPr lang="en-GB" sz="3200" dirty="0" smtClean="0"/>
              <a:t>This will be the username and default password if an adviser will log in to LIS System, then click </a:t>
            </a:r>
            <a:r>
              <a:rPr lang="en-GB" sz="3200" dirty="0" smtClean="0">
                <a:solidFill>
                  <a:srgbClr val="0070C0"/>
                </a:solidFill>
              </a:rPr>
              <a:t>SAVE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6481967" y="6106418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1" y="217208"/>
            <a:ext cx="10515600" cy="792478"/>
          </a:xfrm>
        </p:spPr>
        <p:txBody>
          <a:bodyPr/>
          <a:lstStyle/>
          <a:p>
            <a:r>
              <a:rPr lang="en-US" b="1" dirty="0" smtClean="0"/>
              <a:t>GETTING STARTED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81635" y="1007453"/>
            <a:ext cx="1074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access the LIS, type </a:t>
            </a:r>
            <a:r>
              <a:rPr lang="en-US" sz="2800" b="1" dirty="0" smtClean="0">
                <a:solidFill>
                  <a:srgbClr val="FF0000"/>
                </a:solidFill>
              </a:rPr>
              <a:t>lis.deped.gov.ph</a:t>
            </a:r>
            <a:r>
              <a:rPr lang="en-US" sz="2800" dirty="0" smtClean="0"/>
              <a:t> at the address or location bar of a web browser, then press Enter. 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0215"/>
            <a:ext cx="9572625" cy="42257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429000" y="1425388"/>
            <a:ext cx="1721224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0676964" y="6027644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427251" y="6027644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5419164" y="606798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20" y="210390"/>
            <a:ext cx="10058400" cy="4778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584" y="4988859"/>
            <a:ext cx="948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Saving, </a:t>
            </a:r>
            <a:r>
              <a:rPr lang="en-GB" sz="2400" b="1" dirty="0" smtClean="0"/>
              <a:t>Personnel Added </a:t>
            </a:r>
            <a:r>
              <a:rPr lang="en-GB" sz="2400" dirty="0" smtClean="0"/>
              <a:t>is displayed at top of the screen, if you want to Add another Personnel, please follow slide 30 to 35</a:t>
            </a:r>
            <a:endParaRPr lang="en-GB" sz="24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81482" y="613185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5" action="ppaction://hlinksldjump"/>
              </a:rPr>
              <a:t>CLICK HERE TO GOTO SLIDE 30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77470" y="6145306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of Topic – Click Home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988823" y="6173970"/>
            <a:ext cx="336176" cy="312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37714" y="3294743"/>
            <a:ext cx="246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Edit the Personnel Data, just click Update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12114" y="3294743"/>
            <a:ext cx="914400" cy="4644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26514" y="3526971"/>
            <a:ext cx="2032000" cy="66765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4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0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773" y="169671"/>
            <a:ext cx="931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ASSIGNING AN ADVISER TO A CLASS/SECTION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5409" y="904009"/>
            <a:ext cx="11263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Click the List of Classes Menu, select the Grade and Section you want to set Class Adviser, click </a:t>
            </a:r>
            <a:r>
              <a:rPr lang="en-GB" sz="3200" u="sng" dirty="0" err="1" smtClean="0"/>
              <a:t>pulldown</a:t>
            </a:r>
            <a:r>
              <a:rPr lang="en-GB" sz="3200" u="sng" dirty="0" smtClean="0"/>
              <a:t> menu</a:t>
            </a:r>
            <a:r>
              <a:rPr lang="en-GB" sz="3200" dirty="0" smtClean="0"/>
              <a:t>, select </a:t>
            </a:r>
            <a:r>
              <a:rPr lang="en-GB" sz="3200" b="1" dirty="0" smtClean="0">
                <a:solidFill>
                  <a:srgbClr val="FF0000"/>
                </a:solidFill>
              </a:rPr>
              <a:t>Class settings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21" y="2649682"/>
            <a:ext cx="10058400" cy="401089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992582" y="1901536"/>
            <a:ext cx="3719946" cy="2774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803573" y="2867890"/>
            <a:ext cx="1080654" cy="3117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3" y="163659"/>
            <a:ext cx="10058400" cy="5561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7470" y="4894730"/>
            <a:ext cx="932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Click </a:t>
            </a:r>
            <a:r>
              <a:rPr lang="en-GB" sz="3200" b="1" dirty="0" smtClean="0"/>
              <a:t>Set Adviser</a:t>
            </a:r>
            <a:endParaRPr lang="en-GB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507683" y="1485900"/>
            <a:ext cx="1080654" cy="4468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73906" y="1858751"/>
            <a:ext cx="3496235" cy="3183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75" y="91353"/>
            <a:ext cx="9553575" cy="4867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909" y="5072928"/>
            <a:ext cx="974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Select the Name of Adviser in the list, </a:t>
            </a:r>
            <a:r>
              <a:rPr lang="en-GB" sz="3600" b="1" dirty="0" smtClean="0"/>
              <a:t>Click Select</a:t>
            </a:r>
            <a:endParaRPr lang="en-GB" sz="3600" b="1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28" y="73169"/>
            <a:ext cx="10058400" cy="5714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8445" y="2732809"/>
            <a:ext cx="2888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 can also edit the Class Name</a:t>
            </a:r>
            <a:endParaRPr lang="en-GB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92482" y="1974273"/>
            <a:ext cx="1808018" cy="904009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0421" y="4583815"/>
            <a:ext cx="8032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Click </a:t>
            </a:r>
            <a:r>
              <a:rPr lang="en-GB" sz="2800" dirty="0" smtClean="0">
                <a:solidFill>
                  <a:srgbClr val="0070C0"/>
                </a:solidFill>
              </a:rPr>
              <a:t>Save</a:t>
            </a:r>
            <a:r>
              <a:rPr lang="en-GB" sz="2800" dirty="0" smtClean="0"/>
              <a:t> after editing/setting an Adviser to save changes</a:t>
            </a:r>
            <a:endParaRPr lang="en-GB" sz="2800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48" y="197428"/>
            <a:ext cx="7570930" cy="2369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8707" y="2534790"/>
            <a:ext cx="890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After saving, Class updated is displayed in the screen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7" y="2988966"/>
            <a:ext cx="5524500" cy="1724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9254" y="4946989"/>
            <a:ext cx="9777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the List of Classes Menu, when you see like in the figure above, you can now determine if a class or section has no Adviser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36562" y="4599234"/>
            <a:ext cx="177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Adviser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96635" y="4549297"/>
            <a:ext cx="211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With/out  Adviser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7062763" y="4003281"/>
            <a:ext cx="342900" cy="394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77470" y="6145306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of Topic – Click Home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988823" y="6173970"/>
            <a:ext cx="336176" cy="312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1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6443" y="55687"/>
            <a:ext cx="767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HOW TO SEARCH LEARNER WITH LRN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8" y="646331"/>
            <a:ext cx="11369449" cy="4773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079" y="4242217"/>
            <a:ext cx="4751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Click </a:t>
            </a:r>
            <a:r>
              <a:rPr lang="en-US" sz="4400" b="1" dirty="0" smtClean="0">
                <a:solidFill>
                  <a:srgbClr val="002060"/>
                </a:solidFill>
              </a:rPr>
              <a:t>List of Classes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169264"/>
            <a:ext cx="10822899" cy="5289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2727" y="4631961"/>
            <a:ext cx="8529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Select any Grade and Section, use the </a:t>
            </a:r>
            <a:r>
              <a:rPr lang="en-US" sz="3200" dirty="0" err="1" smtClean="0"/>
              <a:t>pulldown</a:t>
            </a:r>
            <a:r>
              <a:rPr lang="en-US" sz="3200" dirty="0" smtClean="0"/>
              <a:t> menu, then click </a:t>
            </a:r>
            <a:r>
              <a:rPr lang="en-US" sz="3200" b="1" dirty="0" err="1" smtClean="0">
                <a:solidFill>
                  <a:srgbClr val="002060"/>
                </a:solidFill>
              </a:rPr>
              <a:t>Enrol</a:t>
            </a:r>
            <a:r>
              <a:rPr lang="en-US" sz="3200" b="1" dirty="0" smtClean="0">
                <a:solidFill>
                  <a:srgbClr val="002060"/>
                </a:solidFill>
              </a:rPr>
              <a:t> Learner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441430" y="2353456"/>
            <a:ext cx="509665" cy="434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11252" y="2638269"/>
            <a:ext cx="1873771" cy="599606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85023" y="3132944"/>
            <a:ext cx="233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Pulldown</a:t>
            </a:r>
            <a:r>
              <a:rPr lang="en-US" sz="2400" b="1" dirty="0" smtClean="0"/>
              <a:t> Menu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90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3" y="1630225"/>
            <a:ext cx="10058400" cy="4777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506" y="322729"/>
            <a:ext cx="10233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will connect you to the LIS login page as shown in (Figure 1.1-1: Login Page). Enter your username and password, then click the “Sign In” button. </a:t>
            </a:r>
          </a:p>
          <a:p>
            <a:r>
              <a:rPr lang="en-US" sz="2400" dirty="0" smtClean="0"/>
              <a:t>A successful login will direct the user to the LIS Dashboard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66127" y="5375231"/>
            <a:ext cx="403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1.1-1: Login Page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3581" y="2882241"/>
            <a:ext cx="38996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the onset, a school may use the same account details as in the EBEIS. In this case, the user is first </a:t>
            </a:r>
          </a:p>
          <a:p>
            <a:r>
              <a:rPr lang="en-US" sz="2400" dirty="0" smtClean="0"/>
              <a:t>directed to an account validation facility or the “Account Check” page.</a:t>
            </a:r>
            <a:endParaRPr lang="en-US" sz="2400" dirty="0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0676964" y="6027644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427251" y="6027644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5419164" y="606798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16686" y="2882241"/>
            <a:ext cx="2804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 THE EBEIS USERNAME AND PASSWORD, IF YOU FORGOT, PLEASE CALL YOUR PLANNING OFFICER TO RESET, RESETTING MEANS USERNAME AND PASSWORD ARE THE SAME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9" y="134911"/>
            <a:ext cx="11355391" cy="5254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3396" y="4272197"/>
            <a:ext cx="386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Click </a:t>
            </a:r>
            <a:r>
              <a:rPr lang="en-US" sz="4000" b="1" dirty="0" smtClean="0">
                <a:solidFill>
                  <a:srgbClr val="002060"/>
                </a:solidFill>
              </a:rPr>
              <a:t>Search LRN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041036" y="3072984"/>
            <a:ext cx="4317167" cy="15531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6" y="209863"/>
            <a:ext cx="10706491" cy="4851590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3101" y="3792511"/>
            <a:ext cx="8784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TYPE THE LRN OF PUPIL/STUDENT, </a:t>
            </a:r>
          </a:p>
          <a:p>
            <a:r>
              <a:rPr lang="en-US" sz="4000" dirty="0" smtClean="0"/>
              <a:t>THEN CLICK </a:t>
            </a:r>
            <a:r>
              <a:rPr lang="en-US" sz="4000" b="1" dirty="0" smtClean="0">
                <a:solidFill>
                  <a:srgbClr val="002060"/>
                </a:solidFill>
              </a:rPr>
              <a:t>SEARCH BUTTON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1" y="178634"/>
            <a:ext cx="8619345" cy="4888041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755341" y="601083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7470" y="6096008"/>
            <a:ext cx="418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End of Topic – Click Home</a:t>
            </a:r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5244352" y="6176083"/>
            <a:ext cx="443753" cy="363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47738" y="4871803"/>
            <a:ext cx="643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Click </a:t>
            </a:r>
            <a:r>
              <a:rPr lang="en-US" sz="3600" b="1" dirty="0" err="1" smtClean="0">
                <a:solidFill>
                  <a:srgbClr val="002060"/>
                </a:solidFill>
              </a:rPr>
              <a:t>Enrol</a:t>
            </a:r>
            <a:r>
              <a:rPr lang="en-US" sz="3600" b="1" dirty="0" smtClean="0"/>
              <a:t> if you want to enroll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263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48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613" y="0"/>
            <a:ext cx="836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HOW TO SEARCH LEARNER WITHOUT LRN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8" y="646331"/>
            <a:ext cx="11369449" cy="477386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2157" y="4197245"/>
            <a:ext cx="5516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Click </a:t>
            </a:r>
            <a:r>
              <a:rPr lang="en-US" sz="4800" b="1" dirty="0" smtClean="0">
                <a:solidFill>
                  <a:srgbClr val="0070C0"/>
                </a:solidFill>
              </a:rPr>
              <a:t>List of Classes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169264"/>
            <a:ext cx="10822899" cy="5289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2727" y="4631961"/>
            <a:ext cx="8529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Select any Grade and Section, use the </a:t>
            </a:r>
            <a:r>
              <a:rPr lang="en-US" sz="3200" dirty="0" err="1" smtClean="0"/>
              <a:t>pulldown</a:t>
            </a:r>
            <a:r>
              <a:rPr lang="en-US" sz="3200" dirty="0" smtClean="0"/>
              <a:t> menu, then click </a:t>
            </a:r>
            <a:r>
              <a:rPr lang="en-US" sz="3200" b="1" dirty="0" err="1" smtClean="0">
                <a:solidFill>
                  <a:srgbClr val="002060"/>
                </a:solidFill>
              </a:rPr>
              <a:t>Enrol</a:t>
            </a:r>
            <a:r>
              <a:rPr lang="en-US" sz="3200" b="1" dirty="0" smtClean="0">
                <a:solidFill>
                  <a:srgbClr val="002060"/>
                </a:solidFill>
              </a:rPr>
              <a:t> Learner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441430" y="2353456"/>
            <a:ext cx="509665" cy="434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860933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11252" y="2593298"/>
            <a:ext cx="2143594" cy="68954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54845" y="3132944"/>
            <a:ext cx="248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pulldown</a:t>
            </a:r>
            <a:r>
              <a:rPr lang="en-US" sz="2800" dirty="0" smtClean="0"/>
              <a:t> menu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666" y="5126635"/>
            <a:ext cx="1148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Type the </a:t>
            </a:r>
            <a:r>
              <a:rPr lang="en-US" sz="4000" b="1" dirty="0" smtClean="0">
                <a:solidFill>
                  <a:srgbClr val="00B050"/>
                </a:solidFill>
              </a:rPr>
              <a:t>First name </a:t>
            </a:r>
            <a:r>
              <a:rPr lang="en-US" sz="4000" b="1" dirty="0" smtClean="0"/>
              <a:t>and </a:t>
            </a:r>
            <a:r>
              <a:rPr lang="en-US" sz="4000" b="1" dirty="0" smtClean="0">
                <a:solidFill>
                  <a:srgbClr val="00B050"/>
                </a:solidFill>
              </a:rPr>
              <a:t>Last name</a:t>
            </a:r>
            <a:r>
              <a:rPr lang="en-US" sz="4000" b="1" dirty="0" smtClean="0"/>
              <a:t>, then click </a:t>
            </a:r>
            <a:r>
              <a:rPr lang="en-US" sz="4000" b="1" dirty="0" smtClean="0">
                <a:solidFill>
                  <a:srgbClr val="002060"/>
                </a:solidFill>
              </a:rPr>
              <a:t>Search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7" y="312529"/>
            <a:ext cx="11062740" cy="4671985"/>
          </a:xfrm>
          <a:prstGeom prst="rect">
            <a:avLst/>
          </a:prstGeom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60933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24" y="177228"/>
            <a:ext cx="10058400" cy="5052678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860933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8545" y="4242217"/>
            <a:ext cx="939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Type again the </a:t>
            </a:r>
            <a:r>
              <a:rPr lang="en-US" sz="3600" b="1" dirty="0" smtClean="0">
                <a:solidFill>
                  <a:srgbClr val="0070C0"/>
                </a:solidFill>
              </a:rPr>
              <a:t>Middle Name</a:t>
            </a:r>
            <a:r>
              <a:rPr lang="en-US" sz="3600" b="1" dirty="0" smtClean="0"/>
              <a:t>, then Click </a:t>
            </a:r>
            <a:r>
              <a:rPr lang="en-US" sz="3600" b="1" dirty="0" smtClean="0">
                <a:solidFill>
                  <a:srgbClr val="00B050"/>
                </a:solidFill>
              </a:rPr>
              <a:t>Search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7960" y="5111646"/>
            <a:ext cx="4577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As of March 2, if no middle name, type NA to continue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870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8" y="112816"/>
            <a:ext cx="10058400" cy="5465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2098" y="3987384"/>
            <a:ext cx="6772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Type again the </a:t>
            </a:r>
            <a:r>
              <a:rPr lang="en-US" sz="3600" b="1" dirty="0" smtClean="0">
                <a:solidFill>
                  <a:srgbClr val="002060"/>
                </a:solidFill>
              </a:rPr>
              <a:t>Birth date</a:t>
            </a:r>
            <a:r>
              <a:rPr lang="en-US" sz="3600" dirty="0" smtClean="0"/>
              <a:t>, then click </a:t>
            </a:r>
            <a:r>
              <a:rPr lang="en-US" sz="3600" b="1" dirty="0" smtClean="0">
                <a:solidFill>
                  <a:srgbClr val="00B050"/>
                </a:solidFill>
              </a:rPr>
              <a:t>Preview Matched </a:t>
            </a:r>
            <a:r>
              <a:rPr lang="en-US" sz="3600" b="1" dirty="0" smtClean="0"/>
              <a:t>to display the LRN and Enrolment History</a:t>
            </a:r>
            <a:endParaRPr lang="en-US" sz="3600" b="1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860933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61" y="254520"/>
            <a:ext cx="10058400" cy="4752195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755341" y="601083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7470" y="6096008"/>
            <a:ext cx="418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End of Topic – Click Home</a:t>
            </a:r>
            <a:endParaRPr lang="en-US" sz="2800" b="1" dirty="0"/>
          </a:p>
        </p:txBody>
      </p:sp>
      <p:sp>
        <p:nvSpPr>
          <p:cNvPr id="7" name="Right Arrow 6"/>
          <p:cNvSpPr/>
          <p:nvPr/>
        </p:nvSpPr>
        <p:spPr>
          <a:xfrm>
            <a:off x="5244352" y="6176083"/>
            <a:ext cx="443753" cy="363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73377" y="4723587"/>
            <a:ext cx="837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CLICK ENROL IF YOU WANT TO </a:t>
            </a:r>
            <a:r>
              <a:rPr lang="en-US" sz="3600" b="1" dirty="0" smtClean="0">
                <a:solidFill>
                  <a:srgbClr val="002060"/>
                </a:solidFill>
              </a:rPr>
              <a:t>ENROLL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8" y="0"/>
            <a:ext cx="7812741" cy="4263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648" y="4290581"/>
            <a:ext cx="11322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it is your first time to login using the default school user account, the system will prompt you to change your default password in the “Figure 1.2-1: Account  Check (Update Password) page”. Enter your new password twice then click “Update” button to save your changes. Upon completing the password change, the system displays the message “password changed”.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2824" y="3893705"/>
            <a:ext cx="648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1.2-1: Account  Check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530463" y="4031439"/>
            <a:ext cx="234712" cy="3225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1349317" y="6229572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1" y="623618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5419164" y="622957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46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8" y="114301"/>
            <a:ext cx="9112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CREATING LRN NUMBER OF PUPILS/STUDENTS AND ENROLLING THEM IN THE CURRENT SCHOOL YEAR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4236" y="1278083"/>
            <a:ext cx="944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facility is applied to all Kinder Pupils, pupils transferred from Private Schools, </a:t>
            </a:r>
            <a:r>
              <a:rPr lang="en-GB" sz="2400" dirty="0" err="1" smtClean="0"/>
              <a:t>Balik</a:t>
            </a:r>
            <a:r>
              <a:rPr lang="en-GB" sz="2400" dirty="0" smtClean="0"/>
              <a:t> Aral, students from Private Schools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1" y="2358461"/>
            <a:ext cx="10058400" cy="4170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5186" y="4842163"/>
            <a:ext cx="353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the list of Classes, select the Grade and Section you want to enrol the pupils without LRN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51118" y="5765492"/>
            <a:ext cx="391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the </a:t>
            </a:r>
            <a:r>
              <a:rPr lang="en-GB" dirty="0" err="1" smtClean="0"/>
              <a:t>pulldown</a:t>
            </a:r>
            <a:r>
              <a:rPr lang="en-GB" dirty="0" smtClean="0"/>
              <a:t> menu, then select Enrol Learner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48445" y="4443556"/>
            <a:ext cx="2109355" cy="1406526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336481" y="6010835"/>
            <a:ext cx="699247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17357" y="6010835"/>
            <a:ext cx="693135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5792932" y="6212540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09" y="126423"/>
            <a:ext cx="10058400" cy="4691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6513" y="4937409"/>
            <a:ext cx="961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Type the First Name, Middle name and Last Name (with correct spelling), then click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Search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01083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67" y="105463"/>
            <a:ext cx="10058400" cy="5436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5447" y="4329953"/>
            <a:ext cx="603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CLICK </a:t>
            </a:r>
            <a:r>
              <a:rPr lang="en-US" sz="2800" b="1" dirty="0" smtClean="0">
                <a:solidFill>
                  <a:srgbClr val="00B050"/>
                </a:solidFill>
              </a:rPr>
              <a:t>NEW RECORD </a:t>
            </a:r>
            <a:r>
              <a:rPr lang="en-US" sz="2800" b="1" dirty="0" smtClean="0"/>
              <a:t>TO CREATE AN LRN</a:t>
            </a:r>
            <a:endParaRPr lang="en-US" b="1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351559"/>
            <a:ext cx="10703859" cy="5219700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4452199" y="6010834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44753" y="3281082"/>
            <a:ext cx="2891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Click </a:t>
            </a:r>
            <a:r>
              <a:rPr lang="en-US" sz="2800" b="1" dirty="0" smtClean="0">
                <a:solidFill>
                  <a:srgbClr val="00B050"/>
                </a:solidFill>
              </a:rPr>
              <a:t>Complete Enrolment Record </a:t>
            </a:r>
            <a:r>
              <a:rPr lang="en-US" sz="2800" b="1" dirty="0" smtClean="0"/>
              <a:t>to Enter other details of pupils/students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02506" y="3980329"/>
            <a:ext cx="1842247" cy="73958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14" y="0"/>
            <a:ext cx="84123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813" y="0"/>
            <a:ext cx="274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Fill up the required information of the Pupils/ Students, then click </a:t>
            </a:r>
            <a:r>
              <a:rPr lang="en-US" sz="3600" b="1" dirty="0" err="1" smtClean="0">
                <a:solidFill>
                  <a:srgbClr val="0070C0"/>
                </a:solidFill>
              </a:rPr>
              <a:t>Enrol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to enroll and Create LRN 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9735671" y="1385047"/>
            <a:ext cx="551329" cy="349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2384308" y="615407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154077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1326624" y="615407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81" y="168928"/>
            <a:ext cx="10058400" cy="467897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404411" y="349624"/>
            <a:ext cx="1008529" cy="4034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6448" y="4765287"/>
            <a:ext cx="972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 the </a:t>
            </a:r>
            <a:r>
              <a:rPr lang="en-US" sz="2800" b="1" dirty="0" smtClean="0"/>
              <a:t>List of Classes Menu</a:t>
            </a:r>
            <a:r>
              <a:rPr lang="en-US" sz="2800" dirty="0" smtClean="0"/>
              <a:t>, Click </a:t>
            </a:r>
            <a:r>
              <a:rPr lang="en-US" sz="2800" b="1" dirty="0" smtClean="0"/>
              <a:t>View Enrollment</a:t>
            </a:r>
            <a:r>
              <a:rPr lang="en-US" sz="2800" dirty="0" smtClean="0"/>
              <a:t> of the Grade and Section to display the LRN of pupils/Students enrolled in the current school year</a:t>
            </a:r>
            <a:endParaRPr lang="en-US" sz="28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6020604" y="6185647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0" y="414960"/>
            <a:ext cx="10058400" cy="4748711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599584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599584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755341" y="599584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77470" y="6130316"/>
            <a:ext cx="389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 of Topic – Click Home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5177118" y="6130316"/>
            <a:ext cx="443753" cy="363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60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945298"/>
            <a:ext cx="10640465" cy="48280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4301"/>
            <a:ext cx="12050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ENROLLING EXISTING PUPILS/STUDENTS IN THE PREVIOUS SCHOOL YEAR (NAKA-ENROLL PO LAST SCHOOL YEAR – ENCODED IN THE LIS SYSTEM VERSION 1 – Using Batch Enrolment)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07977" y="4854756"/>
            <a:ext cx="8884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 </a:t>
            </a:r>
            <a:r>
              <a:rPr lang="en-US" sz="2800" b="1" dirty="0" smtClean="0"/>
              <a:t>List of Classes Menu</a:t>
            </a:r>
            <a:r>
              <a:rPr lang="en-US" sz="2800" dirty="0" smtClean="0"/>
              <a:t>, Select a Grade and Section you want to enroll pupils/students, then click the </a:t>
            </a:r>
            <a:r>
              <a:rPr lang="en-US" sz="2800" dirty="0" err="1" smtClean="0"/>
              <a:t>pulldown</a:t>
            </a:r>
            <a:r>
              <a:rPr lang="en-US" sz="2800" dirty="0" smtClean="0"/>
              <a:t> menu, then select </a:t>
            </a:r>
            <a:r>
              <a:rPr lang="en-US" sz="2800" b="1" dirty="0" smtClean="0">
                <a:solidFill>
                  <a:srgbClr val="00B0F0"/>
                </a:solidFill>
              </a:rPr>
              <a:t>Batch </a:t>
            </a:r>
            <a:r>
              <a:rPr lang="en-US" sz="2800" b="1" dirty="0" err="1" smtClean="0">
                <a:solidFill>
                  <a:srgbClr val="00B0F0"/>
                </a:solidFill>
              </a:rPr>
              <a:t>Enrol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Left Arrow 4"/>
          <p:cNvSpPr/>
          <p:nvPr/>
        </p:nvSpPr>
        <p:spPr>
          <a:xfrm>
            <a:off x="5809771" y="3359314"/>
            <a:ext cx="2138083" cy="3227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Pulldown</a:t>
            </a:r>
            <a:r>
              <a:rPr lang="en-US" dirty="0" smtClean="0">
                <a:solidFill>
                  <a:schemeClr val="tx1"/>
                </a:solidFill>
              </a:rPr>
              <a:t> menu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5755341" y="619909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95" y="0"/>
            <a:ext cx="5753100" cy="668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845" y="675409"/>
            <a:ext cx="5049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After typing the New Password, it displayed Password changed (pls. don’t forget to record your password)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3845" y="3166700"/>
            <a:ext cx="5049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Type the First Name, </a:t>
            </a:r>
            <a:r>
              <a:rPr lang="en-GB" sz="3200" dirty="0" err="1" smtClean="0"/>
              <a:t>Middlename</a:t>
            </a:r>
            <a:r>
              <a:rPr lang="en-GB" sz="3200" dirty="0" smtClean="0"/>
              <a:t> and </a:t>
            </a:r>
            <a:r>
              <a:rPr lang="en-GB" sz="3200" dirty="0" err="1" smtClean="0"/>
              <a:t>Lastname</a:t>
            </a:r>
            <a:r>
              <a:rPr lang="en-GB" sz="3200" dirty="0" smtClean="0"/>
              <a:t> of the School </a:t>
            </a:r>
            <a:r>
              <a:rPr lang="en-GB" sz="3200" dirty="0" err="1" smtClean="0"/>
              <a:t>School</a:t>
            </a:r>
            <a:r>
              <a:rPr lang="en-GB" sz="3200" dirty="0" smtClean="0"/>
              <a:t> Head, then click </a:t>
            </a:r>
            <a:r>
              <a:rPr lang="en-GB" sz="3200" b="1" dirty="0" smtClean="0">
                <a:solidFill>
                  <a:schemeClr val="accent6"/>
                </a:solidFill>
              </a:rPr>
              <a:t>Search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4536" y="5091545"/>
            <a:ext cx="3512128" cy="1205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676964" y="6027644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427251" y="6027644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5419164" y="606798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4" y="0"/>
            <a:ext cx="9722225" cy="5875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729" y="605118"/>
            <a:ext cx="16943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 the Box beside the number of the pupils, click </a:t>
            </a:r>
            <a:r>
              <a:rPr lang="en-US" sz="2800" dirty="0" smtClean="0">
                <a:solidFill>
                  <a:srgbClr val="00B0F0"/>
                </a:solidFill>
              </a:rPr>
              <a:t>Batch </a:t>
            </a:r>
            <a:r>
              <a:rPr lang="en-US" sz="2800" dirty="0" err="1" smtClean="0">
                <a:solidFill>
                  <a:srgbClr val="00B0F0"/>
                </a:solidFill>
              </a:rPr>
              <a:t>Enrol</a:t>
            </a:r>
            <a:r>
              <a:rPr lang="en-US" sz="2800" dirty="0" smtClean="0">
                <a:solidFill>
                  <a:srgbClr val="00B0F0"/>
                </a:solidFill>
              </a:rPr>
              <a:t> Selected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91871" y="4612341"/>
            <a:ext cx="537882" cy="416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95282" y="4020671"/>
            <a:ext cx="443753" cy="18545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224682" y="3227294"/>
            <a:ext cx="1277471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755341" y="619909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4877" y="1781121"/>
            <a:ext cx="590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Note: You cannot include pupil/student with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22957" r="16866" b="22442"/>
          <a:stretch/>
        </p:blipFill>
        <p:spPr>
          <a:xfrm>
            <a:off x="10541209" y="1748794"/>
            <a:ext cx="544286" cy="4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1" y="200304"/>
            <a:ext cx="10058400" cy="50709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29553" y="2608729"/>
            <a:ext cx="4182035" cy="6185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562040" y="2682687"/>
            <a:ext cx="2286000" cy="470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this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5083" y="5271247"/>
            <a:ext cx="1071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reviewing, click </a:t>
            </a:r>
            <a:r>
              <a:rPr lang="en-US" sz="2800" b="1" dirty="0" smtClean="0">
                <a:solidFill>
                  <a:srgbClr val="00B0F0"/>
                </a:solidFill>
              </a:rPr>
              <a:t>Batch </a:t>
            </a:r>
            <a:r>
              <a:rPr lang="en-US" sz="2800" b="1" dirty="0" err="1" smtClean="0">
                <a:solidFill>
                  <a:srgbClr val="00B0F0"/>
                </a:solidFill>
              </a:rPr>
              <a:t>Enrol</a:t>
            </a:r>
            <a:r>
              <a:rPr lang="en-US" sz="2800" b="1" dirty="0" smtClean="0">
                <a:solidFill>
                  <a:srgbClr val="00B0F0"/>
                </a:solidFill>
              </a:rPr>
              <a:t> Selected </a:t>
            </a:r>
            <a:r>
              <a:rPr lang="en-US" sz="2800" dirty="0" smtClean="0"/>
              <a:t>to enroll pupils/students in the current school year</a:t>
            </a:r>
            <a:endParaRPr lang="en-US" sz="2800" dirty="0"/>
          </a:p>
        </p:txBody>
      </p:sp>
      <p:sp>
        <p:nvSpPr>
          <p:cNvPr id="7" name="Up Arrow 6"/>
          <p:cNvSpPr/>
          <p:nvPr/>
        </p:nvSpPr>
        <p:spPr>
          <a:xfrm>
            <a:off x="9345706" y="3334871"/>
            <a:ext cx="255494" cy="4303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755341" y="619909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96" y="170331"/>
            <a:ext cx="10058400" cy="53564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5082" y="847165"/>
            <a:ext cx="2286000" cy="4840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77754" y="1547362"/>
            <a:ext cx="690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</a:t>
            </a:r>
            <a:r>
              <a:rPr lang="en-US" sz="2400" dirty="0" smtClean="0">
                <a:solidFill>
                  <a:srgbClr val="00B0F0"/>
                </a:solidFill>
              </a:rPr>
              <a:t>List of Classes </a:t>
            </a:r>
            <a:r>
              <a:rPr lang="en-US" sz="2400" dirty="0" smtClean="0"/>
              <a:t>to view the list of classes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8187397" y="276127"/>
            <a:ext cx="956603" cy="4840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5755341" y="619909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14" y="144556"/>
            <a:ext cx="10020300" cy="5072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3811" y="4572000"/>
            <a:ext cx="822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the List of Classes, select a Grade and Section, then Click </a:t>
            </a:r>
            <a:r>
              <a:rPr lang="en-US" sz="2800" b="1" dirty="0" smtClean="0">
                <a:solidFill>
                  <a:srgbClr val="002060"/>
                </a:solidFill>
              </a:rPr>
              <a:t>View Enrolment </a:t>
            </a:r>
            <a:r>
              <a:rPr lang="en-US" sz="2800" dirty="0" smtClean="0"/>
              <a:t>to display the current enrollment</a:t>
            </a:r>
            <a:endParaRPr lang="en-US" sz="2800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5755341" y="619909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20" y="244007"/>
            <a:ext cx="10058400" cy="5511333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755341" y="601083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7470" y="6145306"/>
            <a:ext cx="389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 of Topic – Click Home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5177118" y="6145306"/>
            <a:ext cx="443753" cy="363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22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988" y="121023"/>
            <a:ext cx="9332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EDITING PROFILE OF PUPIL/STUDENT ENROLLED IN THE CURRENT SCHOOL YEAR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7" y="1207713"/>
            <a:ext cx="10058400" cy="4529058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5755341" y="619909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4920343"/>
            <a:ext cx="700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CLICK LIST OF CLASSES MENU, SELECT A GRADE OR SECTION YOU WANT TO EDIT, CLICK </a:t>
            </a:r>
            <a:r>
              <a:rPr lang="en-GB" sz="2000" b="1" dirty="0" smtClean="0">
                <a:solidFill>
                  <a:srgbClr val="00B0F0"/>
                </a:solidFill>
              </a:rPr>
              <a:t>VIEW ENROLMENT</a:t>
            </a:r>
            <a:endParaRPr lang="en-GB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88" y="410136"/>
            <a:ext cx="10058400" cy="5089126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755341" y="619909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39885" y="5357748"/>
            <a:ext cx="5823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Select a pupil to edit, </a:t>
            </a:r>
            <a:r>
              <a:rPr lang="en-GB" sz="3200" b="1" dirty="0" smtClean="0">
                <a:solidFill>
                  <a:srgbClr val="00B0F0"/>
                </a:solidFill>
              </a:rPr>
              <a:t>Click Profile</a:t>
            </a:r>
            <a:endParaRPr lang="en-GB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54" y="582425"/>
            <a:ext cx="10058400" cy="4391695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755341" y="619909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7011" y="4974120"/>
            <a:ext cx="2996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Click </a:t>
            </a:r>
            <a:r>
              <a:rPr lang="en-GB" sz="4000" b="1" dirty="0" smtClean="0">
                <a:solidFill>
                  <a:srgbClr val="00B0F0"/>
                </a:solidFill>
              </a:rPr>
              <a:t>UPDATE</a:t>
            </a:r>
            <a:endParaRPr lang="en-GB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30" y="251012"/>
            <a:ext cx="9391706" cy="5699447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755341" y="619909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2686" y="251012"/>
            <a:ext cx="2109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Edit the Profile like Religion, Dialect, Residence and others…, then Click </a:t>
            </a:r>
            <a:r>
              <a:rPr lang="en-GB" sz="3600" b="1" dirty="0" smtClean="0">
                <a:solidFill>
                  <a:srgbClr val="00B0F0"/>
                </a:solidFill>
              </a:rPr>
              <a:t>Update</a:t>
            </a:r>
            <a:r>
              <a:rPr lang="en-GB" sz="3600" b="1" dirty="0" smtClean="0"/>
              <a:t>.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18557" y="3567659"/>
            <a:ext cx="190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Enter Residence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643016" y="3297836"/>
            <a:ext cx="674558" cy="3747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5" y="310859"/>
            <a:ext cx="6089938" cy="6079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845" y="675409"/>
            <a:ext cx="46759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No existing personnel record found, Click new record to create new one, Click </a:t>
            </a:r>
            <a:r>
              <a:rPr lang="en-GB" sz="4400" dirty="0" smtClean="0">
                <a:solidFill>
                  <a:schemeClr val="accent6"/>
                </a:solidFill>
              </a:rPr>
              <a:t>New Record</a:t>
            </a:r>
            <a:endParaRPr lang="en-GB" sz="4400" dirty="0">
              <a:solidFill>
                <a:schemeClr val="accent6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05117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64" y="0"/>
            <a:ext cx="10058400" cy="56737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64024" y="927847"/>
            <a:ext cx="1385047" cy="5782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99093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99093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199093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272010" y="976208"/>
            <a:ext cx="1586429" cy="4815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Read this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59286" y="5673727"/>
            <a:ext cx="3238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Click List of Classes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540683"/>
            <a:ext cx="10986247" cy="5039845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755341" y="601083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7470" y="6145306"/>
            <a:ext cx="389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 of Topic – Click Home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5177118" y="6145306"/>
            <a:ext cx="443753" cy="363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39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77" y="94129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UN-ENROLL PUPILS/STUDENTS IN A CERTAIN </a:t>
            </a:r>
          </a:p>
          <a:p>
            <a:pPr algn="ctr"/>
            <a:r>
              <a:rPr lang="en-US" sz="3200" b="1" dirty="0" smtClean="0"/>
              <a:t>GRADE AND SECTION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0" y="1171347"/>
            <a:ext cx="10846241" cy="4883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4686" y="5101044"/>
            <a:ext cx="7998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the List of Classes Menu, select a Grade and Section, Click </a:t>
            </a:r>
            <a:r>
              <a:rPr lang="en-US" sz="2800" dirty="0" smtClean="0">
                <a:solidFill>
                  <a:srgbClr val="0070C0"/>
                </a:solidFill>
              </a:rPr>
              <a:t>View Enrolment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185011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185011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755341" y="6185011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29" y="391926"/>
            <a:ext cx="10058400" cy="5227721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755341" y="617412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35269" y="5148943"/>
            <a:ext cx="4645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Select Pupil to remove in the list of enrolled, Click </a:t>
            </a:r>
            <a:r>
              <a:rPr lang="en-GB" sz="2400" dirty="0" smtClean="0">
                <a:solidFill>
                  <a:srgbClr val="FF0000"/>
                </a:solidFill>
              </a:rPr>
              <a:t>Un-enrol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14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50" y="547687"/>
            <a:ext cx="7352920" cy="3701584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755341" y="617412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5086" y="4430486"/>
            <a:ext cx="581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Click OK to confirm </a:t>
            </a:r>
            <a:r>
              <a:rPr lang="en-GB" sz="3600" b="1" dirty="0" smtClean="0">
                <a:solidFill>
                  <a:srgbClr val="FF0000"/>
                </a:solidFill>
              </a:rPr>
              <a:t>Un-enrol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13" y="100572"/>
            <a:ext cx="10058400" cy="5607697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5755341" y="617412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10343" y="914400"/>
            <a:ext cx="2862943" cy="587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5177118" y="6145306"/>
            <a:ext cx="443753" cy="363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10127" y="6145306"/>
            <a:ext cx="389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 of Topic – Click Home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27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3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327" y="94129"/>
            <a:ext cx="9003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ENROLMENT OF INDIVIDUAL PUPIL/STUDENT WITH Learner Basic Information is Incomplete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0" r="24460" b="30569"/>
          <a:stretch/>
        </p:blipFill>
        <p:spPr>
          <a:xfrm>
            <a:off x="9497786" y="632738"/>
            <a:ext cx="647700" cy="468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1171348"/>
            <a:ext cx="10907486" cy="4369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7605" y="4724127"/>
            <a:ext cx="8884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 </a:t>
            </a:r>
            <a:r>
              <a:rPr lang="en-US" sz="2800" b="1" dirty="0" smtClean="0"/>
              <a:t>List of Classes Menu</a:t>
            </a:r>
            <a:r>
              <a:rPr lang="en-US" sz="2800" dirty="0" smtClean="0"/>
              <a:t>, Select a Grade and Section you want to enroll pupils/students, then click the </a:t>
            </a:r>
            <a:r>
              <a:rPr lang="en-US" sz="2800" dirty="0" err="1" smtClean="0"/>
              <a:t>pulldown</a:t>
            </a:r>
            <a:r>
              <a:rPr lang="en-US" sz="2800" dirty="0" smtClean="0"/>
              <a:t> menu, then select </a:t>
            </a:r>
            <a:r>
              <a:rPr lang="en-US" sz="2800" b="1" dirty="0" smtClean="0">
                <a:solidFill>
                  <a:srgbClr val="00B0F0"/>
                </a:solidFill>
              </a:rPr>
              <a:t>Batch </a:t>
            </a:r>
            <a:r>
              <a:rPr lang="en-US" sz="2800" b="1" dirty="0" err="1" smtClean="0">
                <a:solidFill>
                  <a:srgbClr val="00B0F0"/>
                </a:solidFill>
              </a:rPr>
              <a:t>Enrol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3897086" y="3788229"/>
            <a:ext cx="29391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5755341" y="617412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22" y="67239"/>
            <a:ext cx="9329056" cy="6227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177" y="297497"/>
            <a:ext cx="1709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Select a pupil/ student with incomplete learner information or with triangle symbol, then Click </a:t>
            </a:r>
            <a:r>
              <a:rPr lang="en-GB" sz="2400" b="1" dirty="0" smtClean="0">
                <a:solidFill>
                  <a:srgbClr val="00B0F0"/>
                </a:solidFill>
              </a:rPr>
              <a:t>Enrol </a:t>
            </a:r>
            <a:r>
              <a:rPr lang="en-GB" sz="2400" dirty="0" smtClean="0"/>
              <a:t>at the right side beside Profile</a:t>
            </a:r>
            <a:endParaRPr lang="en-GB" sz="2400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179629" y="6294545"/>
            <a:ext cx="721018" cy="4981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413657" y="6294545"/>
            <a:ext cx="863813" cy="4981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5823857" y="6294545"/>
            <a:ext cx="711413" cy="4981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80" y="467591"/>
            <a:ext cx="6869820" cy="4844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4273" y="5008418"/>
            <a:ext cx="833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Click Complete </a:t>
            </a:r>
            <a:r>
              <a:rPr lang="en-GB" sz="4400" dirty="0" smtClean="0">
                <a:solidFill>
                  <a:schemeClr val="accent6"/>
                </a:solidFill>
              </a:rPr>
              <a:t>Personnel Record</a:t>
            </a:r>
            <a:endParaRPr lang="en-GB" sz="4400" dirty="0">
              <a:solidFill>
                <a:schemeClr val="accent6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01083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01083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05117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01" y="146276"/>
            <a:ext cx="5678942" cy="50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2628" y="5154562"/>
            <a:ext cx="180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Click </a:t>
            </a:r>
            <a:r>
              <a:rPr lang="en-GB" sz="2800" dirty="0" smtClean="0">
                <a:solidFill>
                  <a:srgbClr val="00B0F0"/>
                </a:solidFill>
              </a:rPr>
              <a:t>Enrol</a:t>
            </a:r>
            <a:endParaRPr lang="en-GB" sz="2800" dirty="0">
              <a:solidFill>
                <a:srgbClr val="00B0F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074229" y="3200400"/>
            <a:ext cx="1850571" cy="1954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5755341" y="617412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65319"/>
            <a:ext cx="8844151" cy="6019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177" y="220310"/>
            <a:ext cx="27758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Fill up the required data </a:t>
            </a:r>
            <a:r>
              <a:rPr lang="en-GB" sz="5400" dirty="0" smtClean="0">
                <a:solidFill>
                  <a:srgbClr val="FF0000"/>
                </a:solidFill>
              </a:rPr>
              <a:t>*</a:t>
            </a:r>
            <a:r>
              <a:rPr lang="en-GB" sz="5400" dirty="0" smtClean="0"/>
              <a:t>, then click </a:t>
            </a:r>
            <a:r>
              <a:rPr lang="en-GB" sz="5400" dirty="0" smtClean="0">
                <a:solidFill>
                  <a:srgbClr val="00B0F0"/>
                </a:solidFill>
              </a:rPr>
              <a:t>Enrol</a:t>
            </a:r>
            <a:endParaRPr lang="en-GB" sz="5400" dirty="0">
              <a:solidFill>
                <a:srgbClr val="00B0F0"/>
              </a:solidFill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5755341" y="617412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10" y="152402"/>
            <a:ext cx="9642072" cy="5377542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06685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10127" y="6145306"/>
            <a:ext cx="389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 of Topic – Click Home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87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02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028" y="97971"/>
            <a:ext cx="877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PRINTING OF SCHOOL FORMS (SF1 AND SF5)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3" y="1136877"/>
            <a:ext cx="10058400" cy="20199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078686" y="1534886"/>
            <a:ext cx="990600" cy="4680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1114" y="3426322"/>
            <a:ext cx="1099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CLICK SCHOOL FORMS TO OPEN THE </a:t>
            </a:r>
            <a:r>
              <a:rPr lang="en-GB" sz="3200" b="1" dirty="0" smtClean="0">
                <a:solidFill>
                  <a:srgbClr val="00B0F0"/>
                </a:solidFill>
              </a:rPr>
              <a:t>SCHOOL FORMS </a:t>
            </a:r>
            <a:r>
              <a:rPr lang="en-GB" sz="3200" b="1" dirty="0" smtClean="0"/>
              <a:t>SCREEN</a:t>
            </a:r>
            <a:endParaRPr lang="en-GB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088086" y="2002971"/>
            <a:ext cx="1349828" cy="142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013141" y="6066854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36177" y="606685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755341" y="6066855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17" y="278266"/>
            <a:ext cx="6872004" cy="4903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391" y="914400"/>
            <a:ext cx="35596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Select the Grade Level and Section using the </a:t>
            </a:r>
            <a:r>
              <a:rPr lang="en-GB" sz="4400" dirty="0" err="1" smtClean="0"/>
              <a:t>pulldown</a:t>
            </a:r>
            <a:r>
              <a:rPr lang="en-GB" sz="4400" dirty="0" smtClean="0"/>
              <a:t> menu to Print</a:t>
            </a:r>
            <a:endParaRPr lang="en-GB" sz="4400" dirty="0"/>
          </a:p>
        </p:txBody>
      </p:sp>
      <p:sp>
        <p:nvSpPr>
          <p:cNvPr id="5" name="Oval 4"/>
          <p:cNvSpPr/>
          <p:nvPr/>
        </p:nvSpPr>
        <p:spPr>
          <a:xfrm>
            <a:off x="7486848" y="1338943"/>
            <a:ext cx="361752" cy="326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045799" y="6130061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68835" y="6130060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5787999" y="6022791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6" y="108857"/>
            <a:ext cx="7831341" cy="4909457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7470" y="6174125"/>
            <a:ext cx="44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End of Topic – Click Home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665029" y="685800"/>
            <a:ext cx="30697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Click </a:t>
            </a:r>
            <a:r>
              <a:rPr lang="en-GB" sz="5400" dirty="0" smtClean="0">
                <a:solidFill>
                  <a:srgbClr val="00B0F0"/>
                </a:solidFill>
              </a:rPr>
              <a:t>HERE</a:t>
            </a:r>
            <a:r>
              <a:rPr lang="en-GB" sz="5400" dirty="0" smtClean="0"/>
              <a:t> to download the School Form</a:t>
            </a:r>
            <a:endParaRPr lang="en-GB" sz="5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369629" y="2046514"/>
            <a:ext cx="1360715" cy="2939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9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01352" y="1364415"/>
            <a:ext cx="3939989" cy="30596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352" y="4531659"/>
            <a:ext cx="41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Click this ICON to return to TABLE OF CONTENTS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44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0" y="5001053"/>
            <a:ext cx="3734958" cy="99926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230115" y="5210172"/>
            <a:ext cx="2288721" cy="581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Here to open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2367" y="1112704"/>
            <a:ext cx="10785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NOTE: IF YOU ARE USING GOOGLE CHROME, IT WILL AUTOMATICALLY DOWNLOAD THE FILE BELOW, IF YOU ARE USING MOZILLA FIRE FOX, IT WILL ASK YOU OPEN OR SAVE…….</a:t>
            </a:r>
            <a:endParaRPr lang="en-GB" sz="4400" b="1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045799" y="6130061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68835" y="6130060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787999" y="6022791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857" y="97971"/>
            <a:ext cx="535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HOW TO CHANGE PASSWORD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159" y="783771"/>
            <a:ext cx="11521168" cy="441960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013141" y="6174125"/>
            <a:ext cx="887506" cy="6185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336177" y="6174125"/>
            <a:ext cx="941293" cy="6185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5755341" y="6125256"/>
            <a:ext cx="779929" cy="6185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95114" y="2514599"/>
            <a:ext cx="1752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Click </a:t>
            </a:r>
            <a:r>
              <a:rPr lang="en-GB" sz="2800" b="1" dirty="0" smtClean="0"/>
              <a:t>HERE</a:t>
            </a:r>
            <a:r>
              <a:rPr lang="en-GB" sz="2800" dirty="0" smtClean="0"/>
              <a:t> then select </a:t>
            </a:r>
            <a:r>
              <a:rPr lang="en-GB" sz="2800" b="1" dirty="0" smtClean="0">
                <a:solidFill>
                  <a:srgbClr val="00B0F0"/>
                </a:solidFill>
              </a:rPr>
              <a:t>Settings</a:t>
            </a:r>
            <a:endParaRPr lang="en-GB" sz="2800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461171" y="1295400"/>
            <a:ext cx="642258" cy="1306286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7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1953</Words>
  <Application>Microsoft Office PowerPoint</Application>
  <PresentationFormat>Custom</PresentationFormat>
  <Paragraphs>211</Paragraphs>
  <Slides>111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Office Theme</vt:lpstr>
      <vt:lpstr>LECTURE ON LIS ver. 2 for SCHOOL HEADS</vt:lpstr>
      <vt:lpstr>PowerPoint Presentation</vt:lpstr>
      <vt:lpstr>PowerPoint Presentation</vt:lpstr>
      <vt:lpstr>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ON LIS ver. 2</dc:title>
  <dc:creator>freddie</dc:creator>
  <cp:lastModifiedBy>user</cp:lastModifiedBy>
  <cp:revision>118</cp:revision>
  <dcterms:created xsi:type="dcterms:W3CDTF">2014-02-26T13:53:37Z</dcterms:created>
  <dcterms:modified xsi:type="dcterms:W3CDTF">2014-03-04T19:10:33Z</dcterms:modified>
</cp:coreProperties>
</file>