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B45AF-C899-4CDB-8C70-738B80446607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C97565A7-8D41-491C-853E-4C862C060420}">
      <dgm:prSet phldrT="[Text]"/>
      <dgm:spPr/>
      <dgm:t>
        <a:bodyPr/>
        <a:lstStyle/>
        <a:p>
          <a:r>
            <a:rPr lang="en-PH" dirty="0" smtClean="0"/>
            <a:t>Input</a:t>
          </a:r>
        </a:p>
        <a:p>
          <a:r>
            <a:rPr lang="en-PH" dirty="0" smtClean="0"/>
            <a:t>(Budget)</a:t>
          </a:r>
        </a:p>
      </dgm:t>
    </dgm:pt>
    <dgm:pt modelId="{3EB3EE96-0A16-4EDE-B941-6BE7B1CEB77B}" type="parTrans" cxnId="{42B9F913-AF47-42DC-AF80-43C9B133B8CB}">
      <dgm:prSet/>
      <dgm:spPr/>
      <dgm:t>
        <a:bodyPr/>
        <a:lstStyle/>
        <a:p>
          <a:endParaRPr lang="en-PH"/>
        </a:p>
      </dgm:t>
    </dgm:pt>
    <dgm:pt modelId="{1A5D4F18-5C0C-4116-B078-0F1A9C67C21E}" type="sibTrans" cxnId="{42B9F913-AF47-42DC-AF80-43C9B133B8CB}">
      <dgm:prSet/>
      <dgm:spPr/>
      <dgm:t>
        <a:bodyPr/>
        <a:lstStyle/>
        <a:p>
          <a:endParaRPr lang="en-PH"/>
        </a:p>
      </dgm:t>
    </dgm:pt>
    <dgm:pt modelId="{145FB17A-5E8F-4EEC-90F0-C7FD9B92A699}">
      <dgm:prSet phldrT="[Text]"/>
      <dgm:spPr/>
      <dgm:t>
        <a:bodyPr/>
        <a:lstStyle/>
        <a:p>
          <a:r>
            <a:rPr lang="en-PH" dirty="0" smtClean="0"/>
            <a:t>Throughput</a:t>
          </a:r>
        </a:p>
        <a:p>
          <a:r>
            <a:rPr lang="en-PH" dirty="0" smtClean="0"/>
            <a:t>(PAPs)</a:t>
          </a:r>
          <a:endParaRPr lang="en-PH" dirty="0"/>
        </a:p>
      </dgm:t>
    </dgm:pt>
    <dgm:pt modelId="{0BA18236-B5FD-4A0E-8691-367227943717}" type="parTrans" cxnId="{DB0985B2-261E-4E4D-8A88-69B0DD5F2DDE}">
      <dgm:prSet/>
      <dgm:spPr/>
      <dgm:t>
        <a:bodyPr/>
        <a:lstStyle/>
        <a:p>
          <a:endParaRPr lang="en-PH"/>
        </a:p>
      </dgm:t>
    </dgm:pt>
    <dgm:pt modelId="{377E34DA-2A29-4373-8FAC-8F90FC855088}" type="sibTrans" cxnId="{DB0985B2-261E-4E4D-8A88-69B0DD5F2DDE}">
      <dgm:prSet/>
      <dgm:spPr/>
      <dgm:t>
        <a:bodyPr/>
        <a:lstStyle/>
        <a:p>
          <a:endParaRPr lang="en-PH"/>
        </a:p>
      </dgm:t>
    </dgm:pt>
    <dgm:pt modelId="{201502C7-0CD1-4257-857D-4A39371ED23F}">
      <dgm:prSet phldrT="[Text]"/>
      <dgm:spPr/>
      <dgm:t>
        <a:bodyPr/>
        <a:lstStyle/>
        <a:p>
          <a:r>
            <a:rPr lang="en-PH" dirty="0" smtClean="0"/>
            <a:t>Output</a:t>
          </a:r>
        </a:p>
        <a:p>
          <a:r>
            <a:rPr lang="en-PH" dirty="0" smtClean="0"/>
            <a:t>(MFOs)</a:t>
          </a:r>
          <a:endParaRPr lang="en-PH" dirty="0"/>
        </a:p>
      </dgm:t>
    </dgm:pt>
    <dgm:pt modelId="{031EF0BA-DDA9-4225-8F66-2C7E5955EB89}" type="parTrans" cxnId="{F0DFC5F8-37A1-4E64-8DA8-C5C6649ED3A9}">
      <dgm:prSet/>
      <dgm:spPr/>
      <dgm:t>
        <a:bodyPr/>
        <a:lstStyle/>
        <a:p>
          <a:endParaRPr lang="en-PH"/>
        </a:p>
      </dgm:t>
    </dgm:pt>
    <dgm:pt modelId="{6ED9F5F0-6BC1-4651-ADE4-4EE85E90AB29}" type="sibTrans" cxnId="{F0DFC5F8-37A1-4E64-8DA8-C5C6649ED3A9}">
      <dgm:prSet/>
      <dgm:spPr/>
      <dgm:t>
        <a:bodyPr/>
        <a:lstStyle/>
        <a:p>
          <a:endParaRPr lang="en-PH"/>
        </a:p>
      </dgm:t>
    </dgm:pt>
    <dgm:pt modelId="{EEF75236-C248-43F1-8F1A-009CB5D8434D}">
      <dgm:prSet phldrT="[Text]"/>
      <dgm:spPr/>
      <dgm:t>
        <a:bodyPr/>
        <a:lstStyle/>
        <a:p>
          <a:r>
            <a:rPr lang="en-PH" dirty="0" smtClean="0"/>
            <a:t>Outcome</a:t>
          </a:r>
        </a:p>
        <a:p>
          <a:r>
            <a:rPr lang="en-PH" dirty="0" smtClean="0"/>
            <a:t>(MFOs)</a:t>
          </a:r>
          <a:endParaRPr lang="en-PH" dirty="0"/>
        </a:p>
      </dgm:t>
    </dgm:pt>
    <dgm:pt modelId="{13C9906E-D8B0-427E-88CF-16DFF94D64A8}" type="parTrans" cxnId="{0B483B69-55CE-4AC1-9091-4DBB571EBD43}">
      <dgm:prSet/>
      <dgm:spPr/>
      <dgm:t>
        <a:bodyPr/>
        <a:lstStyle/>
        <a:p>
          <a:endParaRPr lang="en-PH"/>
        </a:p>
      </dgm:t>
    </dgm:pt>
    <dgm:pt modelId="{2CE8F7AE-7E88-43F2-8075-E94239966106}" type="sibTrans" cxnId="{0B483B69-55CE-4AC1-9091-4DBB571EBD43}">
      <dgm:prSet/>
      <dgm:spPr/>
      <dgm:t>
        <a:bodyPr/>
        <a:lstStyle/>
        <a:p>
          <a:endParaRPr lang="en-PH"/>
        </a:p>
      </dgm:t>
    </dgm:pt>
    <dgm:pt modelId="{15817E83-7105-4C4B-8BCC-82EF3FD75310}" type="pres">
      <dgm:prSet presAssocID="{781B45AF-C899-4CDB-8C70-738B80446607}" presName="CompostProcess" presStyleCnt="0">
        <dgm:presLayoutVars>
          <dgm:dir/>
          <dgm:resizeHandles val="exact"/>
        </dgm:presLayoutVars>
      </dgm:prSet>
      <dgm:spPr/>
    </dgm:pt>
    <dgm:pt modelId="{99FBBDAD-42EE-474C-81E0-336AE88D79B7}" type="pres">
      <dgm:prSet presAssocID="{781B45AF-C899-4CDB-8C70-738B80446607}" presName="arrow" presStyleLbl="bgShp" presStyleIdx="0" presStyleCnt="1" custScaleX="117647" custLinFactNeighborY="3846"/>
      <dgm:spPr>
        <a:solidFill>
          <a:schemeClr val="accent3">
            <a:lumMod val="75000"/>
          </a:schemeClr>
        </a:solidFill>
      </dgm:spPr>
    </dgm:pt>
    <dgm:pt modelId="{BB71272A-5BE5-4F0F-A5C3-923C6737E001}" type="pres">
      <dgm:prSet presAssocID="{781B45AF-C899-4CDB-8C70-738B80446607}" presName="linearProcess" presStyleCnt="0"/>
      <dgm:spPr/>
    </dgm:pt>
    <dgm:pt modelId="{D6995C4F-C03C-43E1-95E5-325DCF50BF6A}" type="pres">
      <dgm:prSet presAssocID="{C97565A7-8D41-491C-853E-4C862C060420}" presName="textNode" presStyleLbl="node1" presStyleIdx="0" presStyleCnt="4" custScaleX="34384" custLinFactNeighborX="3402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B9715596-EAF0-42D1-9811-A7A7F24DEE76}" type="pres">
      <dgm:prSet presAssocID="{1A5D4F18-5C0C-4116-B078-0F1A9C67C21E}" presName="sibTrans" presStyleCnt="0"/>
      <dgm:spPr/>
    </dgm:pt>
    <dgm:pt modelId="{7925D6D8-65D6-40F4-BE1F-059A5066CFBC}" type="pres">
      <dgm:prSet presAssocID="{145FB17A-5E8F-4EEC-90F0-C7FD9B92A699}" presName="textNode" presStyleLbl="node1" presStyleIdx="1" presStyleCnt="4" custScaleX="64034" custLinFactNeighborX="-7851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1106EA0B-D4D9-4346-AB3A-FAC341B7444A}" type="pres">
      <dgm:prSet presAssocID="{377E34DA-2A29-4373-8FAC-8F90FC855088}" presName="sibTrans" presStyleCnt="0"/>
      <dgm:spPr/>
    </dgm:pt>
    <dgm:pt modelId="{C334222C-6C98-41CE-A91E-8D5D38AF6DD1}" type="pres">
      <dgm:prSet presAssocID="{201502C7-0CD1-4257-857D-4A39371ED23F}" presName="textNode" presStyleLbl="node1" presStyleIdx="2" presStyleCnt="4" custScaleX="68331" custLinFactNeighborX="-5379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A8628889-2526-4BA1-9AFD-2F32EA2485EB}" type="pres">
      <dgm:prSet presAssocID="{6ED9F5F0-6BC1-4651-ADE4-4EE85E90AB29}" presName="sibTrans" presStyleCnt="0"/>
      <dgm:spPr/>
    </dgm:pt>
    <dgm:pt modelId="{A385E43E-8911-4133-B2D0-C1F5D8F4C51D}" type="pres">
      <dgm:prSet presAssocID="{EEF75236-C248-43F1-8F1A-009CB5D8434D}" presName="textNode" presStyleLbl="node1" presStyleIdx="3" presStyleCnt="4" custScaleX="101601" custLinFactX="-1346" custLinFactNeighborX="-100000" custLinFactNeighborY="-192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DB0985B2-261E-4E4D-8A88-69B0DD5F2DDE}" srcId="{781B45AF-C899-4CDB-8C70-738B80446607}" destId="{145FB17A-5E8F-4EEC-90F0-C7FD9B92A699}" srcOrd="1" destOrd="0" parTransId="{0BA18236-B5FD-4A0E-8691-367227943717}" sibTransId="{377E34DA-2A29-4373-8FAC-8F90FC855088}"/>
    <dgm:cxn modelId="{0B483B69-55CE-4AC1-9091-4DBB571EBD43}" srcId="{781B45AF-C899-4CDB-8C70-738B80446607}" destId="{EEF75236-C248-43F1-8F1A-009CB5D8434D}" srcOrd="3" destOrd="0" parTransId="{13C9906E-D8B0-427E-88CF-16DFF94D64A8}" sibTransId="{2CE8F7AE-7E88-43F2-8075-E94239966106}"/>
    <dgm:cxn modelId="{37C0E491-60B0-4274-8D9E-95CBC1977384}" type="presOf" srcId="{C97565A7-8D41-491C-853E-4C862C060420}" destId="{D6995C4F-C03C-43E1-95E5-325DCF50BF6A}" srcOrd="0" destOrd="0" presId="urn:microsoft.com/office/officeart/2005/8/layout/hProcess9"/>
    <dgm:cxn modelId="{1577D68C-D339-40CE-B858-2C8BEB68F973}" type="presOf" srcId="{781B45AF-C899-4CDB-8C70-738B80446607}" destId="{15817E83-7105-4C4B-8BCC-82EF3FD75310}" srcOrd="0" destOrd="0" presId="urn:microsoft.com/office/officeart/2005/8/layout/hProcess9"/>
    <dgm:cxn modelId="{7365B7D7-DC8B-4FCA-9783-D18877E206BB}" type="presOf" srcId="{201502C7-0CD1-4257-857D-4A39371ED23F}" destId="{C334222C-6C98-41CE-A91E-8D5D38AF6DD1}" srcOrd="0" destOrd="0" presId="urn:microsoft.com/office/officeart/2005/8/layout/hProcess9"/>
    <dgm:cxn modelId="{EFA647AC-F0E7-4462-8135-EF8E565A68F0}" type="presOf" srcId="{145FB17A-5E8F-4EEC-90F0-C7FD9B92A699}" destId="{7925D6D8-65D6-40F4-BE1F-059A5066CFBC}" srcOrd="0" destOrd="0" presId="urn:microsoft.com/office/officeart/2005/8/layout/hProcess9"/>
    <dgm:cxn modelId="{F0DFC5F8-37A1-4E64-8DA8-C5C6649ED3A9}" srcId="{781B45AF-C899-4CDB-8C70-738B80446607}" destId="{201502C7-0CD1-4257-857D-4A39371ED23F}" srcOrd="2" destOrd="0" parTransId="{031EF0BA-DDA9-4225-8F66-2C7E5955EB89}" sibTransId="{6ED9F5F0-6BC1-4651-ADE4-4EE85E90AB29}"/>
    <dgm:cxn modelId="{F5CD316B-BE3F-45A5-A1F2-00FF2EB99FAD}" type="presOf" srcId="{EEF75236-C248-43F1-8F1A-009CB5D8434D}" destId="{A385E43E-8911-4133-B2D0-C1F5D8F4C51D}" srcOrd="0" destOrd="0" presId="urn:microsoft.com/office/officeart/2005/8/layout/hProcess9"/>
    <dgm:cxn modelId="{42B9F913-AF47-42DC-AF80-43C9B133B8CB}" srcId="{781B45AF-C899-4CDB-8C70-738B80446607}" destId="{C97565A7-8D41-491C-853E-4C862C060420}" srcOrd="0" destOrd="0" parTransId="{3EB3EE96-0A16-4EDE-B941-6BE7B1CEB77B}" sibTransId="{1A5D4F18-5C0C-4116-B078-0F1A9C67C21E}"/>
    <dgm:cxn modelId="{0886E1EB-433E-4641-B075-3F217987F785}" type="presParOf" srcId="{15817E83-7105-4C4B-8BCC-82EF3FD75310}" destId="{99FBBDAD-42EE-474C-81E0-336AE88D79B7}" srcOrd="0" destOrd="0" presId="urn:microsoft.com/office/officeart/2005/8/layout/hProcess9"/>
    <dgm:cxn modelId="{6634D953-4740-4F01-A30F-B73881D6B1C4}" type="presParOf" srcId="{15817E83-7105-4C4B-8BCC-82EF3FD75310}" destId="{BB71272A-5BE5-4F0F-A5C3-923C6737E001}" srcOrd="1" destOrd="0" presId="urn:microsoft.com/office/officeart/2005/8/layout/hProcess9"/>
    <dgm:cxn modelId="{9729A1C5-507E-454C-8CC9-F31E5453D683}" type="presParOf" srcId="{BB71272A-5BE5-4F0F-A5C3-923C6737E001}" destId="{D6995C4F-C03C-43E1-95E5-325DCF50BF6A}" srcOrd="0" destOrd="0" presId="urn:microsoft.com/office/officeart/2005/8/layout/hProcess9"/>
    <dgm:cxn modelId="{9BC8BAE7-D3B0-4990-A0C1-5D9717038041}" type="presParOf" srcId="{BB71272A-5BE5-4F0F-A5C3-923C6737E001}" destId="{B9715596-EAF0-42D1-9811-A7A7F24DEE76}" srcOrd="1" destOrd="0" presId="urn:microsoft.com/office/officeart/2005/8/layout/hProcess9"/>
    <dgm:cxn modelId="{3FB0396A-D062-4C83-B49E-A31481ED2472}" type="presParOf" srcId="{BB71272A-5BE5-4F0F-A5C3-923C6737E001}" destId="{7925D6D8-65D6-40F4-BE1F-059A5066CFBC}" srcOrd="2" destOrd="0" presId="urn:microsoft.com/office/officeart/2005/8/layout/hProcess9"/>
    <dgm:cxn modelId="{46C9395D-5027-4389-81CF-49DDCF1385B9}" type="presParOf" srcId="{BB71272A-5BE5-4F0F-A5C3-923C6737E001}" destId="{1106EA0B-D4D9-4346-AB3A-FAC341B7444A}" srcOrd="3" destOrd="0" presId="urn:microsoft.com/office/officeart/2005/8/layout/hProcess9"/>
    <dgm:cxn modelId="{E100C44C-2486-433F-AC49-7BD2AA0E3B26}" type="presParOf" srcId="{BB71272A-5BE5-4F0F-A5C3-923C6737E001}" destId="{C334222C-6C98-41CE-A91E-8D5D38AF6DD1}" srcOrd="4" destOrd="0" presId="urn:microsoft.com/office/officeart/2005/8/layout/hProcess9"/>
    <dgm:cxn modelId="{C0D05DD6-D85C-42ED-95EA-5984A8012F7D}" type="presParOf" srcId="{BB71272A-5BE5-4F0F-A5C3-923C6737E001}" destId="{A8628889-2526-4BA1-9AFD-2F32EA2485EB}" srcOrd="5" destOrd="0" presId="urn:microsoft.com/office/officeart/2005/8/layout/hProcess9"/>
    <dgm:cxn modelId="{8A4D7A8D-5C24-48CA-AF89-A84734D59386}" type="presParOf" srcId="{BB71272A-5BE5-4F0F-A5C3-923C6737E001}" destId="{A385E43E-8911-4133-B2D0-C1F5D8F4C51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BBDAD-42EE-474C-81E0-336AE88D79B7}">
      <dsp:nvSpPr>
        <dsp:cNvPr id="0" name=""/>
        <dsp:cNvSpPr/>
      </dsp:nvSpPr>
      <dsp:spPr>
        <a:xfrm>
          <a:off x="1" y="0"/>
          <a:ext cx="7992884" cy="1872208"/>
        </a:xfrm>
        <a:prstGeom prst="rightArrow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95C4F-C03C-43E1-95E5-325DCF50BF6A}">
      <dsp:nvSpPr>
        <dsp:cNvPr id="0" name=""/>
        <dsp:cNvSpPr/>
      </dsp:nvSpPr>
      <dsp:spPr>
        <a:xfrm>
          <a:off x="219519" y="561662"/>
          <a:ext cx="884600" cy="74888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Input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(Budget)</a:t>
          </a:r>
        </a:p>
      </dsp:txBody>
      <dsp:txXfrm>
        <a:off x="256076" y="598219"/>
        <a:ext cx="811486" cy="675769"/>
      </dsp:txXfrm>
    </dsp:sp>
    <dsp:sp modelId="{7925D6D8-65D6-40F4-BE1F-059A5066CFBC}">
      <dsp:nvSpPr>
        <dsp:cNvPr id="0" name=""/>
        <dsp:cNvSpPr/>
      </dsp:nvSpPr>
      <dsp:spPr>
        <a:xfrm>
          <a:off x="1267000" y="561662"/>
          <a:ext cx="1647409" cy="748883"/>
        </a:xfrm>
        <a:prstGeom prst="roundRect">
          <a:avLst/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Throughput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(PAPs)</a:t>
          </a:r>
          <a:endParaRPr lang="en-PH" sz="1400" kern="1200" dirty="0"/>
        </a:p>
      </dsp:txBody>
      <dsp:txXfrm>
        <a:off x="1303557" y="598219"/>
        <a:ext cx="1574295" cy="675769"/>
      </dsp:txXfrm>
    </dsp:sp>
    <dsp:sp modelId="{C334222C-6C98-41CE-A91E-8D5D38AF6DD1}">
      <dsp:nvSpPr>
        <dsp:cNvPr id="0" name=""/>
        <dsp:cNvSpPr/>
      </dsp:nvSpPr>
      <dsp:spPr>
        <a:xfrm>
          <a:off x="3065891" y="561662"/>
          <a:ext cx="1757959" cy="748883"/>
        </a:xfrm>
        <a:prstGeom prst="roundRect">
          <a:avLst/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Output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(MFOs)</a:t>
          </a:r>
          <a:endParaRPr lang="en-PH" sz="1400" kern="1200" dirty="0"/>
        </a:p>
      </dsp:txBody>
      <dsp:txXfrm>
        <a:off x="3102448" y="598219"/>
        <a:ext cx="1684845" cy="675769"/>
      </dsp:txXfrm>
    </dsp:sp>
    <dsp:sp modelId="{A385E43E-8911-4133-B2D0-C1F5D8F4C51D}">
      <dsp:nvSpPr>
        <dsp:cNvPr id="0" name=""/>
        <dsp:cNvSpPr/>
      </dsp:nvSpPr>
      <dsp:spPr>
        <a:xfrm>
          <a:off x="4939959" y="547261"/>
          <a:ext cx="2613899" cy="748883"/>
        </a:xfrm>
        <a:prstGeom prst="round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Outcome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(MFOs)</a:t>
          </a:r>
          <a:endParaRPr lang="en-PH" sz="1400" kern="1200" dirty="0"/>
        </a:p>
      </dsp:txBody>
      <dsp:txXfrm>
        <a:off x="4976516" y="583818"/>
        <a:ext cx="2540785" cy="675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47E5887-C2AE-4F92-AF35-136265240EBC}" type="datetimeFigureOut">
              <a:rPr lang="en-US"/>
              <a:pPr>
                <a:defRPr/>
              </a:pPr>
              <a:t>7/8/2013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7917914-A57B-40A9-8D4E-FA8B04218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65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17338-1E1F-4175-87C3-661CB0AA32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PH" smtClean="0"/>
              <a:t>Input – PPP (People, Physical, Peso) Morato’s Framework</a:t>
            </a:r>
          </a:p>
          <a:p>
            <a:pPr eaLnBrk="1" hangingPunct="1"/>
            <a:r>
              <a:rPr lang="en-PH" smtClean="0"/>
              <a:t>Input – Budget DBM</a:t>
            </a:r>
          </a:p>
          <a:p>
            <a:pPr eaLnBrk="1" hangingPunct="1"/>
            <a:r>
              <a:rPr lang="en-PH" smtClean="0"/>
              <a:t>MFOs – Major Final Outputs</a:t>
            </a:r>
          </a:p>
          <a:p>
            <a:pPr eaLnBrk="1" hangingPunct="1"/>
            <a:endParaRPr lang="en-PH" smtClean="0"/>
          </a:p>
          <a:p>
            <a:pPr eaLnBrk="1" hangingPunct="1"/>
            <a:r>
              <a:rPr lang="en-PH" smtClean="0"/>
              <a:t>Note:</a:t>
            </a:r>
          </a:p>
          <a:p>
            <a:pPr eaLnBrk="1" hangingPunct="1"/>
            <a:r>
              <a:rPr lang="en-PH" smtClean="0"/>
              <a:t>Per Dr Morato, the MFOs are actually outputs and outcomes (please refer to page 5 of 51)</a:t>
            </a:r>
          </a:p>
          <a:p>
            <a:pPr eaLnBrk="1" hangingPunct="1"/>
            <a:endParaRPr lang="en-PH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21461542-08B8-4B52-A6E0-0E3A823054FE}" type="slidenum">
              <a:rPr lang="en-A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A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PH" smtClean="0"/>
              <a:t>Please refer to:</a:t>
            </a:r>
          </a:p>
          <a:p>
            <a:pPr eaLnBrk="1" hangingPunct="1">
              <a:spcBef>
                <a:spcPct val="0"/>
              </a:spcBef>
            </a:pPr>
            <a:r>
              <a:rPr lang="en-PH" smtClean="0"/>
              <a:t>(page 8 of 11)</a:t>
            </a:r>
          </a:p>
          <a:p>
            <a:pPr eaLnBrk="1" hangingPunct="1">
              <a:spcBef>
                <a:spcPct val="0"/>
              </a:spcBef>
            </a:pPr>
            <a:r>
              <a:rPr lang="en-PH" smtClean="0"/>
              <a:t>(page 9 of 11)</a:t>
            </a:r>
          </a:p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6E5CCA41-649B-4242-B945-5374879EB620}" type="slidenum">
              <a:rPr lang="en-A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A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PH" smtClean="0"/>
              <a:t>Please refer to:</a:t>
            </a:r>
          </a:p>
          <a:p>
            <a:pPr eaLnBrk="1" hangingPunct="1">
              <a:spcBef>
                <a:spcPct val="0"/>
              </a:spcBef>
            </a:pPr>
            <a:r>
              <a:rPr lang="en-PH" smtClean="0"/>
              <a:t>(page 8 of 11)</a:t>
            </a:r>
          </a:p>
          <a:p>
            <a:pPr eaLnBrk="1" hangingPunct="1">
              <a:spcBef>
                <a:spcPct val="0"/>
              </a:spcBef>
            </a:pPr>
            <a:r>
              <a:rPr lang="en-PH" smtClean="0"/>
              <a:t>(page 9 of 11)</a:t>
            </a:r>
          </a:p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FC65291-7546-42DF-83B2-54E4183108EC}" type="slidenum">
              <a:rPr lang="en-A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A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CF27-D8E7-4343-9138-DCDD9F8AC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60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9117-E49C-4D27-AB0D-8931BA595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97E2-2F12-4C56-A68E-C9E139D50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2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DB3B-32C6-46CA-B758-B0ABE293A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0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705A9-ED36-42AA-8B16-4EBD9F30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37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E96D-3D81-49C3-AD26-F0BDB84F8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5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A0DB-9723-4840-BD72-2AE2C8826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FB7D-8D81-4B8E-B8A7-67CA8A565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5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4C28C-E872-4960-8764-26CA03B5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EDC1-B46C-4B09-8537-F9A3F4851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BE1F-AD7D-4CD9-A0F6-23A6B7B45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0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155089A-AB61-4D65-863E-2495E59FA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9" r:id="rId2"/>
    <p:sldLayoutId id="2147483738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9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6725" y="400050"/>
            <a:ext cx="4038600" cy="4876800"/>
          </a:xfrm>
          <a:extLst/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8000" dirty="0" smtClean="0"/>
              <a:t>P</a:t>
            </a:r>
            <a:r>
              <a:rPr lang="en-US" dirty="0" smtClean="0"/>
              <a:t>rogram</a:t>
            </a:r>
            <a:br>
              <a:rPr lang="en-US" dirty="0" smtClean="0"/>
            </a:br>
            <a:r>
              <a:rPr lang="en-US" sz="8000" dirty="0" smtClean="0"/>
              <a:t>A</a:t>
            </a:r>
            <a:r>
              <a:rPr lang="en-US" dirty="0" smtClean="0"/>
              <a:t>ctivities </a:t>
            </a:r>
            <a:br>
              <a:rPr lang="en-US" dirty="0" smtClean="0"/>
            </a:br>
            <a:r>
              <a:rPr lang="en-US" sz="8000" dirty="0" smtClean="0"/>
              <a:t>T</a:t>
            </a:r>
            <a:r>
              <a:rPr lang="en-US" dirty="0" smtClean="0"/>
              <a:t>asks </a:t>
            </a:r>
            <a:br>
              <a:rPr lang="en-US" dirty="0" smtClean="0"/>
            </a:br>
            <a:r>
              <a:rPr lang="en-US" sz="8000" dirty="0" smtClean="0"/>
              <a:t>Res</a:t>
            </a:r>
            <a:r>
              <a:rPr lang="en-US" dirty="0" smtClean="0"/>
              <a:t>ources  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89300" y="758825"/>
            <a:ext cx="51816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400"/>
              <a:t>- </a:t>
            </a:r>
            <a:r>
              <a:rPr lang="en-US" sz="2000"/>
              <a:t>A plan of action to accomplish a specified end or schedule of activities, procedures to be followed</a:t>
            </a:r>
            <a:r>
              <a:rPr lang="en-US" sz="2400"/>
              <a:t>.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362325" y="2257425"/>
            <a:ext cx="533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400"/>
              <a:t>- </a:t>
            </a:r>
            <a:r>
              <a:rPr lang="en-US" sz="2000"/>
              <a:t>A specific deed, action, or function.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382963" y="3200400"/>
            <a:ext cx="533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000"/>
              <a:t>- A piece of work assigned or done as part of one’s duties, specific piece of work required to be done.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4233863" y="4648200"/>
            <a:ext cx="43005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000"/>
              <a:t>- It is usually money, a source of supply, support or aid especially one that can be readily drawn upon when needed.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  <p:bldP spid="2053" grpId="0"/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61950" y="609600"/>
            <a:ext cx="6934200" cy="1143000"/>
          </a:xfrm>
        </p:spPr>
        <p:txBody>
          <a:bodyPr/>
          <a:lstStyle/>
          <a:p>
            <a:pPr eaLnBrk="1" hangingPunct="1"/>
            <a:r>
              <a:rPr lang="en-PH" sz="4000" smtClean="0"/>
              <a:t>VMOKraPiSPATRes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61950" y="2233613"/>
            <a:ext cx="8229600" cy="42211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smtClean="0"/>
          </a:p>
          <a:p>
            <a:pPr marL="0" indent="0" algn="ctr" eaLnBrk="1" hangingPunct="1">
              <a:buFontTx/>
              <a:buNone/>
            </a:pPr>
            <a:endParaRPr lang="en-US" smtClean="0"/>
          </a:p>
          <a:p>
            <a:pPr marL="0" indent="0" algn="ctr" eaLnBrk="1" hangingPunct="1">
              <a:buFontTx/>
              <a:buNone/>
            </a:pPr>
            <a:endParaRPr lang="en-US" smtClean="0"/>
          </a:p>
        </p:txBody>
      </p:sp>
      <p:pic>
        <p:nvPicPr>
          <p:cNvPr id="20582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1812925"/>
            <a:ext cx="7589837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/>
        </p:nvGraphicFramePr>
        <p:xfrm>
          <a:off x="516632" y="4909592"/>
          <a:ext cx="799288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angle 3"/>
          <p:cNvSpPr/>
          <p:nvPr/>
        </p:nvSpPr>
        <p:spPr>
          <a:xfrm>
            <a:off x="1812925" y="1812925"/>
            <a:ext cx="5400675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PH"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514600" y="1595438"/>
            <a:ext cx="4032250" cy="1371600"/>
            <a:chOff x="2750148" y="1595767"/>
            <a:chExt cx="3452144" cy="1371064"/>
          </a:xfrm>
        </p:grpSpPr>
        <p:sp>
          <p:nvSpPr>
            <p:cNvPr id="9" name="Freeform 8"/>
            <p:cNvSpPr/>
            <p:nvPr/>
          </p:nvSpPr>
          <p:spPr>
            <a:xfrm>
              <a:off x="2750148" y="1597353"/>
              <a:ext cx="1368626" cy="1361543"/>
            </a:xfrm>
            <a:custGeom>
              <a:avLst/>
              <a:gdLst>
                <a:gd name="connsiteX0" fmla="*/ 0 w 1361911"/>
                <a:gd name="connsiteY0" fmla="*/ 891479 h 1368148"/>
                <a:gd name="connsiteX1" fmla="*/ 340478 w 1361911"/>
                <a:gd name="connsiteY1" fmla="*/ 891479 h 1368148"/>
                <a:gd name="connsiteX2" fmla="*/ 340478 w 1361911"/>
                <a:gd name="connsiteY2" fmla="*/ 0 h 1368148"/>
                <a:gd name="connsiteX3" fmla="*/ 1021433 w 1361911"/>
                <a:gd name="connsiteY3" fmla="*/ 0 h 1368148"/>
                <a:gd name="connsiteX4" fmla="*/ 1021433 w 1361911"/>
                <a:gd name="connsiteY4" fmla="*/ 891479 h 1368148"/>
                <a:gd name="connsiteX5" fmla="*/ 1361911 w 1361911"/>
                <a:gd name="connsiteY5" fmla="*/ 891479 h 1368148"/>
                <a:gd name="connsiteX6" fmla="*/ 680956 w 1361911"/>
                <a:gd name="connsiteY6" fmla="*/ 1368148 h 1368148"/>
                <a:gd name="connsiteX7" fmla="*/ 0 w 1361911"/>
                <a:gd name="connsiteY7" fmla="*/ 891479 h 1368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11" h="1368148">
                  <a:moveTo>
                    <a:pt x="887415" y="1368147"/>
                  </a:moveTo>
                  <a:lnTo>
                    <a:pt x="887415" y="1026110"/>
                  </a:lnTo>
                  <a:lnTo>
                    <a:pt x="0" y="1026110"/>
                  </a:lnTo>
                  <a:lnTo>
                    <a:pt x="0" y="342038"/>
                  </a:lnTo>
                  <a:lnTo>
                    <a:pt x="887415" y="342038"/>
                  </a:lnTo>
                  <a:lnTo>
                    <a:pt x="887415" y="1"/>
                  </a:lnTo>
                  <a:lnTo>
                    <a:pt x="1361911" y="684073"/>
                  </a:lnTo>
                  <a:lnTo>
                    <a:pt x="887415" y="136814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6681" tIns="447157" rIns="345014" bIns="447159" spcCol="1270" anchor="ctr"/>
            <a:lstStyle/>
            <a:p>
              <a:pPr algn="ctr" defTabSz="66675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PH" sz="1500" dirty="0"/>
                <a:t>Means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4833667" y="1595767"/>
              <a:ext cx="1368625" cy="1371064"/>
            </a:xfrm>
            <a:custGeom>
              <a:avLst/>
              <a:gdLst>
                <a:gd name="connsiteX0" fmla="*/ 0 w 1371063"/>
                <a:gd name="connsiteY0" fmla="*/ 889296 h 1368148"/>
                <a:gd name="connsiteX1" fmla="*/ 342766 w 1371063"/>
                <a:gd name="connsiteY1" fmla="*/ 889296 h 1368148"/>
                <a:gd name="connsiteX2" fmla="*/ 342766 w 1371063"/>
                <a:gd name="connsiteY2" fmla="*/ 0 h 1368148"/>
                <a:gd name="connsiteX3" fmla="*/ 1028297 w 1371063"/>
                <a:gd name="connsiteY3" fmla="*/ 0 h 1368148"/>
                <a:gd name="connsiteX4" fmla="*/ 1028297 w 1371063"/>
                <a:gd name="connsiteY4" fmla="*/ 889296 h 1368148"/>
                <a:gd name="connsiteX5" fmla="*/ 1371063 w 1371063"/>
                <a:gd name="connsiteY5" fmla="*/ 889296 h 1368148"/>
                <a:gd name="connsiteX6" fmla="*/ 685532 w 1371063"/>
                <a:gd name="connsiteY6" fmla="*/ 1368148 h 1368148"/>
                <a:gd name="connsiteX7" fmla="*/ 0 w 1371063"/>
                <a:gd name="connsiteY7" fmla="*/ 889296 h 1368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1063" h="1368148">
                  <a:moveTo>
                    <a:pt x="479872" y="0"/>
                  </a:moveTo>
                  <a:lnTo>
                    <a:pt x="479872" y="342037"/>
                  </a:lnTo>
                  <a:lnTo>
                    <a:pt x="1371062" y="342037"/>
                  </a:lnTo>
                  <a:lnTo>
                    <a:pt x="1371062" y="1026111"/>
                  </a:lnTo>
                  <a:lnTo>
                    <a:pt x="479872" y="1026111"/>
                  </a:lnTo>
                  <a:lnTo>
                    <a:pt x="479872" y="1368148"/>
                  </a:lnTo>
                  <a:lnTo>
                    <a:pt x="1" y="684074"/>
                  </a:lnTo>
                  <a:lnTo>
                    <a:pt x="479872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46107" tIns="449446" rIns="106680" bIns="449447" spcCol="1270" anchor="ctr"/>
            <a:lstStyle/>
            <a:p>
              <a:pPr algn="ctr" defTabSz="66675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PH" sz="1500" dirty="0"/>
                <a:t>Outcomes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6934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/>
              <a:t>Example of SPAT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4213" y="1916112"/>
          <a:ext cx="7704856" cy="433228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639358"/>
                <a:gridCol w="5065498"/>
              </a:tblGrid>
              <a:tr h="585444"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Objectives</a:t>
                      </a:r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To Improve</a:t>
                      </a:r>
                      <a:r>
                        <a:rPr lang="en-PH" sz="2400" baseline="0" dirty="0" smtClean="0"/>
                        <a:t> NAT Score</a:t>
                      </a:r>
                      <a:endParaRPr lang="en-PH" sz="2400" dirty="0"/>
                    </a:p>
                  </a:txBody>
                  <a:tcPr/>
                </a:tc>
              </a:tr>
              <a:tr h="1053800"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Strategies</a:t>
                      </a:r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Improved</a:t>
                      </a:r>
                      <a:r>
                        <a:rPr lang="en-PH" sz="2400" baseline="0" dirty="0" smtClean="0"/>
                        <a:t> competency through use of technical education</a:t>
                      </a:r>
                      <a:endParaRPr lang="en-PH" sz="2400" dirty="0"/>
                    </a:p>
                  </a:txBody>
                  <a:tcPr/>
                </a:tc>
              </a:tr>
              <a:tr h="1053800"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Programs</a:t>
                      </a:r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Online Learning</a:t>
                      </a:r>
                    </a:p>
                    <a:p>
                      <a:r>
                        <a:rPr lang="en-PH" sz="2400" dirty="0" smtClean="0"/>
                        <a:t>Teacher</a:t>
                      </a:r>
                      <a:r>
                        <a:rPr lang="en-PH" sz="2400" baseline="0" dirty="0" smtClean="0"/>
                        <a:t> Development Program</a:t>
                      </a:r>
                      <a:endParaRPr lang="en-PH" sz="2400" dirty="0"/>
                    </a:p>
                  </a:txBody>
                  <a:tcPr/>
                </a:tc>
              </a:tr>
              <a:tr h="585444"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Activities</a:t>
                      </a:r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Develop</a:t>
                      </a:r>
                      <a:r>
                        <a:rPr lang="en-PH" sz="2400" baseline="0" dirty="0" smtClean="0"/>
                        <a:t> a</a:t>
                      </a:r>
                      <a:r>
                        <a:rPr lang="en-PH" sz="2400" dirty="0" smtClean="0"/>
                        <a:t> Program Design</a:t>
                      </a:r>
                    </a:p>
                  </a:txBody>
                  <a:tcPr/>
                </a:tc>
              </a:tr>
              <a:tr h="105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400" dirty="0" smtClean="0"/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PH" sz="2400" dirty="0" smtClean="0"/>
                        <a:t>Review the NAT results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PH" sz="2400" dirty="0" smtClean="0"/>
                        <a:t>Identify </a:t>
                      </a:r>
                      <a:r>
                        <a:rPr lang="en-PH" sz="2400" baseline="0" dirty="0" smtClean="0"/>
                        <a:t>and validate the gaps</a:t>
                      </a:r>
                      <a:endParaRPr lang="en-PH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676400"/>
          </a:xfrm>
        </p:spPr>
        <p:txBody>
          <a:bodyPr/>
          <a:lstStyle/>
          <a:p>
            <a:pPr algn="r"/>
            <a:r>
              <a:rPr lang="en-US" smtClean="0"/>
              <a:t>Completed Staff Work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696200" cy="48736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 smtClean="0"/>
              <a:t>Definition: CSW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Process &amp; system for studying problems/issues requiring attention or action by superior/boss, indicating the best solution.</a:t>
            </a:r>
          </a:p>
          <a:p>
            <a:pPr>
              <a:defRPr/>
            </a:pPr>
            <a:endParaRPr lang="en-US" sz="900" dirty="0"/>
          </a:p>
          <a:p>
            <a:pPr>
              <a:defRPr/>
            </a:pPr>
            <a:r>
              <a:rPr lang="en-US" dirty="0" smtClean="0"/>
              <a:t>Superior simply makes decision.</a:t>
            </a:r>
          </a:p>
          <a:p>
            <a:pPr>
              <a:defRPr/>
            </a:pPr>
            <a:endParaRPr lang="en-US" sz="900" dirty="0"/>
          </a:p>
          <a:p>
            <a:pPr>
              <a:defRPr/>
            </a:pPr>
            <a:r>
              <a:rPr lang="en-US" dirty="0" smtClean="0"/>
              <a:t>Situation where all pertinent information/documents, as basis for decision-making, are made available to superior.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6934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/>
              <a:t>Example of 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4213" y="2068514"/>
          <a:ext cx="7704855" cy="349408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232248"/>
                <a:gridCol w="1800200"/>
                <a:gridCol w="1944216"/>
                <a:gridCol w="1728191"/>
              </a:tblGrid>
              <a:tr h="1014412"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Tasks</a:t>
                      </a:r>
                    </a:p>
                    <a:p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baseline="0" dirty="0" smtClean="0"/>
                        <a:t>People</a:t>
                      </a:r>
                      <a:endParaRPr lang="en-P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Pesos</a:t>
                      </a:r>
                    </a:p>
                  </a:txBody>
                  <a:tcPr/>
                </a:tc>
              </a:tr>
              <a:tr h="1014412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PH" sz="2400" dirty="0" smtClean="0"/>
                        <a:t>Review the NAT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Budget 1</a:t>
                      </a:r>
                    </a:p>
                  </a:txBody>
                  <a:tcPr/>
                </a:tc>
              </a:tr>
              <a:tr h="1465262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2"/>
                      </a:pPr>
                      <a:r>
                        <a:rPr lang="en-PH" sz="2400" dirty="0" smtClean="0"/>
                        <a:t>Identify </a:t>
                      </a:r>
                      <a:r>
                        <a:rPr lang="en-PH" sz="2400" baseline="0" dirty="0" smtClean="0"/>
                        <a:t>and validate the gaps</a:t>
                      </a:r>
                      <a:endParaRPr lang="en-P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 smtClean="0"/>
                        <a:t>Budget 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762000"/>
            <a:ext cx="7772400" cy="5200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/>
              <a:t>When planning for a year, plant corn. </a:t>
            </a:r>
          </a:p>
          <a:p>
            <a:pPr algn="ctr">
              <a:defRPr/>
            </a:pPr>
            <a:r>
              <a:rPr lang="en-US" sz="4400" dirty="0"/>
              <a:t>When planning for a decade, plant trees. </a:t>
            </a:r>
          </a:p>
          <a:p>
            <a:pPr algn="ctr">
              <a:defRPr/>
            </a:pPr>
            <a:r>
              <a:rPr lang="en-US" sz="4400" dirty="0"/>
              <a:t>When planning for life, </a:t>
            </a:r>
          </a:p>
          <a:p>
            <a:pPr algn="ctr">
              <a:defRPr/>
            </a:pPr>
            <a:r>
              <a:rPr lang="en-US" sz="4400" dirty="0"/>
              <a:t>train and educate people.”</a:t>
            </a:r>
          </a:p>
          <a:p>
            <a:pPr>
              <a:defRPr/>
            </a:pPr>
            <a:endParaRPr lang="en-US" sz="3600" dirty="0"/>
          </a:p>
          <a:p>
            <a:pPr algn="r">
              <a:defRPr/>
            </a:pPr>
            <a:r>
              <a:rPr lang="en-US" dirty="0"/>
              <a:t> 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Chinese Proverbs quotes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312</Words>
  <Application>Microsoft Office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Flow</vt:lpstr>
      <vt:lpstr>Program Activities  Tasks  Resources  </vt:lpstr>
      <vt:lpstr>VMOKraPiSPATRes</vt:lpstr>
      <vt:lpstr>Example of SPAT </vt:lpstr>
      <vt:lpstr>Completed Staff Work </vt:lpstr>
      <vt:lpstr>Example of Res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14</cp:revision>
  <cp:lastPrinted>1601-01-01T00:00:00Z</cp:lastPrinted>
  <dcterms:created xsi:type="dcterms:W3CDTF">1601-01-01T00:00:00Z</dcterms:created>
  <dcterms:modified xsi:type="dcterms:W3CDTF">2013-07-07T17:55:41Z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