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17" r:id="rId2"/>
    <p:sldId id="318" r:id="rId3"/>
    <p:sldId id="319" r:id="rId4"/>
    <p:sldId id="320" r:id="rId5"/>
    <p:sldId id="290" r:id="rId6"/>
    <p:sldId id="291" r:id="rId7"/>
    <p:sldId id="297" r:id="rId8"/>
    <p:sldId id="298" r:id="rId9"/>
    <p:sldId id="268" r:id="rId10"/>
    <p:sldId id="321" r:id="rId11"/>
    <p:sldId id="322" r:id="rId12"/>
    <p:sldId id="323" r:id="rId13"/>
    <p:sldId id="324" r:id="rId14"/>
    <p:sldId id="325" r:id="rId15"/>
    <p:sldId id="326" r:id="rId16"/>
    <p:sldId id="328" r:id="rId17"/>
    <p:sldId id="329" r:id="rId18"/>
    <p:sldId id="288" r:id="rId19"/>
    <p:sldId id="269" r:id="rId20"/>
    <p:sldId id="330" r:id="rId21"/>
    <p:sldId id="331" r:id="rId22"/>
    <p:sldId id="333" r:id="rId23"/>
    <p:sldId id="332" r:id="rId24"/>
    <p:sldId id="286" r:id="rId25"/>
    <p:sldId id="270" r:id="rId26"/>
    <p:sldId id="284" r:id="rId27"/>
    <p:sldId id="334" r:id="rId28"/>
    <p:sldId id="335" r:id="rId29"/>
    <p:sldId id="339" r:id="rId30"/>
    <p:sldId id="336" r:id="rId31"/>
    <p:sldId id="340" r:id="rId32"/>
    <p:sldId id="337" r:id="rId33"/>
    <p:sldId id="338" r:id="rId34"/>
    <p:sldId id="341" r:id="rId35"/>
    <p:sldId id="342" r:id="rId36"/>
    <p:sldId id="343" r:id="rId37"/>
    <p:sldId id="344" r:id="rId38"/>
    <p:sldId id="285" r:id="rId39"/>
    <p:sldId id="29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B6D6F7-32F2-4F5F-A7D1-B2C72AB8AC85}" type="datetimeFigureOut">
              <a:rPr lang="en-US" smtClean="0"/>
              <a:pPr/>
              <a:t>3/12/2014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4286CC-1564-4B47-B27E-108453A74E27}" type="slidenum">
              <a:rPr lang="en-US" smtClean="0"/>
              <a:pPr/>
              <a:t>‹#›</a:t>
            </a:fld>
            <a:endParaRPr lang="en-US"/>
          </a:p>
        </p:txBody>
      </p:sp>
    </p:spTree>
    <p:extLst>
      <p:ext uri="{BB962C8B-B14F-4D97-AF65-F5344CB8AC3E}">
        <p14:creationId xmlns:p14="http://schemas.microsoft.com/office/powerpoint/2010/main" val="215881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4286CC-1564-4B47-B27E-108453A74E27}" type="slidenum">
              <a:rPr lang="en-US" smtClean="0"/>
              <a:pPr/>
              <a:t>16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4286CC-1564-4B47-B27E-108453A74E27}" type="slidenum">
              <a:rPr lang="en-US" smtClean="0"/>
              <a:pPr/>
              <a:t>31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4286CC-1564-4B47-B27E-108453A74E27}" type="slidenum">
              <a:rPr lang="en-US" smtClean="0"/>
              <a:pPr/>
              <a:t>32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4286CC-1564-4B47-B27E-108453A74E27}" type="slidenum">
              <a:rPr lang="en-US" smtClean="0"/>
              <a:pPr/>
              <a:t>33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4286CC-1564-4B47-B27E-108453A74E27}" type="slidenum">
              <a:rPr lang="en-US" smtClean="0"/>
              <a:pPr/>
              <a:t>34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4286CC-1564-4B47-B27E-108453A74E27}" type="slidenum">
              <a:rPr lang="en-US" smtClean="0"/>
              <a:pPr/>
              <a:t>35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4286CC-1564-4B47-B27E-108453A74E27}" type="slidenum">
              <a:rPr lang="en-US" smtClean="0"/>
              <a:pPr/>
              <a:t>36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4286CC-1564-4B47-B27E-108453A74E27}" type="slidenum">
              <a:rPr lang="en-US" smtClean="0"/>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4286CC-1564-4B47-B27E-108453A74E27}"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4286CC-1564-4B47-B27E-108453A74E27}"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4286CC-1564-4B47-B27E-108453A74E27}" type="slidenum">
              <a:rPr lang="en-US" smtClean="0"/>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4286CC-1564-4B47-B27E-108453A74E27}" type="slidenum">
              <a:rPr lang="en-US" smtClean="0"/>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4286CC-1564-4B47-B27E-108453A74E27}" type="slidenum">
              <a:rPr lang="en-US" smtClean="0"/>
              <a:pPr/>
              <a:t>27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4286CC-1564-4B47-B27E-108453A74E27}" type="slidenum">
              <a:rPr lang="en-US" smtClean="0"/>
              <a:pPr/>
              <a:t>28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4286CC-1564-4B47-B27E-108453A74E27}" type="slidenum">
              <a:rPr lang="en-US" smtClean="0"/>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4286CC-1564-4B47-B27E-108453A74E27}"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D3AAE-61A9-4796-B06F-5D4AA8DA9AFB}"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26AA0-F4DE-4AD7-9A89-D9D72287A875}" type="slidenum">
              <a:rPr lang="en-US" smtClean="0"/>
              <a:pPr/>
              <a:t>‹#›</a:t>
            </a:fld>
            <a:endParaRPr 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D3AAE-61A9-4796-B06F-5D4AA8DA9AFB}"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26AA0-F4DE-4AD7-9A89-D9D72287A875}" type="slidenum">
              <a:rPr lang="en-US" smtClean="0"/>
              <a:pPr/>
              <a:t>‹#›</a:t>
            </a:fld>
            <a:endParaRPr lang="en-US"/>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D3AAE-61A9-4796-B06F-5D4AA8DA9AFB}"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26AA0-F4DE-4AD7-9A89-D9D72287A875}" type="slidenum">
              <a:rPr lang="en-US" smtClean="0"/>
              <a:pPr/>
              <a:t>‹#›</a:t>
            </a:fld>
            <a:endParaRPr lang="en-U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D3AAE-61A9-4796-B06F-5D4AA8DA9AFB}"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26AA0-F4DE-4AD7-9A89-D9D72287A875}" type="slidenum">
              <a:rPr lang="en-US" smtClean="0"/>
              <a:pPr/>
              <a:t>‹#›</a:t>
            </a:fld>
            <a:endParaRPr lang="en-US"/>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D3AAE-61A9-4796-B06F-5D4AA8DA9AFB}"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26AA0-F4DE-4AD7-9A89-D9D72287A875}" type="slidenum">
              <a:rPr lang="en-US" smtClean="0"/>
              <a:pPr/>
              <a:t>‹#›</a:t>
            </a:fld>
            <a:endParaRPr lang="en-US"/>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D3AAE-61A9-4796-B06F-5D4AA8DA9AFB}"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26AA0-F4DE-4AD7-9A89-D9D72287A875}" type="slidenum">
              <a:rPr lang="en-US" smtClean="0"/>
              <a:pPr/>
              <a:t>‹#›</a:t>
            </a:fld>
            <a:endParaRPr 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D3AAE-61A9-4796-B06F-5D4AA8DA9AFB}" type="datetimeFigureOut">
              <a:rPr lang="en-US" smtClean="0"/>
              <a:pPr/>
              <a:t>3/12/2014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926AA0-F4DE-4AD7-9A89-D9D72287A875}" type="slidenum">
              <a:rPr lang="en-US" smtClean="0"/>
              <a:pPr/>
              <a:t>‹#›</a:t>
            </a:fld>
            <a:endParaRPr lang="en-US"/>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D3AAE-61A9-4796-B06F-5D4AA8DA9AFB}" type="datetimeFigureOut">
              <a:rPr lang="en-US" smtClean="0"/>
              <a:pPr/>
              <a:t>3/12/2014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926AA0-F4DE-4AD7-9A89-D9D72287A875}" type="slidenum">
              <a:rPr lang="en-US" smtClean="0"/>
              <a:pPr/>
              <a:t>‹#›</a:t>
            </a:fld>
            <a:endParaRPr lang="en-US"/>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D3AAE-61A9-4796-B06F-5D4AA8DA9AFB}" type="datetimeFigureOut">
              <a:rPr lang="en-US" smtClean="0"/>
              <a:pPr/>
              <a:t>3/12/2014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926AA0-F4DE-4AD7-9A89-D9D72287A875}" type="slidenum">
              <a:rPr lang="en-US" smtClean="0"/>
              <a:pPr/>
              <a:t>‹#›</a:t>
            </a:fld>
            <a:endParaRPr lang="en-U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D3AAE-61A9-4796-B06F-5D4AA8DA9AFB}"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26AA0-F4DE-4AD7-9A89-D9D72287A875}" type="slidenum">
              <a:rPr lang="en-US" smtClean="0"/>
              <a:pPr/>
              <a:t>‹#›</a:t>
            </a:fld>
            <a:endParaRPr lang="en-US"/>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D3AAE-61A9-4796-B06F-5D4AA8DA9AFB}"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26AA0-F4DE-4AD7-9A89-D9D72287A875}" type="slidenum">
              <a:rPr lang="en-US" smtClean="0"/>
              <a:pPr/>
              <a:t>‹#›</a:t>
            </a:fld>
            <a:endParaRPr lang="en-US"/>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D3AAE-61A9-4796-B06F-5D4AA8DA9AFB}" type="datetimeFigureOut">
              <a:rPr lang="en-US" smtClean="0"/>
              <a:pPr/>
              <a:t>3/12/2014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26AA0-F4DE-4AD7-9A89-D9D72287A875}" type="slidenum">
              <a:rPr lang="en-US" smtClean="0"/>
              <a:pPr/>
              <a:t>‹#›</a:t>
            </a:fld>
            <a:endParaRPr lang="en-US"/>
          </a:p>
        </p:txBody>
      </p:sp>
      <p:pic>
        <p:nvPicPr>
          <p:cNvPr id="8" name="Picture 7" descr="template 4 final copy.jpg"/>
          <p:cNvPicPr>
            <a:picLocks noChangeAspect="1"/>
          </p:cNvPicPr>
          <p:nvPr userDrawn="1"/>
        </p:nvPicPr>
        <p:blipFill>
          <a:blip r:embed="rId1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C:\Users\ellen\Desktop\SCHOOL_FORM_MODIFED_FORMS_COPY_NOT_VIRUS\Modified%20School%20Forms%20for%20School%20Heads.mp4"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C:\Users\ellen\Desktop\SCHOOL_FORM_MODIFED_FORMS_COPY_NOT_VIRUS\Modified%20School%20Forms%20for%20Teachers%5b1%5d.mp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SF 4- Monthly Learner’s Movement and Attendance</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614369"/>
          <a:ext cx="8153400" cy="4303196"/>
        </p:xfrm>
        <a:graphic>
          <a:graphicData uri="http://schemas.openxmlformats.org/drawingml/2006/table">
            <a:tbl>
              <a:tblPr firstRow="1" bandRow="1">
                <a:tableStyleId>{93296810-A885-4BE3-A3E7-6D5BEEA58F35}</a:tableStyleId>
              </a:tblPr>
              <a:tblGrid>
                <a:gridCol w="457200"/>
                <a:gridCol w="2696980"/>
                <a:gridCol w="4999220"/>
              </a:tblGrid>
              <a:tr h="447476">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765361">
                <a:tc>
                  <a:txBody>
                    <a:bodyPr/>
                    <a:lstStyle/>
                    <a:p>
                      <a:pPr marL="0" marR="0" algn="r">
                        <a:lnSpc>
                          <a:spcPct val="115000"/>
                        </a:lnSpc>
                        <a:spcBef>
                          <a:spcPts val="0"/>
                        </a:spcBef>
                        <a:spcAft>
                          <a:spcPts val="0"/>
                        </a:spcAft>
                      </a:pPr>
                      <a:r>
                        <a:rPr lang="en-US" sz="2200" dirty="0" smtClean="0">
                          <a:solidFill>
                            <a:srgbClr val="000000"/>
                          </a:solidFill>
                          <a:latin typeface="Berlin Sans FB" pitchFamily="34" charset="0"/>
                          <a:ea typeface="Times New Roman"/>
                          <a:cs typeface="Times New Roman"/>
                        </a:rPr>
                        <a:t>13</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Drop Out </a:t>
                      </a:r>
                      <a:endParaRPr lang="en-US" sz="2200" dirty="0">
                        <a:latin typeface="Berlin Sans FB" pitchFamily="34" charset="0"/>
                        <a:ea typeface="Times New Roman"/>
                        <a:cs typeface="Times New Roman"/>
                      </a:endParaRPr>
                    </a:p>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For the Month </a:t>
                      </a:r>
                      <a:br>
                        <a:rPr lang="en-US" sz="2200" dirty="0">
                          <a:solidFill>
                            <a:srgbClr val="000000"/>
                          </a:solidFill>
                          <a:latin typeface="Berlin Sans FB" pitchFamily="34" charset="0"/>
                          <a:ea typeface="Times New Roman"/>
                          <a:cs typeface="Times New Roman"/>
                        </a:rPr>
                      </a:br>
                      <a:r>
                        <a:rPr lang="en-US" sz="2200" dirty="0">
                          <a:solidFill>
                            <a:srgbClr val="000000"/>
                          </a:solidFill>
                          <a:latin typeface="Berlin Sans FB" pitchFamily="34" charset="0"/>
                          <a:ea typeface="Times New Roman"/>
                          <a:cs typeface="Times New Roman"/>
                        </a:rPr>
                        <a:t>(Male/Female/Grand Total)</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Total number of learners (male/female/grand total) who left school in a current month.</a:t>
                      </a:r>
                      <a:endParaRPr lang="en-US" sz="2200" dirty="0">
                        <a:latin typeface="Berlin Sans FB" pitchFamily="34" charset="0"/>
                        <a:ea typeface="Times New Roman"/>
                        <a:cs typeface="Times New Roman"/>
                      </a:endParaRPr>
                    </a:p>
                  </a:txBody>
                  <a:tcPr marL="68580" marR="68580" marT="0" marB="0"/>
                </a:tc>
              </a:tr>
              <a:tr h="1966671">
                <a:tc>
                  <a:txBody>
                    <a:bodyPr/>
                    <a:lstStyle/>
                    <a:p>
                      <a:pPr marL="0" marR="0" algn="r">
                        <a:lnSpc>
                          <a:spcPct val="115000"/>
                        </a:lnSpc>
                        <a:spcBef>
                          <a:spcPts val="0"/>
                        </a:spcBef>
                        <a:spcAft>
                          <a:spcPts val="0"/>
                        </a:spcAft>
                      </a:pPr>
                      <a:r>
                        <a:rPr lang="en-US" sz="2200">
                          <a:solidFill>
                            <a:srgbClr val="000000"/>
                          </a:solidFill>
                          <a:latin typeface="Berlin Sans FB" pitchFamily="34" charset="0"/>
                          <a:ea typeface="Times New Roman"/>
                          <a:cs typeface="Times New Roman"/>
                        </a:rPr>
                        <a:t>14</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Drop Out</a:t>
                      </a:r>
                      <a:br>
                        <a:rPr lang="en-US" sz="2200">
                          <a:solidFill>
                            <a:srgbClr val="000000"/>
                          </a:solidFill>
                          <a:latin typeface="Berlin Sans FB" pitchFamily="34" charset="0"/>
                          <a:ea typeface="Times New Roman"/>
                          <a:cs typeface="Times New Roman"/>
                        </a:rPr>
                      </a:br>
                      <a:r>
                        <a:rPr lang="en-US" sz="2200">
                          <a:solidFill>
                            <a:srgbClr val="000000"/>
                          </a:solidFill>
                          <a:latin typeface="Berlin Sans FB" pitchFamily="34" charset="0"/>
                          <a:ea typeface="Times New Roman"/>
                          <a:cs typeface="Times New Roman"/>
                        </a:rPr>
                        <a:t>Cumulative as of End of Month</a:t>
                      </a:r>
                      <a:br>
                        <a:rPr lang="en-US" sz="2200">
                          <a:solidFill>
                            <a:srgbClr val="000000"/>
                          </a:solidFill>
                          <a:latin typeface="Berlin Sans FB" pitchFamily="34" charset="0"/>
                          <a:ea typeface="Times New Roman"/>
                          <a:cs typeface="Times New Roman"/>
                        </a:rPr>
                      </a:br>
                      <a:r>
                        <a:rPr lang="en-US" sz="2200">
                          <a:solidFill>
                            <a:srgbClr val="000000"/>
                          </a:solidFill>
                          <a:latin typeface="Berlin Sans FB" pitchFamily="34" charset="0"/>
                          <a:ea typeface="Times New Roman"/>
                          <a:cs typeface="Times New Roman"/>
                        </a:rPr>
                        <a:t> Total (Male/Female/Grand Total)</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The number of learners (male/female/grand total) who left schooling from the previous months and the current month.</a:t>
                      </a:r>
                      <a:endParaRPr lang="en-US" sz="22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SF 5- Report on Promotion &amp; Level of Proficiency</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295400"/>
          <a:ext cx="8153400" cy="5062728"/>
        </p:xfrm>
        <a:graphic>
          <a:graphicData uri="http://schemas.openxmlformats.org/drawingml/2006/table">
            <a:tbl>
              <a:tblPr firstRow="1" bandRow="1">
                <a:tableStyleId>{93296810-A885-4BE3-A3E7-6D5BEEA58F35}</a:tableStyleId>
              </a:tblPr>
              <a:tblGrid>
                <a:gridCol w="457200"/>
                <a:gridCol w="2696980"/>
                <a:gridCol w="4999220"/>
              </a:tblGrid>
              <a:tr h="354996">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701040">
                <a:tc>
                  <a:txBody>
                    <a:bodyPr/>
                    <a:lstStyle/>
                    <a:p>
                      <a:pPr marL="0" marR="0" algn="r">
                        <a:lnSpc>
                          <a:spcPct val="115000"/>
                        </a:lnSpc>
                        <a:spcBef>
                          <a:spcPts val="0"/>
                        </a:spcBef>
                        <a:spcAft>
                          <a:spcPts val="0"/>
                        </a:spcAft>
                      </a:pPr>
                      <a:r>
                        <a:rPr lang="en-US" sz="1900" dirty="0">
                          <a:solidFill>
                            <a:srgbClr val="000000"/>
                          </a:solidFill>
                          <a:latin typeface="Berlin Sans FB" pitchFamily="34" charset="0"/>
                          <a:ea typeface="Times New Roman"/>
                          <a:cs typeface="Times New Roman"/>
                        </a:rPr>
                        <a:t>1</a:t>
                      </a:r>
                      <a:endParaRPr lang="en-US" sz="19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900" dirty="0">
                          <a:solidFill>
                            <a:srgbClr val="000000"/>
                          </a:solidFill>
                          <a:latin typeface="Berlin Sans FB" pitchFamily="34" charset="0"/>
                          <a:ea typeface="Times New Roman"/>
                          <a:cs typeface="Times New Roman"/>
                        </a:rPr>
                        <a:t>School ID</a:t>
                      </a:r>
                      <a:endParaRPr lang="en-US" sz="19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900">
                          <a:solidFill>
                            <a:srgbClr val="000000"/>
                          </a:solidFill>
                          <a:latin typeface="Berlin Sans FB" pitchFamily="34" charset="0"/>
                          <a:ea typeface="Times New Roman"/>
                          <a:cs typeface="Times New Roman"/>
                        </a:rPr>
                        <a:t>A six (6) digit-number assigned to a school recognized in EBEIS</a:t>
                      </a:r>
                      <a:endParaRPr lang="en-US" sz="1900">
                        <a:latin typeface="Berlin Sans FB" pitchFamily="34" charset="0"/>
                        <a:ea typeface="Times New Roman"/>
                        <a:cs typeface="Times New Roman"/>
                      </a:endParaRPr>
                    </a:p>
                  </a:txBody>
                  <a:tcPr marL="68580" marR="68580" marT="0" marB="0"/>
                </a:tc>
              </a:tr>
              <a:tr h="2111611">
                <a:tc>
                  <a:txBody>
                    <a:bodyPr/>
                    <a:lstStyle/>
                    <a:p>
                      <a:pPr marL="0" marR="0" algn="r">
                        <a:lnSpc>
                          <a:spcPct val="115000"/>
                        </a:lnSpc>
                        <a:spcBef>
                          <a:spcPts val="0"/>
                        </a:spcBef>
                        <a:spcAft>
                          <a:spcPts val="0"/>
                        </a:spcAft>
                      </a:pPr>
                      <a:r>
                        <a:rPr lang="en-US" sz="1900">
                          <a:solidFill>
                            <a:srgbClr val="000000"/>
                          </a:solidFill>
                          <a:latin typeface="Berlin Sans FB" pitchFamily="34" charset="0"/>
                          <a:ea typeface="Times New Roman"/>
                          <a:cs typeface="Times New Roman"/>
                        </a:rPr>
                        <a:t>2</a:t>
                      </a:r>
                      <a:endParaRPr lang="en-US" sz="19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900" dirty="0">
                          <a:solidFill>
                            <a:srgbClr val="000000"/>
                          </a:solidFill>
                          <a:latin typeface="Berlin Sans FB" pitchFamily="34" charset="0"/>
                          <a:ea typeface="Times New Roman"/>
                          <a:cs typeface="Times New Roman"/>
                        </a:rPr>
                        <a:t>Curriculum</a:t>
                      </a:r>
                      <a:endParaRPr lang="en-US" sz="19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900" dirty="0">
                          <a:solidFill>
                            <a:srgbClr val="000000"/>
                          </a:solidFill>
                          <a:latin typeface="Berlin Sans FB" pitchFamily="34" charset="0"/>
                          <a:ea typeface="Times New Roman"/>
                          <a:cs typeface="Times New Roman"/>
                        </a:rPr>
                        <a:t> Systematic group of experiences or sequences of courses or subject required for graduation or certification in each level of education. For Grade levels implementing K to 12 Basic Education Curriculum, “K to12 BEC” will be reflected. For the remaining grade/year level, “Restructured BEC” will be written.  </a:t>
                      </a:r>
                      <a:endParaRPr lang="en-US" sz="1900" dirty="0">
                        <a:latin typeface="Berlin Sans FB" pitchFamily="34" charset="0"/>
                        <a:ea typeface="Times New Roman"/>
                        <a:cs typeface="Times New Roman"/>
                      </a:endParaRPr>
                    </a:p>
                  </a:txBody>
                  <a:tcPr marL="68580" marR="68580" marT="0" marB="0"/>
                </a:tc>
              </a:tr>
              <a:tr h="846442">
                <a:tc>
                  <a:txBody>
                    <a:bodyPr/>
                    <a:lstStyle/>
                    <a:p>
                      <a:pPr marL="0" marR="0" algn="r">
                        <a:lnSpc>
                          <a:spcPct val="115000"/>
                        </a:lnSpc>
                        <a:spcBef>
                          <a:spcPts val="0"/>
                        </a:spcBef>
                        <a:spcAft>
                          <a:spcPts val="0"/>
                        </a:spcAft>
                      </a:pPr>
                      <a:r>
                        <a:rPr lang="en-US" sz="1900">
                          <a:solidFill>
                            <a:srgbClr val="000000"/>
                          </a:solidFill>
                          <a:latin typeface="Berlin Sans FB" pitchFamily="34" charset="0"/>
                          <a:ea typeface="Times New Roman"/>
                          <a:cs typeface="Times New Roman"/>
                        </a:rPr>
                        <a:t>3</a:t>
                      </a:r>
                      <a:endParaRPr lang="en-US" sz="19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900" dirty="0">
                          <a:solidFill>
                            <a:srgbClr val="000000"/>
                          </a:solidFill>
                          <a:latin typeface="Berlin Sans FB" pitchFamily="34" charset="0"/>
                          <a:ea typeface="Times New Roman"/>
                          <a:cs typeface="Times New Roman"/>
                        </a:rPr>
                        <a:t>School Year</a:t>
                      </a:r>
                      <a:endParaRPr lang="en-US" sz="19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900" dirty="0">
                          <a:solidFill>
                            <a:srgbClr val="000000"/>
                          </a:solidFill>
                          <a:latin typeface="Berlin Sans FB" pitchFamily="34" charset="0"/>
                          <a:ea typeface="Times New Roman"/>
                          <a:cs typeface="Times New Roman"/>
                        </a:rPr>
                        <a:t>The prescribed period of time when schools offer daily instruction. It covers10 months of regular schooling starting month of June (Beginning of School Year) up to the month of March (End of School Year) of the following year.</a:t>
                      </a:r>
                      <a:endParaRPr lang="en-US" sz="19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 SF 5- Report on Promotion &amp; Level of Proficiency</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295400"/>
          <a:ext cx="8153400" cy="5298059"/>
        </p:xfrm>
        <a:graphic>
          <a:graphicData uri="http://schemas.openxmlformats.org/drawingml/2006/table">
            <a:tbl>
              <a:tblPr firstRow="1" bandRow="1">
                <a:tableStyleId>{93296810-A885-4BE3-A3E7-6D5BEEA58F35}</a:tableStyleId>
              </a:tblPr>
              <a:tblGrid>
                <a:gridCol w="457200"/>
                <a:gridCol w="2696980"/>
                <a:gridCol w="4999220"/>
              </a:tblGrid>
              <a:tr h="354996">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701040">
                <a:tc>
                  <a:txBody>
                    <a:bodyPr/>
                    <a:lstStyle/>
                    <a:p>
                      <a:pPr marL="0" marR="0" algn="r">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4</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School Name</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a:solidFill>
                            <a:srgbClr val="000000"/>
                          </a:solidFill>
                          <a:latin typeface="Berlin Sans FB" pitchFamily="34" charset="0"/>
                          <a:ea typeface="Times New Roman"/>
                          <a:cs typeface="Times New Roman"/>
                        </a:rPr>
                        <a:t>Official name of school as registered in DepED and EBEIS</a:t>
                      </a:r>
                      <a:endParaRPr lang="en-US" sz="2000">
                        <a:latin typeface="Berlin Sans FB" pitchFamily="34" charset="0"/>
                        <a:ea typeface="Times New Roman"/>
                        <a:cs typeface="Times New Roman"/>
                      </a:endParaRPr>
                    </a:p>
                  </a:txBody>
                  <a:tcPr marL="68580" marR="68580" marT="0" marB="0"/>
                </a:tc>
              </a:tr>
              <a:tr h="726059">
                <a:tc>
                  <a:txBody>
                    <a:bodyPr/>
                    <a:lstStyle/>
                    <a:p>
                      <a:pPr marL="0" marR="0" algn="r">
                        <a:lnSpc>
                          <a:spcPct val="115000"/>
                        </a:lnSpc>
                        <a:spcBef>
                          <a:spcPts val="0"/>
                        </a:spcBef>
                        <a:spcAft>
                          <a:spcPts val="0"/>
                        </a:spcAft>
                      </a:pPr>
                      <a:r>
                        <a:rPr lang="en-US" sz="2000">
                          <a:solidFill>
                            <a:srgbClr val="000000"/>
                          </a:solidFill>
                          <a:latin typeface="Berlin Sans FB" pitchFamily="34" charset="0"/>
                          <a:ea typeface="Times New Roman"/>
                          <a:cs typeface="Times New Roman"/>
                        </a:rPr>
                        <a:t>5</a:t>
                      </a:r>
                      <a:endParaRPr lang="en-US" sz="20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Grade Level</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a:solidFill>
                            <a:srgbClr val="000000"/>
                          </a:solidFill>
                          <a:latin typeface="Berlin Sans FB" pitchFamily="34" charset="0"/>
                          <a:ea typeface="Times New Roman"/>
                          <a:cs typeface="Times New Roman"/>
                        </a:rPr>
                        <a:t>A degree/stage of a learner classified according to age and progress.</a:t>
                      </a:r>
                      <a:endParaRPr lang="en-US" sz="2000">
                        <a:latin typeface="Berlin Sans FB" pitchFamily="34" charset="0"/>
                        <a:ea typeface="Times New Roman"/>
                        <a:cs typeface="Times New Roman"/>
                      </a:endParaRPr>
                    </a:p>
                  </a:txBody>
                  <a:tcPr marL="68580" marR="68580" marT="0" marB="0"/>
                </a:tc>
              </a:tr>
              <a:tr h="1026541">
                <a:tc>
                  <a:txBody>
                    <a:bodyPr/>
                    <a:lstStyle/>
                    <a:p>
                      <a:pPr marL="0" marR="0" algn="r">
                        <a:lnSpc>
                          <a:spcPct val="115000"/>
                        </a:lnSpc>
                        <a:spcBef>
                          <a:spcPts val="0"/>
                        </a:spcBef>
                        <a:spcAft>
                          <a:spcPts val="0"/>
                        </a:spcAft>
                      </a:pPr>
                      <a:r>
                        <a:rPr lang="en-US" sz="2000">
                          <a:solidFill>
                            <a:srgbClr val="000000"/>
                          </a:solidFill>
                          <a:latin typeface="Berlin Sans FB" pitchFamily="34" charset="0"/>
                          <a:ea typeface="Times New Roman"/>
                          <a:cs typeface="Times New Roman"/>
                        </a:rPr>
                        <a:t>6</a:t>
                      </a:r>
                      <a:endParaRPr lang="en-US" sz="20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Section </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A group of pupils/students convened together to receive instruction in a given course or subject</a:t>
                      </a:r>
                      <a:r>
                        <a:rPr lang="en-US" sz="2000" dirty="0" smtClean="0">
                          <a:solidFill>
                            <a:srgbClr val="000000"/>
                          </a:solidFill>
                          <a:latin typeface="Berlin Sans FB" pitchFamily="34" charset="0"/>
                          <a:ea typeface="Times New Roman"/>
                          <a:cs typeface="Times New Roman"/>
                        </a:rPr>
                        <a:t>.</a:t>
                      </a:r>
                    </a:p>
                  </a:txBody>
                  <a:tcPr marL="68580" marR="68580" marT="0" marB="0"/>
                </a:tc>
              </a:tr>
              <a:tr h="846442">
                <a:tc>
                  <a:txBody>
                    <a:bodyPr/>
                    <a:lstStyle/>
                    <a:p>
                      <a:pPr marL="0" marR="0" algn="r">
                        <a:lnSpc>
                          <a:spcPct val="115000"/>
                        </a:lnSpc>
                        <a:spcBef>
                          <a:spcPts val="0"/>
                        </a:spcBef>
                        <a:spcAft>
                          <a:spcPts val="0"/>
                        </a:spcAft>
                      </a:pPr>
                      <a:r>
                        <a:rPr lang="en-US" sz="2000">
                          <a:solidFill>
                            <a:srgbClr val="000000"/>
                          </a:solidFill>
                          <a:latin typeface="Berlin Sans FB" pitchFamily="34" charset="0"/>
                          <a:ea typeface="Times New Roman"/>
                          <a:cs typeface="Times New Roman"/>
                        </a:rPr>
                        <a:t>7</a:t>
                      </a:r>
                      <a:endParaRPr lang="en-US" sz="20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Learner Reference Number (LRN)</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Twelve (12)-digit number which the pupil, student or learner shall keep while completing the basic education program, regardless of transfer to another school or learning center in the public or private sector, and promotion/moving up to the secondary level. (DO22, s.2012)</a:t>
                      </a:r>
                      <a:endParaRPr lang="en-US" sz="20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 SF 5- Report on Promotion &amp; Level of Proficiency</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524000"/>
          <a:ext cx="8153400" cy="4613148"/>
        </p:xfrm>
        <a:graphic>
          <a:graphicData uri="http://schemas.openxmlformats.org/drawingml/2006/table">
            <a:tbl>
              <a:tblPr firstRow="1" bandRow="1">
                <a:tableStyleId>{93296810-A885-4BE3-A3E7-6D5BEEA58F35}</a:tableStyleId>
              </a:tblPr>
              <a:tblGrid>
                <a:gridCol w="457200"/>
                <a:gridCol w="2696980"/>
                <a:gridCol w="4999220"/>
              </a:tblGrid>
              <a:tr h="354996">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777240">
                <a:tc>
                  <a:txBody>
                    <a:bodyPr/>
                    <a:lstStyle/>
                    <a:p>
                      <a:pPr marL="0" marR="0" algn="r">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8</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Learner's Name</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Name of an individual as reflected in birth certificate or equivalent document. </a:t>
                      </a:r>
                      <a:endParaRPr lang="en-US" sz="2200">
                        <a:latin typeface="Berlin Sans FB" pitchFamily="34" charset="0"/>
                        <a:ea typeface="Times New Roman"/>
                        <a:cs typeface="Times New Roman"/>
                      </a:endParaRPr>
                    </a:p>
                  </a:txBody>
                  <a:tcPr marL="68580" marR="68580" marT="0" marB="0"/>
                </a:tc>
              </a:tr>
              <a:tr h="2111611">
                <a:tc>
                  <a:txBody>
                    <a:bodyPr/>
                    <a:lstStyle/>
                    <a:p>
                      <a:pPr marL="0" marR="0" algn="r">
                        <a:lnSpc>
                          <a:spcPct val="115000"/>
                        </a:lnSpc>
                        <a:spcBef>
                          <a:spcPts val="0"/>
                        </a:spcBef>
                        <a:spcAft>
                          <a:spcPts val="0"/>
                        </a:spcAft>
                      </a:pPr>
                      <a:r>
                        <a:rPr lang="en-US" sz="2200">
                          <a:solidFill>
                            <a:srgbClr val="000000"/>
                          </a:solidFill>
                          <a:latin typeface="Berlin Sans FB" pitchFamily="34" charset="0"/>
                          <a:ea typeface="Times New Roman"/>
                          <a:cs typeface="Times New Roman"/>
                        </a:rPr>
                        <a:t>9</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General Average </a:t>
                      </a:r>
                      <a:br>
                        <a:rPr lang="en-US" sz="2200" dirty="0">
                          <a:solidFill>
                            <a:srgbClr val="000000"/>
                          </a:solidFill>
                          <a:latin typeface="Berlin Sans FB" pitchFamily="34" charset="0"/>
                          <a:ea typeface="Times New Roman"/>
                          <a:cs typeface="Times New Roman"/>
                        </a:rPr>
                      </a:b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The average rating of a student in all subject areas taken in a given school year written in a numerical value of 3 decimal places for honor students and two for non-honors. Equivalent Descriptive Letter Value should be written in close parenthesis. Leave this column blank for irregular learners or learners with subject deficiencies. </a:t>
                      </a:r>
                      <a:endParaRPr lang="en-US" sz="22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 SF 5- Report on Promotion &amp; Level of Proficiency</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524000"/>
          <a:ext cx="8153400" cy="4992624"/>
        </p:xfrm>
        <a:graphic>
          <a:graphicData uri="http://schemas.openxmlformats.org/drawingml/2006/table">
            <a:tbl>
              <a:tblPr firstRow="1" bandRow="1">
                <a:tableStyleId>{93296810-A885-4BE3-A3E7-6D5BEEA58F35}</a:tableStyleId>
              </a:tblPr>
              <a:tblGrid>
                <a:gridCol w="457200"/>
                <a:gridCol w="2163580"/>
                <a:gridCol w="5532620"/>
              </a:tblGrid>
              <a:tr h="354996">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1397181">
                <a:tc>
                  <a:txBody>
                    <a:bodyPr/>
                    <a:lstStyle/>
                    <a:p>
                      <a:pPr marL="0" marR="0" algn="r">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10</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Action Taken</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Status of Learner as of End of School Year using the following categories:</a:t>
                      </a:r>
                      <a:endParaRPr lang="en-US" sz="2200" dirty="0">
                        <a:latin typeface="Berlin Sans FB" pitchFamily="34" charset="0"/>
                        <a:ea typeface="Times New Roman"/>
                        <a:cs typeface="Times New Roman"/>
                      </a:endParaRPr>
                    </a:p>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Promoted: Satisfied requirements in all subject areas</a:t>
                      </a:r>
                      <a:endParaRPr lang="en-US" sz="2200" dirty="0">
                        <a:latin typeface="Berlin Sans FB" pitchFamily="34" charset="0"/>
                        <a:ea typeface="Times New Roman"/>
                        <a:cs typeface="Times New Roman"/>
                      </a:endParaRPr>
                    </a:p>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Irregular: with incomplete subject/s. This category implies that the learner is promoted to the next level but with deficiencies in one or more subject area/s. (as of SY2012-2013, this particular status is applicable only to Grade 7 onwards)</a:t>
                      </a:r>
                      <a:endParaRPr lang="en-US" sz="2200" dirty="0">
                        <a:latin typeface="Berlin Sans FB" pitchFamily="34" charset="0"/>
                        <a:ea typeface="Times New Roman"/>
                        <a:cs typeface="Times New Roman"/>
                      </a:endParaRPr>
                    </a:p>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Retained: Learner who was not able to complete even one subject area. </a:t>
                      </a:r>
                      <a:endParaRPr lang="en-US" sz="22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 SF 5- Report on Promotion &amp; Level of Proficiency</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371600"/>
          <a:ext cx="8153400" cy="5176375"/>
        </p:xfrm>
        <a:graphic>
          <a:graphicData uri="http://schemas.openxmlformats.org/drawingml/2006/table">
            <a:tbl>
              <a:tblPr firstRow="1" bandRow="1">
                <a:tableStyleId>{93296810-A885-4BE3-A3E7-6D5BEEA58F35}</a:tableStyleId>
              </a:tblPr>
              <a:tblGrid>
                <a:gridCol w="457200"/>
                <a:gridCol w="2696980"/>
                <a:gridCol w="4999220"/>
              </a:tblGrid>
              <a:tr h="354996">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777240">
                <a:tc>
                  <a:txBody>
                    <a:bodyPr/>
                    <a:lstStyle/>
                    <a:p>
                      <a:pPr marL="0" marR="0" algn="r">
                        <a:lnSpc>
                          <a:spcPct val="115000"/>
                        </a:lnSpc>
                        <a:spcBef>
                          <a:spcPts val="0"/>
                        </a:spcBef>
                        <a:spcAft>
                          <a:spcPts val="0"/>
                        </a:spcAft>
                      </a:pPr>
                      <a:r>
                        <a:rPr lang="en-US" sz="2200">
                          <a:solidFill>
                            <a:srgbClr val="000000"/>
                          </a:solidFill>
                          <a:latin typeface="Berlin Sans FB" pitchFamily="34" charset="0"/>
                          <a:ea typeface="Times New Roman"/>
                          <a:cs typeface="Times New Roman"/>
                        </a:rPr>
                        <a:t>11</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Incomplete Subject/s                     (Completed as of end of current </a:t>
                      </a:r>
                      <a:r>
                        <a:rPr lang="en-US" sz="2200" dirty="0" smtClean="0">
                          <a:solidFill>
                            <a:srgbClr val="000000"/>
                          </a:solidFill>
                          <a:latin typeface="Berlin Sans FB" pitchFamily="34" charset="0"/>
                          <a:ea typeface="Times New Roman"/>
                          <a:cs typeface="Times New Roman"/>
                        </a:rPr>
                        <a:t>SY)</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The subject area from the previous level taken by the student in the current school year because of previous subject deficiency that he/she has passed in the current SY. </a:t>
                      </a:r>
                      <a:endParaRPr lang="en-US" sz="2200" dirty="0">
                        <a:latin typeface="Berlin Sans FB" pitchFamily="34" charset="0"/>
                        <a:ea typeface="Times New Roman"/>
                        <a:cs typeface="Times New Roman"/>
                      </a:endParaRPr>
                    </a:p>
                    <a:p>
                      <a:pPr marL="0" marR="0">
                        <a:lnSpc>
                          <a:spcPct val="115000"/>
                        </a:lnSpc>
                        <a:spcBef>
                          <a:spcPts val="0"/>
                        </a:spcBef>
                        <a:spcAft>
                          <a:spcPts val="0"/>
                        </a:spcAft>
                      </a:pPr>
                      <a:r>
                        <a:rPr lang="en-US" sz="2200" dirty="0" smtClean="0">
                          <a:solidFill>
                            <a:srgbClr val="000000"/>
                          </a:solidFill>
                          <a:latin typeface="Berlin Sans FB" pitchFamily="34" charset="0"/>
                          <a:ea typeface="Times New Roman"/>
                          <a:cs typeface="Times New Roman"/>
                        </a:rPr>
                        <a:t>This </a:t>
                      </a:r>
                      <a:r>
                        <a:rPr lang="en-US" sz="2200" dirty="0">
                          <a:solidFill>
                            <a:srgbClr val="000000"/>
                          </a:solidFill>
                          <a:latin typeface="Berlin Sans FB" pitchFamily="34" charset="0"/>
                          <a:ea typeface="Times New Roman"/>
                          <a:cs typeface="Times New Roman"/>
                        </a:rPr>
                        <a:t>column is for K To 12 Curriculum and remaining RBEC in high school.</a:t>
                      </a:r>
                      <a:endParaRPr lang="en-US" sz="2200" dirty="0">
                        <a:latin typeface="Berlin Sans FB" pitchFamily="34" charset="0"/>
                        <a:ea typeface="Times New Roman"/>
                        <a:cs typeface="Times New Roman"/>
                      </a:endParaRPr>
                    </a:p>
                  </a:txBody>
                  <a:tcPr marL="68580" marR="68580" marT="0" marB="0"/>
                </a:tc>
              </a:tr>
              <a:tr h="2111611">
                <a:tc>
                  <a:txBody>
                    <a:bodyPr/>
                    <a:lstStyle/>
                    <a:p>
                      <a:pPr marL="0" marR="0" algn="r">
                        <a:lnSpc>
                          <a:spcPct val="115000"/>
                        </a:lnSpc>
                        <a:spcBef>
                          <a:spcPts val="0"/>
                        </a:spcBef>
                        <a:spcAft>
                          <a:spcPts val="0"/>
                        </a:spcAft>
                      </a:pPr>
                      <a:r>
                        <a:rPr lang="en-US" sz="2200">
                          <a:solidFill>
                            <a:srgbClr val="000000"/>
                          </a:solidFill>
                          <a:latin typeface="Berlin Sans FB" pitchFamily="34" charset="0"/>
                          <a:ea typeface="Times New Roman"/>
                          <a:cs typeface="Times New Roman"/>
                        </a:rPr>
                        <a:t>12</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Incomplete Subject/s                     </a:t>
                      </a:r>
                      <a:br>
                        <a:rPr lang="en-US" sz="2200">
                          <a:solidFill>
                            <a:srgbClr val="000000"/>
                          </a:solidFill>
                          <a:latin typeface="Berlin Sans FB" pitchFamily="34" charset="0"/>
                          <a:ea typeface="Times New Roman"/>
                          <a:cs typeface="Times New Roman"/>
                        </a:rPr>
                      </a:br>
                      <a:r>
                        <a:rPr lang="en-US" sz="2200">
                          <a:solidFill>
                            <a:srgbClr val="000000"/>
                          </a:solidFill>
                          <a:latin typeface="Berlin Sans FB" pitchFamily="34" charset="0"/>
                          <a:ea typeface="Times New Roman"/>
                          <a:cs typeface="Times New Roman"/>
                        </a:rPr>
                        <a:t>as of End of the current SY</a:t>
                      </a:r>
                      <a:br>
                        <a:rPr lang="en-US" sz="2200">
                          <a:solidFill>
                            <a:srgbClr val="000000"/>
                          </a:solidFill>
                          <a:latin typeface="Berlin Sans FB" pitchFamily="34" charset="0"/>
                          <a:ea typeface="Times New Roman"/>
                          <a:cs typeface="Times New Roman"/>
                        </a:rPr>
                      </a:b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The subject/s currently undertaken by the learner for the current School Year but failed to pass. This column is for K To 12 Curriculum and remaining RBEC in high school.</a:t>
                      </a:r>
                      <a:endParaRPr lang="en-US" sz="22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 SF 5- Report on Promotion &amp; Level of Proficiency</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371601"/>
          <a:ext cx="8153400" cy="5092911"/>
        </p:xfrm>
        <a:graphic>
          <a:graphicData uri="http://schemas.openxmlformats.org/drawingml/2006/table">
            <a:tbl>
              <a:tblPr firstRow="1" bandRow="1">
                <a:tableStyleId>{93296810-A885-4BE3-A3E7-6D5BEEA58F35}</a:tableStyleId>
              </a:tblPr>
              <a:tblGrid>
                <a:gridCol w="457200"/>
                <a:gridCol w="2696980"/>
                <a:gridCol w="4999220"/>
              </a:tblGrid>
              <a:tr h="357531">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1340182">
                <a:tc>
                  <a:txBody>
                    <a:bodyPr/>
                    <a:lstStyle/>
                    <a:p>
                      <a:pPr marL="0" marR="0" algn="r">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
                      </a:r>
                      <a:br>
                        <a:rPr lang="en-US" sz="2000" dirty="0">
                          <a:solidFill>
                            <a:srgbClr val="000000"/>
                          </a:solidFill>
                          <a:latin typeface="Berlin Sans FB" pitchFamily="34" charset="0"/>
                          <a:ea typeface="Times New Roman"/>
                          <a:cs typeface="Times New Roman"/>
                        </a:rPr>
                      </a:br>
                      <a:r>
                        <a:rPr lang="en-US" sz="2000" dirty="0">
                          <a:solidFill>
                            <a:srgbClr val="000000"/>
                          </a:solidFill>
                          <a:latin typeface="Berlin Sans FB" pitchFamily="34" charset="0"/>
                          <a:ea typeface="Times New Roman"/>
                          <a:cs typeface="Times New Roman"/>
                        </a:rPr>
                        <a:t>13</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Summary Table - Promoted </a:t>
                      </a:r>
                      <a:br>
                        <a:rPr lang="en-US" sz="2000" dirty="0">
                          <a:solidFill>
                            <a:srgbClr val="000000"/>
                          </a:solidFill>
                          <a:latin typeface="Berlin Sans FB" pitchFamily="34" charset="0"/>
                          <a:ea typeface="Times New Roman"/>
                          <a:cs typeface="Times New Roman"/>
                        </a:rPr>
                      </a:br>
                      <a:r>
                        <a:rPr lang="en-US" sz="2000" dirty="0">
                          <a:solidFill>
                            <a:srgbClr val="000000"/>
                          </a:solidFill>
                          <a:latin typeface="Berlin Sans FB" pitchFamily="34" charset="0"/>
                          <a:ea typeface="Times New Roman"/>
                          <a:cs typeface="Times New Roman"/>
                        </a:rPr>
                        <a:t>(Male/Female/Grand Total)</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a:solidFill>
                            <a:srgbClr val="000000"/>
                          </a:solidFill>
                          <a:latin typeface="Berlin Sans FB" pitchFamily="34" charset="0"/>
                          <a:ea typeface="Times New Roman"/>
                          <a:cs typeface="Times New Roman"/>
                        </a:rPr>
                        <a:t>The no. of learners (male/female/grand total) who are promoted to the next grade level for the next school year.</a:t>
                      </a:r>
                      <a:endParaRPr lang="en-US" sz="2000">
                        <a:latin typeface="Berlin Sans FB" pitchFamily="34" charset="0"/>
                        <a:ea typeface="Times New Roman"/>
                        <a:cs typeface="Times New Roman"/>
                      </a:endParaRPr>
                    </a:p>
                  </a:txBody>
                  <a:tcPr marL="68580" marR="68580" marT="0" marB="0"/>
                </a:tc>
              </a:tr>
              <a:tr h="1682816">
                <a:tc>
                  <a:txBody>
                    <a:bodyPr/>
                    <a:lstStyle/>
                    <a:p>
                      <a:pPr marL="0" marR="0" algn="r">
                        <a:lnSpc>
                          <a:spcPct val="115000"/>
                        </a:lnSpc>
                        <a:spcBef>
                          <a:spcPts val="0"/>
                        </a:spcBef>
                        <a:spcAft>
                          <a:spcPts val="0"/>
                        </a:spcAft>
                      </a:pPr>
                      <a:r>
                        <a:rPr lang="en-US" sz="2000">
                          <a:solidFill>
                            <a:srgbClr val="000000"/>
                          </a:solidFill>
                          <a:latin typeface="Berlin Sans FB" pitchFamily="34" charset="0"/>
                          <a:ea typeface="Times New Roman"/>
                          <a:cs typeface="Times New Roman"/>
                        </a:rPr>
                        <a:t>14</a:t>
                      </a:r>
                      <a:endParaRPr lang="en-US" sz="20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Summary Table - Irregular </a:t>
                      </a:r>
                      <a:endParaRPr lang="en-US" sz="2000" dirty="0">
                        <a:latin typeface="Berlin Sans FB" pitchFamily="34" charset="0"/>
                        <a:ea typeface="Times New Roman"/>
                        <a:cs typeface="Times New Roman"/>
                      </a:endParaRPr>
                    </a:p>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(Male/Female/Grand Total)</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The no. of learners (male/female/grand total) who are promoted to the next grade level for the next school year but with deficiency in some subjects. (Applicable only to K to 12 Curriculum-Grade 7 onwards)  </a:t>
                      </a:r>
                      <a:endParaRPr lang="en-US" sz="2000" dirty="0">
                        <a:latin typeface="Berlin Sans FB" pitchFamily="34" charset="0"/>
                        <a:ea typeface="Times New Roman"/>
                        <a:cs typeface="Times New Roman"/>
                      </a:endParaRPr>
                    </a:p>
                  </a:txBody>
                  <a:tcPr marL="68580" marR="68580" marT="0" marB="0"/>
                </a:tc>
              </a:tr>
              <a:tr h="1572471">
                <a:tc>
                  <a:txBody>
                    <a:bodyPr/>
                    <a:lstStyle/>
                    <a:p>
                      <a:pPr marL="0" marR="0" algn="r">
                        <a:lnSpc>
                          <a:spcPct val="115000"/>
                        </a:lnSpc>
                        <a:spcBef>
                          <a:spcPts val="0"/>
                        </a:spcBef>
                        <a:spcAft>
                          <a:spcPts val="0"/>
                        </a:spcAft>
                      </a:pPr>
                      <a:r>
                        <a:rPr lang="en-US" sz="2000" dirty="0" smtClean="0">
                          <a:solidFill>
                            <a:srgbClr val="000000"/>
                          </a:solidFill>
                          <a:latin typeface="Berlin Sans FB" pitchFamily="34" charset="0"/>
                          <a:ea typeface="Times New Roman"/>
                          <a:cs typeface="Times New Roman"/>
                        </a:rPr>
                        <a:t>15</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Summary Table - Retained </a:t>
                      </a:r>
                      <a:br>
                        <a:rPr lang="en-US" sz="2000" dirty="0">
                          <a:solidFill>
                            <a:srgbClr val="000000"/>
                          </a:solidFill>
                          <a:latin typeface="Berlin Sans FB" pitchFamily="34" charset="0"/>
                          <a:ea typeface="Times New Roman"/>
                          <a:cs typeface="Times New Roman"/>
                        </a:rPr>
                      </a:br>
                      <a:r>
                        <a:rPr lang="en-US" sz="2000" dirty="0">
                          <a:solidFill>
                            <a:srgbClr val="000000"/>
                          </a:solidFill>
                          <a:latin typeface="Berlin Sans FB" pitchFamily="34" charset="0"/>
                          <a:ea typeface="Times New Roman"/>
                          <a:cs typeface="Times New Roman"/>
                        </a:rPr>
                        <a:t>(Male/Female/Grand Total)</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The no. of learners (male/female/grand total) retained in the same grade level for the next school year.</a:t>
                      </a:r>
                      <a:endParaRPr lang="en-US" sz="20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 SF 5- Report on Promotion &amp; Level of Proficiency</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371601"/>
          <a:ext cx="8153400" cy="5098466"/>
        </p:xfrm>
        <a:graphic>
          <a:graphicData uri="http://schemas.openxmlformats.org/drawingml/2006/table">
            <a:tbl>
              <a:tblPr firstRow="1" bandRow="1">
                <a:tableStyleId>{93296810-A885-4BE3-A3E7-6D5BEEA58F35}</a:tableStyleId>
              </a:tblPr>
              <a:tblGrid>
                <a:gridCol w="457200"/>
                <a:gridCol w="3001780"/>
                <a:gridCol w="4694420"/>
              </a:tblGrid>
              <a:tr h="347109">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896670">
                <a:tc>
                  <a:txBody>
                    <a:bodyPr/>
                    <a:lstStyle/>
                    <a:p>
                      <a:pPr marL="0" marR="0" algn="r">
                        <a:lnSpc>
                          <a:spcPct val="115000"/>
                        </a:lnSpc>
                        <a:spcBef>
                          <a:spcPts val="0"/>
                        </a:spcBef>
                        <a:spcAft>
                          <a:spcPts val="0"/>
                        </a:spcAft>
                      </a:pPr>
                      <a:r>
                        <a:rPr lang="en-US" sz="1800" dirty="0" smtClean="0">
                          <a:solidFill>
                            <a:srgbClr val="000000"/>
                          </a:solidFill>
                          <a:latin typeface="Berlin Sans FB" pitchFamily="34" charset="0"/>
                          <a:ea typeface="Times New Roman"/>
                          <a:cs typeface="Times New Roman"/>
                        </a:rPr>
                        <a:t>16</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Level of Proficiency- Beginning (Male/Female/Grand Total)</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a:solidFill>
                            <a:srgbClr val="000000"/>
                          </a:solidFill>
                          <a:latin typeface="Berlin Sans FB" pitchFamily="34" charset="0"/>
                          <a:ea typeface="Times New Roman"/>
                          <a:cs typeface="Times New Roman"/>
                        </a:rPr>
                        <a:t>The no. of learners (male/female/grand total) who are at the beginning level or whose numerical grade is 74% and below.</a:t>
                      </a:r>
                      <a:endParaRPr lang="en-US" sz="1800">
                        <a:latin typeface="Berlin Sans FB" pitchFamily="34" charset="0"/>
                        <a:ea typeface="Times New Roman"/>
                        <a:cs typeface="Times New Roman"/>
                      </a:endParaRPr>
                    </a:p>
                  </a:txBody>
                  <a:tcPr marL="68580" marR="68580" marT="0" marB="0"/>
                </a:tc>
              </a:tr>
              <a:tr h="884041">
                <a:tc>
                  <a:txBody>
                    <a:bodyPr/>
                    <a:lstStyle/>
                    <a:p>
                      <a:pPr marL="0" marR="0" algn="r">
                        <a:lnSpc>
                          <a:spcPct val="115000"/>
                        </a:lnSpc>
                        <a:spcBef>
                          <a:spcPts val="0"/>
                        </a:spcBef>
                        <a:spcAft>
                          <a:spcPts val="0"/>
                        </a:spcAft>
                      </a:pPr>
                      <a:r>
                        <a:rPr lang="en-US" sz="1800" dirty="0" smtClean="0">
                          <a:solidFill>
                            <a:srgbClr val="000000"/>
                          </a:solidFill>
                          <a:latin typeface="Berlin Sans FB" pitchFamily="34" charset="0"/>
                          <a:ea typeface="Times New Roman"/>
                          <a:cs typeface="Times New Roman"/>
                        </a:rPr>
                        <a:t>17</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Level of Proficiency- Developing (Male/Female/Grand Total)</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a:solidFill>
                            <a:srgbClr val="000000"/>
                          </a:solidFill>
                          <a:latin typeface="Berlin Sans FB" pitchFamily="34" charset="0"/>
                          <a:ea typeface="Times New Roman"/>
                          <a:cs typeface="Times New Roman"/>
                        </a:rPr>
                        <a:t>The no. of learners (male/female/grand total) who are at the developing level of proficiency or has numerical grade ranges from 75% to 79%.</a:t>
                      </a:r>
                      <a:endParaRPr lang="en-US" sz="1800">
                        <a:latin typeface="Berlin Sans FB" pitchFamily="34" charset="0"/>
                        <a:ea typeface="Times New Roman"/>
                        <a:cs typeface="Times New Roman"/>
                      </a:endParaRPr>
                    </a:p>
                  </a:txBody>
                  <a:tcPr marL="68580" marR="68580" marT="0" marB="0"/>
                </a:tc>
              </a:tr>
              <a:tr h="1170952">
                <a:tc>
                  <a:txBody>
                    <a:bodyPr/>
                    <a:lstStyle/>
                    <a:p>
                      <a:pPr marL="0" marR="0" algn="r">
                        <a:lnSpc>
                          <a:spcPct val="115000"/>
                        </a:lnSpc>
                        <a:spcBef>
                          <a:spcPts val="0"/>
                        </a:spcBef>
                        <a:spcAft>
                          <a:spcPts val="0"/>
                        </a:spcAft>
                      </a:pPr>
                      <a:r>
                        <a:rPr lang="en-US" sz="1800" dirty="0" smtClean="0">
                          <a:solidFill>
                            <a:srgbClr val="000000"/>
                          </a:solidFill>
                          <a:latin typeface="Berlin Sans FB" pitchFamily="34" charset="0"/>
                          <a:ea typeface="Times New Roman"/>
                          <a:cs typeface="Times New Roman"/>
                        </a:rPr>
                        <a:t>18</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Level of Proficiency- Approaching  (Male/Female/Grand Total)</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The no. of learners (male/female/grand total) who are at the approaching level of proficiency or whose numerical grade ranges from 80% to 84%.</a:t>
                      </a:r>
                      <a:endParaRPr lang="en-US" sz="1800" dirty="0">
                        <a:latin typeface="Berlin Sans FB" pitchFamily="34" charset="0"/>
                        <a:ea typeface="Times New Roman"/>
                        <a:cs typeface="Times New Roman"/>
                      </a:endParaRPr>
                    </a:p>
                  </a:txBody>
                  <a:tcPr marL="68580" marR="68580" marT="0" marB="0"/>
                </a:tc>
              </a:tr>
              <a:tr h="1578026">
                <a:tc>
                  <a:txBody>
                    <a:bodyPr/>
                    <a:lstStyle/>
                    <a:p>
                      <a:pPr marL="0" marR="0" algn="r">
                        <a:lnSpc>
                          <a:spcPct val="115000"/>
                        </a:lnSpc>
                        <a:spcBef>
                          <a:spcPts val="0"/>
                        </a:spcBef>
                        <a:spcAft>
                          <a:spcPts val="0"/>
                        </a:spcAft>
                      </a:pPr>
                      <a:r>
                        <a:rPr lang="en-US" sz="1800" dirty="0" smtClean="0">
                          <a:solidFill>
                            <a:srgbClr val="000000"/>
                          </a:solidFill>
                          <a:latin typeface="Berlin Sans FB" pitchFamily="34" charset="0"/>
                          <a:ea typeface="Times New Roman"/>
                          <a:cs typeface="Times New Roman"/>
                        </a:rPr>
                        <a:t>19</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Level of Proficiency-</a:t>
                      </a:r>
                      <a:br>
                        <a:rPr lang="en-US" sz="1800" dirty="0">
                          <a:solidFill>
                            <a:srgbClr val="000000"/>
                          </a:solidFill>
                          <a:latin typeface="Berlin Sans FB" pitchFamily="34" charset="0"/>
                          <a:ea typeface="Times New Roman"/>
                          <a:cs typeface="Times New Roman"/>
                        </a:rPr>
                      </a:br>
                      <a:r>
                        <a:rPr lang="en-US" sz="1800" dirty="0">
                          <a:solidFill>
                            <a:srgbClr val="000000"/>
                          </a:solidFill>
                          <a:latin typeface="Berlin Sans FB" pitchFamily="34" charset="0"/>
                          <a:ea typeface="Times New Roman"/>
                          <a:cs typeface="Times New Roman"/>
                        </a:rPr>
                        <a:t>Proficient (Male/Female/Grand Total)</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The no. of learners (male/female/grand total) who are at the proficient level of proficiency or whose numerical grade ranges from 85% to 89%.</a:t>
                      </a:r>
                      <a:endParaRPr lang="en-US" sz="18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 SF 5- Report on Promotion &amp; Level of Proficiency</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676101"/>
          <a:ext cx="8153400" cy="4606462"/>
        </p:xfrm>
        <a:graphic>
          <a:graphicData uri="http://schemas.openxmlformats.org/drawingml/2006/table">
            <a:tbl>
              <a:tblPr firstRow="1" bandRow="1">
                <a:tableStyleId>{93296810-A885-4BE3-A3E7-6D5BEEA58F35}</a:tableStyleId>
              </a:tblPr>
              <a:tblGrid>
                <a:gridCol w="457200"/>
                <a:gridCol w="3077980"/>
                <a:gridCol w="4618220"/>
              </a:tblGrid>
              <a:tr h="335961">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1770795">
                <a:tc>
                  <a:txBody>
                    <a:bodyPr/>
                    <a:lstStyle/>
                    <a:p>
                      <a:pPr marL="0" marR="0" algn="r">
                        <a:lnSpc>
                          <a:spcPct val="115000"/>
                        </a:lnSpc>
                        <a:spcBef>
                          <a:spcPts val="0"/>
                        </a:spcBef>
                        <a:spcAft>
                          <a:spcPts val="0"/>
                        </a:spcAft>
                      </a:pPr>
                      <a:r>
                        <a:rPr lang="en-US" sz="2200" dirty="0" smtClean="0">
                          <a:solidFill>
                            <a:srgbClr val="000000"/>
                          </a:solidFill>
                          <a:latin typeface="Berlin Sans FB" pitchFamily="34" charset="0"/>
                          <a:ea typeface="Times New Roman"/>
                          <a:cs typeface="Times New Roman"/>
                        </a:rPr>
                        <a:t>20</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Level of Proficiency- Advanced (Male/Female/Grand Total)</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The no. of learners (male/female/grand total) who are at the advance level of proficiency or whose numerical grade is 90% and above.</a:t>
                      </a:r>
                      <a:endParaRPr lang="en-US" sz="2200" dirty="0">
                        <a:latin typeface="Berlin Sans FB" pitchFamily="34" charset="0"/>
                        <a:ea typeface="Times New Roman"/>
                        <a:cs typeface="Times New Roman"/>
                      </a:endParaRPr>
                    </a:p>
                  </a:txBody>
                  <a:tcPr marL="68580" marR="68580" marT="0" marB="0"/>
                </a:tc>
              </a:tr>
              <a:tr h="868482">
                <a:tc>
                  <a:txBody>
                    <a:bodyPr/>
                    <a:lstStyle/>
                    <a:p>
                      <a:pPr marL="0" marR="0" algn="r">
                        <a:lnSpc>
                          <a:spcPct val="115000"/>
                        </a:lnSpc>
                        <a:spcBef>
                          <a:spcPts val="0"/>
                        </a:spcBef>
                        <a:spcAft>
                          <a:spcPts val="0"/>
                        </a:spcAft>
                      </a:pPr>
                      <a:r>
                        <a:rPr lang="en-US" sz="2200" dirty="0" smtClean="0">
                          <a:solidFill>
                            <a:srgbClr val="000000"/>
                          </a:solidFill>
                          <a:latin typeface="Berlin Sans FB" pitchFamily="34" charset="0"/>
                          <a:ea typeface="Times New Roman"/>
                          <a:cs typeface="Times New Roman"/>
                        </a:rPr>
                        <a:t>21</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Name and signature of the Class Adviser</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The name and signature of the teacher who prepared this form. </a:t>
                      </a:r>
                      <a:endParaRPr lang="en-US" sz="2200" dirty="0">
                        <a:latin typeface="Berlin Sans FB" pitchFamily="34" charset="0"/>
                        <a:ea typeface="Times New Roman"/>
                        <a:cs typeface="Times New Roman"/>
                      </a:endParaRPr>
                    </a:p>
                  </a:txBody>
                  <a:tcPr marL="68580" marR="68580" marT="0" marB="0"/>
                </a:tc>
              </a:tr>
              <a:tr h="1444360">
                <a:tc>
                  <a:txBody>
                    <a:bodyPr/>
                    <a:lstStyle/>
                    <a:p>
                      <a:pPr marL="0" marR="0" algn="r">
                        <a:lnSpc>
                          <a:spcPct val="115000"/>
                        </a:lnSpc>
                        <a:spcBef>
                          <a:spcPts val="0"/>
                        </a:spcBef>
                        <a:spcAft>
                          <a:spcPts val="0"/>
                        </a:spcAft>
                      </a:pPr>
                      <a:r>
                        <a:rPr lang="en-US" sz="2200" dirty="0" smtClean="0">
                          <a:solidFill>
                            <a:srgbClr val="000000"/>
                          </a:solidFill>
                          <a:latin typeface="Berlin Sans FB" pitchFamily="34" charset="0"/>
                          <a:ea typeface="Times New Roman"/>
                          <a:cs typeface="Times New Roman"/>
                        </a:rPr>
                        <a:t>22</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Name and signature of  the School Head</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The name and signature of the school head attesting the veracity of this form.</a:t>
                      </a:r>
                      <a:endParaRPr lang="en-US" sz="22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18.jpg"/>
          <p:cNvPicPr>
            <a:picLocks noChangeAspect="1"/>
          </p:cNvPicPr>
          <p:nvPr/>
        </p:nvPicPr>
        <p:blipFill>
          <a:blip r:embed="rId2"/>
          <a:stretch>
            <a:fillRect/>
          </a:stretch>
        </p:blipFill>
        <p:spPr>
          <a:xfrm>
            <a:off x="533400" y="472190"/>
            <a:ext cx="8077200" cy="5973580"/>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152400"/>
            <a:ext cx="8382000" cy="1219200"/>
          </a:xfrm>
        </p:spPr>
        <p:txBody>
          <a:bodyPr>
            <a:noAutofit/>
          </a:bodyPr>
          <a:lstStyle/>
          <a:p>
            <a:r>
              <a:rPr lang="en-US" sz="2400" dirty="0" smtClean="0">
                <a:latin typeface="Berlin Sans FB" pitchFamily="34" charset="0"/>
              </a:rPr>
              <a:t>School Form 6(SF6)</a:t>
            </a:r>
            <a:br>
              <a:rPr lang="en-US" sz="2400" dirty="0" smtClean="0">
                <a:latin typeface="Berlin Sans FB" pitchFamily="34" charset="0"/>
              </a:rPr>
            </a:br>
            <a:r>
              <a:rPr lang="en-US" sz="2400" dirty="0" smtClean="0">
                <a:latin typeface="Berlin Sans FB" pitchFamily="34" charset="0"/>
              </a:rPr>
              <a:t> Summarized Report on Promotion &amp; Level of Proficiency</a:t>
            </a:r>
            <a:r>
              <a:rPr lang="en-US" sz="1800" dirty="0" smtClean="0">
                <a:latin typeface="Berlin Sans FB" pitchFamily="34" charset="0"/>
              </a:rPr>
              <a:t/>
            </a:r>
            <a:br>
              <a:rPr lang="en-US" sz="1800" dirty="0" smtClean="0">
                <a:latin typeface="Berlin Sans FB" pitchFamily="34" charset="0"/>
              </a:rPr>
            </a:br>
            <a:r>
              <a:rPr lang="en-US" sz="1100" i="1" dirty="0" smtClean="0">
                <a:latin typeface="Berlin Sans FB" pitchFamily="34" charset="0"/>
              </a:rPr>
              <a:t>(This replaces Form 20)</a:t>
            </a:r>
            <a:endParaRPr lang="en-US" sz="2400" i="1" dirty="0">
              <a:latin typeface="Berlin Sans FB" pitchFamily="34" charset="0"/>
            </a:endParaRPr>
          </a:p>
        </p:txBody>
      </p:sp>
      <p:pic>
        <p:nvPicPr>
          <p:cNvPr id="5" name="Picture 4" descr="el9.jpg"/>
          <p:cNvPicPr>
            <a:picLocks noChangeAspect="1"/>
          </p:cNvPicPr>
          <p:nvPr/>
        </p:nvPicPr>
        <p:blipFill>
          <a:blip r:embed="rId2"/>
          <a:stretch>
            <a:fillRect/>
          </a:stretch>
        </p:blipFill>
        <p:spPr>
          <a:xfrm>
            <a:off x="488430" y="1280410"/>
            <a:ext cx="8153400" cy="5181600"/>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SF 4- Monthly Learner’s Movement and Attendance</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614369"/>
          <a:ext cx="8153400" cy="4342007"/>
        </p:xfrm>
        <a:graphic>
          <a:graphicData uri="http://schemas.openxmlformats.org/drawingml/2006/table">
            <a:tbl>
              <a:tblPr firstRow="1" bandRow="1">
                <a:tableStyleId>{93296810-A885-4BE3-A3E7-6D5BEEA58F35}</a:tableStyleId>
              </a:tblPr>
              <a:tblGrid>
                <a:gridCol w="457200"/>
                <a:gridCol w="2696980"/>
                <a:gridCol w="4999220"/>
              </a:tblGrid>
              <a:tr h="447476">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765361">
                <a:tc>
                  <a:txBody>
                    <a:bodyPr/>
                    <a:lstStyle/>
                    <a:p>
                      <a:pPr marL="0" marR="0" algn="r">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15</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Transferred Out </a:t>
                      </a:r>
                      <a:br>
                        <a:rPr lang="en-US" sz="2200" dirty="0">
                          <a:solidFill>
                            <a:srgbClr val="000000"/>
                          </a:solidFill>
                          <a:latin typeface="Berlin Sans FB" pitchFamily="34" charset="0"/>
                          <a:ea typeface="Times New Roman"/>
                          <a:cs typeface="Times New Roman"/>
                        </a:rPr>
                      </a:br>
                      <a:r>
                        <a:rPr lang="en-US" sz="2200" dirty="0">
                          <a:solidFill>
                            <a:srgbClr val="000000"/>
                          </a:solidFill>
                          <a:latin typeface="Berlin Sans FB" pitchFamily="34" charset="0"/>
                          <a:ea typeface="Times New Roman"/>
                          <a:cs typeface="Times New Roman"/>
                        </a:rPr>
                        <a:t>Cumulative as of Previous Month  (Male/Female/ Grand Total)</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Total number of learners (male/female/grand total) who move out of original school where he is officially enrolled to enter another school from the previous months after enrollment. </a:t>
                      </a:r>
                      <a:endParaRPr lang="en-US" sz="2200">
                        <a:latin typeface="Berlin Sans FB" pitchFamily="34" charset="0"/>
                        <a:ea typeface="Times New Roman"/>
                        <a:cs typeface="Times New Roman"/>
                      </a:endParaRPr>
                    </a:p>
                  </a:txBody>
                  <a:tcPr marL="68580" marR="68580" marT="0" marB="0"/>
                </a:tc>
              </a:tr>
              <a:tr h="1966671">
                <a:tc>
                  <a:txBody>
                    <a:bodyPr/>
                    <a:lstStyle/>
                    <a:p>
                      <a:pPr marL="0" marR="0" algn="r">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16</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Transferred Out</a:t>
                      </a:r>
                      <a:br>
                        <a:rPr lang="en-US" sz="2200" dirty="0">
                          <a:solidFill>
                            <a:srgbClr val="000000"/>
                          </a:solidFill>
                          <a:latin typeface="Berlin Sans FB" pitchFamily="34" charset="0"/>
                          <a:ea typeface="Times New Roman"/>
                          <a:cs typeface="Times New Roman"/>
                        </a:rPr>
                      </a:br>
                      <a:r>
                        <a:rPr lang="en-US" sz="2200" dirty="0">
                          <a:solidFill>
                            <a:srgbClr val="000000"/>
                          </a:solidFill>
                          <a:latin typeface="Berlin Sans FB" pitchFamily="34" charset="0"/>
                          <a:ea typeface="Times New Roman"/>
                          <a:cs typeface="Times New Roman"/>
                        </a:rPr>
                        <a:t>For the Month </a:t>
                      </a:r>
                      <a:br>
                        <a:rPr lang="en-US" sz="2200" dirty="0">
                          <a:solidFill>
                            <a:srgbClr val="000000"/>
                          </a:solidFill>
                          <a:latin typeface="Berlin Sans FB" pitchFamily="34" charset="0"/>
                          <a:ea typeface="Times New Roman"/>
                          <a:cs typeface="Times New Roman"/>
                        </a:rPr>
                      </a:br>
                      <a:r>
                        <a:rPr lang="en-US" sz="2200" dirty="0">
                          <a:solidFill>
                            <a:srgbClr val="000000"/>
                          </a:solidFill>
                          <a:latin typeface="Berlin Sans FB" pitchFamily="34" charset="0"/>
                          <a:ea typeface="Times New Roman"/>
                          <a:cs typeface="Times New Roman"/>
                        </a:rPr>
                        <a:t>(Male/Female/Grand Total)</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Total number of learners (male/female/grand total) who move out from the original school where he is officially listed to another school in a current month. </a:t>
                      </a:r>
                      <a:endParaRPr lang="en-US" sz="22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 SF 6- Summarized Report on Promotion and Level of Proficiency</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371601"/>
          <a:ext cx="8153400" cy="5163681"/>
        </p:xfrm>
        <a:graphic>
          <a:graphicData uri="http://schemas.openxmlformats.org/drawingml/2006/table">
            <a:tbl>
              <a:tblPr firstRow="1" bandRow="1">
                <a:tableStyleId>{93296810-A885-4BE3-A3E7-6D5BEEA58F35}</a:tableStyleId>
              </a:tblPr>
              <a:tblGrid>
                <a:gridCol w="457200"/>
                <a:gridCol w="3001780"/>
                <a:gridCol w="4694420"/>
              </a:tblGrid>
              <a:tr h="354011">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652152">
                <a:tc>
                  <a:txBody>
                    <a:bodyPr/>
                    <a:lstStyle/>
                    <a:p>
                      <a:pPr marL="0" marR="0" algn="ctr">
                        <a:lnSpc>
                          <a:spcPct val="115000"/>
                        </a:lnSpc>
                        <a:spcBef>
                          <a:spcPts val="0"/>
                        </a:spcBef>
                        <a:spcAft>
                          <a:spcPts val="0"/>
                        </a:spcAft>
                      </a:pPr>
                      <a:r>
                        <a:rPr lang="en-US" sz="1900" dirty="0">
                          <a:solidFill>
                            <a:srgbClr val="000000"/>
                          </a:solidFill>
                          <a:latin typeface="Berlin Sans FB" pitchFamily="34" charset="0"/>
                          <a:ea typeface="Times New Roman"/>
                          <a:cs typeface="Times New Roman"/>
                        </a:rPr>
                        <a:t>1</a:t>
                      </a:r>
                      <a:endParaRPr lang="en-US" sz="19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900" dirty="0">
                          <a:solidFill>
                            <a:srgbClr val="000000"/>
                          </a:solidFill>
                          <a:latin typeface="Berlin Sans FB" pitchFamily="34" charset="0"/>
                          <a:ea typeface="Times New Roman"/>
                          <a:cs typeface="Times New Roman"/>
                        </a:rPr>
                        <a:t>School ID</a:t>
                      </a:r>
                      <a:endParaRPr lang="en-US" sz="19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900">
                          <a:solidFill>
                            <a:srgbClr val="000000"/>
                          </a:solidFill>
                          <a:latin typeface="Berlin Sans FB" pitchFamily="34" charset="0"/>
                          <a:ea typeface="Times New Roman"/>
                          <a:cs typeface="Times New Roman"/>
                        </a:rPr>
                        <a:t>A six (6) digit-number assigned to a school recognized in EBEIS</a:t>
                      </a:r>
                      <a:endParaRPr lang="en-US" sz="1900">
                        <a:latin typeface="Berlin Sans FB" pitchFamily="34" charset="0"/>
                        <a:ea typeface="Times New Roman"/>
                        <a:cs typeface="Times New Roman"/>
                      </a:endParaRPr>
                    </a:p>
                  </a:txBody>
                  <a:tcPr marL="68580" marR="68580" marT="0" marB="0"/>
                </a:tc>
              </a:tr>
              <a:tr h="1905206">
                <a:tc>
                  <a:txBody>
                    <a:bodyPr/>
                    <a:lstStyle/>
                    <a:p>
                      <a:pPr marL="0" marR="0" algn="ctr">
                        <a:lnSpc>
                          <a:spcPct val="115000"/>
                        </a:lnSpc>
                        <a:spcBef>
                          <a:spcPts val="0"/>
                        </a:spcBef>
                        <a:spcAft>
                          <a:spcPts val="0"/>
                        </a:spcAft>
                      </a:pPr>
                      <a:r>
                        <a:rPr lang="en-US" sz="1900">
                          <a:solidFill>
                            <a:srgbClr val="000000"/>
                          </a:solidFill>
                          <a:latin typeface="Berlin Sans FB" pitchFamily="34" charset="0"/>
                          <a:ea typeface="Times New Roman"/>
                          <a:cs typeface="Times New Roman"/>
                        </a:rPr>
                        <a:t>2</a:t>
                      </a:r>
                      <a:endParaRPr lang="en-US" sz="19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900" dirty="0">
                          <a:solidFill>
                            <a:srgbClr val="000000"/>
                          </a:solidFill>
                          <a:latin typeface="Berlin Sans FB" pitchFamily="34" charset="0"/>
                          <a:ea typeface="Times New Roman"/>
                          <a:cs typeface="Times New Roman"/>
                        </a:rPr>
                        <a:t>School Year</a:t>
                      </a:r>
                      <a:endParaRPr lang="en-US" sz="19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900" dirty="0">
                          <a:solidFill>
                            <a:srgbClr val="000000"/>
                          </a:solidFill>
                          <a:latin typeface="Berlin Sans FB" pitchFamily="34" charset="0"/>
                          <a:ea typeface="Times New Roman"/>
                          <a:cs typeface="Times New Roman"/>
                        </a:rPr>
                        <a:t>The prescribed period of time when schools offer daily instruction. It covers10 months of regular schooling starting month of June (Beginning of School Year) up to the month of March (End of School Year) of the following year.</a:t>
                      </a:r>
                      <a:endParaRPr lang="en-US" sz="1900" dirty="0">
                        <a:latin typeface="Berlin Sans FB" pitchFamily="34" charset="0"/>
                        <a:ea typeface="Times New Roman"/>
                        <a:cs typeface="Times New Roman"/>
                      </a:endParaRPr>
                    </a:p>
                  </a:txBody>
                  <a:tcPr marL="68580" marR="68580" marT="0" marB="0"/>
                </a:tc>
              </a:tr>
              <a:tr h="649849">
                <a:tc>
                  <a:txBody>
                    <a:bodyPr/>
                    <a:lstStyle/>
                    <a:p>
                      <a:pPr marL="0" marR="0" algn="ctr">
                        <a:lnSpc>
                          <a:spcPct val="115000"/>
                        </a:lnSpc>
                        <a:spcBef>
                          <a:spcPts val="0"/>
                        </a:spcBef>
                        <a:spcAft>
                          <a:spcPts val="0"/>
                        </a:spcAft>
                      </a:pPr>
                      <a:r>
                        <a:rPr lang="en-US" sz="1900">
                          <a:solidFill>
                            <a:srgbClr val="000000"/>
                          </a:solidFill>
                          <a:latin typeface="Berlin Sans FB" pitchFamily="34" charset="0"/>
                          <a:ea typeface="Times New Roman"/>
                          <a:cs typeface="Times New Roman"/>
                        </a:rPr>
                        <a:t>3</a:t>
                      </a:r>
                      <a:endParaRPr lang="en-US" sz="19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900">
                          <a:solidFill>
                            <a:srgbClr val="000000"/>
                          </a:solidFill>
                          <a:latin typeface="Berlin Sans FB" pitchFamily="34" charset="0"/>
                          <a:ea typeface="Times New Roman"/>
                          <a:cs typeface="Times New Roman"/>
                        </a:rPr>
                        <a:t>School Name</a:t>
                      </a:r>
                      <a:endParaRPr lang="en-US" sz="19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900" dirty="0">
                          <a:solidFill>
                            <a:srgbClr val="000000"/>
                          </a:solidFill>
                          <a:latin typeface="Berlin Sans FB" pitchFamily="34" charset="0"/>
                          <a:ea typeface="Times New Roman"/>
                          <a:cs typeface="Times New Roman"/>
                        </a:rPr>
                        <a:t>Official name of school as registered in </a:t>
                      </a:r>
                      <a:r>
                        <a:rPr lang="en-US" sz="1900" dirty="0" err="1">
                          <a:solidFill>
                            <a:srgbClr val="000000"/>
                          </a:solidFill>
                          <a:latin typeface="Berlin Sans FB" pitchFamily="34" charset="0"/>
                          <a:ea typeface="Times New Roman"/>
                          <a:cs typeface="Times New Roman"/>
                        </a:rPr>
                        <a:t>DepED</a:t>
                      </a:r>
                      <a:r>
                        <a:rPr lang="en-US" sz="1900" dirty="0">
                          <a:solidFill>
                            <a:srgbClr val="000000"/>
                          </a:solidFill>
                          <a:latin typeface="Berlin Sans FB" pitchFamily="34" charset="0"/>
                          <a:ea typeface="Times New Roman"/>
                          <a:cs typeface="Times New Roman"/>
                        </a:rPr>
                        <a:t> and EBEIS</a:t>
                      </a:r>
                      <a:endParaRPr lang="en-US" sz="1900" dirty="0">
                        <a:latin typeface="Berlin Sans FB" pitchFamily="34" charset="0"/>
                        <a:ea typeface="Times New Roman"/>
                        <a:cs typeface="Times New Roman"/>
                      </a:endParaRPr>
                    </a:p>
                  </a:txBody>
                  <a:tcPr marL="68580" marR="68580" marT="0" marB="0"/>
                </a:tc>
              </a:tr>
              <a:tr h="1467981">
                <a:tc>
                  <a:txBody>
                    <a:bodyPr/>
                    <a:lstStyle/>
                    <a:p>
                      <a:pPr marL="0" marR="0" algn="ctr">
                        <a:lnSpc>
                          <a:spcPct val="115000"/>
                        </a:lnSpc>
                        <a:spcBef>
                          <a:spcPts val="0"/>
                        </a:spcBef>
                        <a:spcAft>
                          <a:spcPts val="0"/>
                        </a:spcAft>
                      </a:pPr>
                      <a:r>
                        <a:rPr lang="en-US" sz="1900">
                          <a:solidFill>
                            <a:srgbClr val="000000"/>
                          </a:solidFill>
                          <a:latin typeface="Berlin Sans FB" pitchFamily="34" charset="0"/>
                          <a:ea typeface="Times New Roman"/>
                          <a:cs typeface="Times New Roman"/>
                        </a:rPr>
                        <a:t>4</a:t>
                      </a:r>
                      <a:endParaRPr lang="en-US" sz="19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900" dirty="0" smtClean="0">
                          <a:solidFill>
                            <a:srgbClr val="000000"/>
                          </a:solidFill>
                          <a:latin typeface="Berlin Sans FB" pitchFamily="34" charset="0"/>
                          <a:ea typeface="Times New Roman"/>
                          <a:cs typeface="Times New Roman"/>
                        </a:rPr>
                        <a:t>Promoted</a:t>
                      </a:r>
                      <a:endParaRPr lang="en-US" sz="1900" dirty="0">
                        <a:latin typeface="Berlin Sans FB" pitchFamily="34" charset="0"/>
                        <a:ea typeface="Times New Roman"/>
                        <a:cs typeface="Times New Roman"/>
                      </a:endParaRPr>
                    </a:p>
                    <a:p>
                      <a:pPr marL="0" marR="0">
                        <a:lnSpc>
                          <a:spcPct val="115000"/>
                        </a:lnSpc>
                        <a:spcBef>
                          <a:spcPts val="0"/>
                        </a:spcBef>
                        <a:spcAft>
                          <a:spcPts val="0"/>
                        </a:spcAft>
                      </a:pPr>
                      <a:r>
                        <a:rPr lang="en-US" sz="1900" dirty="0">
                          <a:solidFill>
                            <a:srgbClr val="000000"/>
                          </a:solidFill>
                          <a:latin typeface="Berlin Sans FB" pitchFamily="34" charset="0"/>
                          <a:ea typeface="Times New Roman"/>
                          <a:cs typeface="Times New Roman"/>
                        </a:rPr>
                        <a:t>(Male/Female/Grand Total)</a:t>
                      </a:r>
                      <a:endParaRPr lang="en-US" sz="19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900" dirty="0">
                          <a:solidFill>
                            <a:srgbClr val="000000"/>
                          </a:solidFill>
                          <a:latin typeface="Berlin Sans FB" pitchFamily="34" charset="0"/>
                          <a:ea typeface="Times New Roman"/>
                          <a:cs typeface="Times New Roman"/>
                        </a:rPr>
                        <a:t>Total no of learners (male/female/grand total) in a certain grade level who are promoted for the next grade level for the next school year.</a:t>
                      </a:r>
                      <a:endParaRPr lang="en-US" sz="19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 SF 6- Summarized Report on Promotion and Level of Proficiency</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371601"/>
          <a:ext cx="8153400" cy="5222747"/>
        </p:xfrm>
        <a:graphic>
          <a:graphicData uri="http://schemas.openxmlformats.org/drawingml/2006/table">
            <a:tbl>
              <a:tblPr firstRow="1" bandRow="1">
                <a:tableStyleId>{93296810-A885-4BE3-A3E7-6D5BEEA58F35}</a:tableStyleId>
              </a:tblPr>
              <a:tblGrid>
                <a:gridCol w="457200"/>
                <a:gridCol w="2696980"/>
                <a:gridCol w="4999220"/>
              </a:tblGrid>
              <a:tr h="347109">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1386839">
                <a:tc>
                  <a:txBody>
                    <a:bodyPr/>
                    <a:lstStyle/>
                    <a:p>
                      <a:pPr marL="0" marR="0" algn="ctr">
                        <a:lnSpc>
                          <a:spcPct val="115000"/>
                        </a:lnSpc>
                        <a:spcBef>
                          <a:spcPts val="0"/>
                        </a:spcBef>
                        <a:spcAft>
                          <a:spcPts val="0"/>
                        </a:spcAft>
                      </a:pPr>
                      <a:r>
                        <a:rPr lang="en-US" sz="1800" dirty="0" smtClean="0">
                          <a:latin typeface="Berlin Sans FB" pitchFamily="34" charset="0"/>
                          <a:ea typeface="Times New Roman"/>
                          <a:cs typeface="Times New Roman"/>
                        </a:rPr>
                        <a:t>5</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latin typeface="Berlin Sans FB" pitchFamily="34" charset="0"/>
                          <a:ea typeface="Times New Roman"/>
                          <a:cs typeface="Times New Roman"/>
                        </a:rPr>
                        <a:t>Irregular</a:t>
                      </a:r>
                    </a:p>
                    <a:p>
                      <a:pPr marL="0" marR="0">
                        <a:lnSpc>
                          <a:spcPct val="115000"/>
                        </a:lnSpc>
                        <a:spcBef>
                          <a:spcPts val="0"/>
                        </a:spcBef>
                        <a:spcAft>
                          <a:spcPts val="0"/>
                        </a:spcAft>
                      </a:pPr>
                      <a:r>
                        <a:rPr lang="en-US" sz="1800" dirty="0" smtClean="0">
                          <a:solidFill>
                            <a:srgbClr val="000000"/>
                          </a:solidFill>
                          <a:latin typeface="Berlin Sans FB" pitchFamily="34" charset="0"/>
                          <a:ea typeface="Times New Roman"/>
                          <a:cs typeface="Times New Roman"/>
                        </a:rPr>
                        <a:t>(Male/Female/Grand Total) </a:t>
                      </a:r>
                      <a:endParaRPr lang="en-US" sz="1800" dirty="0">
                        <a:latin typeface="Berlin Sans FB" pitchFamily="34" charset="0"/>
                        <a:ea typeface="Times New Roman"/>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solidFill>
                            <a:srgbClr val="000000"/>
                          </a:solidFill>
                          <a:latin typeface="Berlin Sans FB" pitchFamily="34" charset="0"/>
                          <a:ea typeface="Times New Roman"/>
                          <a:cs typeface="Times New Roman"/>
                        </a:rPr>
                        <a:t>Total no. of learners (male/female/grand total) who are promoted to the next grade level for the next school year</a:t>
                      </a:r>
                      <a:r>
                        <a:rPr lang="en-US" sz="1800" baseline="0" dirty="0" smtClean="0">
                          <a:solidFill>
                            <a:srgbClr val="000000"/>
                          </a:solidFill>
                          <a:latin typeface="Berlin Sans FB" pitchFamily="34" charset="0"/>
                          <a:ea typeface="Times New Roman"/>
                          <a:cs typeface="Times New Roman"/>
                        </a:rPr>
                        <a:t> but with deficiency in some subject. (Applicable only to K-12 Curriculum)</a:t>
                      </a:r>
                      <a:endParaRPr lang="en-US" sz="1800" dirty="0" smtClean="0">
                        <a:latin typeface="Berlin Sans FB" pitchFamily="34" charset="0"/>
                        <a:ea typeface="Times New Roman"/>
                        <a:cs typeface="Times New Roman"/>
                      </a:endParaRPr>
                    </a:p>
                  </a:txBody>
                  <a:tcPr marL="68580" marR="68580" marT="0" marB="0"/>
                </a:tc>
              </a:tr>
              <a:tr h="701039">
                <a:tc>
                  <a:txBody>
                    <a:bodyPr/>
                    <a:lstStyle/>
                    <a:p>
                      <a:pPr marL="0" marR="0" algn="ctr">
                        <a:lnSpc>
                          <a:spcPct val="115000"/>
                        </a:lnSpc>
                        <a:spcBef>
                          <a:spcPts val="0"/>
                        </a:spcBef>
                        <a:spcAft>
                          <a:spcPts val="0"/>
                        </a:spcAft>
                      </a:pPr>
                      <a:r>
                        <a:rPr lang="en-US" sz="1800" dirty="0" smtClean="0">
                          <a:solidFill>
                            <a:srgbClr val="000000"/>
                          </a:solidFill>
                          <a:latin typeface="Berlin Sans FB" pitchFamily="34" charset="0"/>
                          <a:ea typeface="Times New Roman"/>
                          <a:cs typeface="Times New Roman"/>
                        </a:rPr>
                        <a:t>6</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solidFill>
                            <a:srgbClr val="000000"/>
                          </a:solidFill>
                          <a:latin typeface="Berlin Sans FB" pitchFamily="34" charset="0"/>
                          <a:ea typeface="Times New Roman"/>
                          <a:cs typeface="Times New Roman"/>
                        </a:rPr>
                        <a:t>Retained </a:t>
                      </a:r>
                      <a:r>
                        <a:rPr lang="en-US" sz="1800" dirty="0">
                          <a:solidFill>
                            <a:srgbClr val="000000"/>
                          </a:solidFill>
                          <a:latin typeface="Berlin Sans FB" pitchFamily="34" charset="0"/>
                          <a:ea typeface="Times New Roman"/>
                          <a:cs typeface="Times New Roman"/>
                        </a:rPr>
                        <a:t>(RBEC)</a:t>
                      </a:r>
                      <a:endParaRPr lang="en-US" sz="1800" dirty="0">
                        <a:latin typeface="Berlin Sans FB" pitchFamily="34" charset="0"/>
                        <a:ea typeface="Times New Roman"/>
                        <a:cs typeface="Times New Roman"/>
                      </a:endParaRPr>
                    </a:p>
                    <a:p>
                      <a:pPr marL="0" marR="0">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(Male/Female/Grand Total) </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Total no. of learners (male/female/grand total) in a certain grade level retained in the same grade level for the current school year.</a:t>
                      </a:r>
                      <a:endParaRPr lang="en-US" sz="1800" dirty="0">
                        <a:latin typeface="Berlin Sans FB" pitchFamily="34" charset="0"/>
                        <a:ea typeface="Times New Roman"/>
                        <a:cs typeface="Times New Roman"/>
                      </a:endParaRPr>
                    </a:p>
                  </a:txBody>
                  <a:tcPr marL="68580" marR="68580" marT="0" marB="0"/>
                </a:tc>
              </a:tr>
              <a:tr h="896670">
                <a:tc>
                  <a:txBody>
                    <a:bodyPr/>
                    <a:lstStyle/>
                    <a:p>
                      <a:pPr marL="0" marR="0" algn="ctr">
                        <a:lnSpc>
                          <a:spcPct val="115000"/>
                        </a:lnSpc>
                        <a:spcBef>
                          <a:spcPts val="0"/>
                        </a:spcBef>
                        <a:spcAft>
                          <a:spcPts val="0"/>
                        </a:spcAft>
                      </a:pPr>
                      <a:r>
                        <a:rPr lang="en-US" sz="1800" dirty="0" smtClean="0">
                          <a:solidFill>
                            <a:srgbClr val="000000"/>
                          </a:solidFill>
                          <a:latin typeface="Berlin Sans FB" pitchFamily="34" charset="0"/>
                          <a:ea typeface="Times New Roman"/>
                          <a:cs typeface="Times New Roman"/>
                        </a:rPr>
                        <a:t>7</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solidFill>
                            <a:srgbClr val="000000"/>
                          </a:solidFill>
                          <a:latin typeface="Berlin Sans FB" pitchFamily="34" charset="0"/>
                          <a:ea typeface="Times New Roman"/>
                          <a:cs typeface="Times New Roman"/>
                        </a:rPr>
                        <a:t>Level of Proficiency</a:t>
                      </a:r>
                      <a:r>
                        <a:rPr lang="en-US" sz="1800" dirty="0">
                          <a:solidFill>
                            <a:srgbClr val="000000"/>
                          </a:solidFill>
                          <a:latin typeface="Berlin Sans FB" pitchFamily="34" charset="0"/>
                          <a:ea typeface="Times New Roman"/>
                          <a:cs typeface="Times New Roman"/>
                        </a:rPr>
                        <a:t/>
                      </a:r>
                      <a:br>
                        <a:rPr lang="en-US" sz="1800" dirty="0">
                          <a:solidFill>
                            <a:srgbClr val="000000"/>
                          </a:solidFill>
                          <a:latin typeface="Berlin Sans FB" pitchFamily="34" charset="0"/>
                          <a:ea typeface="Times New Roman"/>
                          <a:cs typeface="Times New Roman"/>
                        </a:rPr>
                      </a:br>
                      <a:r>
                        <a:rPr lang="en-US" sz="1800" dirty="0">
                          <a:solidFill>
                            <a:srgbClr val="000000"/>
                          </a:solidFill>
                          <a:latin typeface="Berlin Sans FB" pitchFamily="34" charset="0"/>
                          <a:ea typeface="Times New Roman"/>
                          <a:cs typeface="Times New Roman"/>
                        </a:rPr>
                        <a:t>Beginning</a:t>
                      </a:r>
                      <a:endParaRPr lang="en-US" sz="1800" dirty="0">
                        <a:latin typeface="Berlin Sans FB" pitchFamily="34" charset="0"/>
                        <a:ea typeface="Times New Roman"/>
                        <a:cs typeface="Times New Roman"/>
                      </a:endParaRPr>
                    </a:p>
                    <a:p>
                      <a:pPr marL="0" marR="0">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 (Male/Female/Grand Total)</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Total no of learners (male/female/grand total) in a certain grade level who are in the beginning level of proficiency.</a:t>
                      </a:r>
                      <a:endParaRPr lang="en-US" sz="1800" dirty="0">
                        <a:latin typeface="Berlin Sans FB" pitchFamily="34" charset="0"/>
                        <a:ea typeface="Times New Roman"/>
                        <a:cs typeface="Times New Roman"/>
                      </a:endParaRPr>
                    </a:p>
                  </a:txBody>
                  <a:tcPr marL="68580" marR="68580" marT="0" marB="0"/>
                </a:tc>
              </a:tr>
              <a:tr h="884041">
                <a:tc>
                  <a:txBody>
                    <a:bodyPr/>
                    <a:lstStyle/>
                    <a:p>
                      <a:pPr marL="0" marR="0" algn="ctr">
                        <a:lnSpc>
                          <a:spcPct val="115000"/>
                        </a:lnSpc>
                        <a:spcBef>
                          <a:spcPts val="0"/>
                        </a:spcBef>
                        <a:spcAft>
                          <a:spcPts val="0"/>
                        </a:spcAft>
                      </a:pPr>
                      <a:r>
                        <a:rPr lang="en-US" sz="1800" dirty="0" smtClean="0">
                          <a:solidFill>
                            <a:srgbClr val="000000"/>
                          </a:solidFill>
                          <a:latin typeface="Berlin Sans FB" pitchFamily="34" charset="0"/>
                          <a:ea typeface="Times New Roman"/>
                          <a:cs typeface="Times New Roman"/>
                        </a:rPr>
                        <a:t>8</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solidFill>
                            <a:srgbClr val="000000"/>
                          </a:solidFill>
                          <a:latin typeface="Berlin Sans FB" pitchFamily="34" charset="0"/>
                          <a:ea typeface="Times New Roman"/>
                          <a:cs typeface="Times New Roman"/>
                        </a:rPr>
                        <a:t>Level of Proficiency</a:t>
                      </a:r>
                      <a:r>
                        <a:rPr lang="en-US" sz="1800" dirty="0">
                          <a:solidFill>
                            <a:srgbClr val="000000"/>
                          </a:solidFill>
                          <a:latin typeface="Berlin Sans FB" pitchFamily="34" charset="0"/>
                          <a:ea typeface="Times New Roman"/>
                          <a:cs typeface="Times New Roman"/>
                        </a:rPr>
                        <a:t/>
                      </a:r>
                      <a:br>
                        <a:rPr lang="en-US" sz="1800" dirty="0">
                          <a:solidFill>
                            <a:srgbClr val="000000"/>
                          </a:solidFill>
                          <a:latin typeface="Berlin Sans FB" pitchFamily="34" charset="0"/>
                          <a:ea typeface="Times New Roman"/>
                          <a:cs typeface="Times New Roman"/>
                        </a:rPr>
                      </a:br>
                      <a:r>
                        <a:rPr lang="en-US" sz="1800" dirty="0">
                          <a:solidFill>
                            <a:srgbClr val="000000"/>
                          </a:solidFill>
                          <a:latin typeface="Berlin Sans FB" pitchFamily="34" charset="0"/>
                          <a:ea typeface="Times New Roman"/>
                          <a:cs typeface="Times New Roman"/>
                        </a:rPr>
                        <a:t>Developing</a:t>
                      </a:r>
                      <a:endParaRPr lang="en-US" sz="1800" dirty="0">
                        <a:latin typeface="Berlin Sans FB" pitchFamily="34" charset="0"/>
                        <a:ea typeface="Times New Roman"/>
                        <a:cs typeface="Times New Roman"/>
                      </a:endParaRPr>
                    </a:p>
                    <a:p>
                      <a:pPr marL="0" marR="0">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 (Male/Female/Grand Total)</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Total no. of learners (male/female/grand total) in a certain grade level who are in the developing level of proficiency.</a:t>
                      </a:r>
                      <a:endParaRPr lang="en-US" sz="18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 SF 6- Summarized Report on Promotion and Level of Proficiency</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371601"/>
          <a:ext cx="8153400" cy="4992624"/>
        </p:xfrm>
        <a:graphic>
          <a:graphicData uri="http://schemas.openxmlformats.org/drawingml/2006/table">
            <a:tbl>
              <a:tblPr firstRow="1" bandRow="1">
                <a:tableStyleId>{93296810-A885-4BE3-A3E7-6D5BEEA58F35}</a:tableStyleId>
              </a:tblPr>
              <a:tblGrid>
                <a:gridCol w="457200"/>
                <a:gridCol w="2696980"/>
                <a:gridCol w="4999220"/>
              </a:tblGrid>
              <a:tr h="347109">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701039">
                <a:tc>
                  <a:txBody>
                    <a:bodyPr/>
                    <a:lstStyle/>
                    <a:p>
                      <a:pPr marL="0" marR="0" algn="ctr">
                        <a:lnSpc>
                          <a:spcPct val="115000"/>
                        </a:lnSpc>
                        <a:spcBef>
                          <a:spcPts val="0"/>
                        </a:spcBef>
                        <a:spcAft>
                          <a:spcPts val="0"/>
                        </a:spcAft>
                      </a:pPr>
                      <a:r>
                        <a:rPr lang="en-US" sz="2200" dirty="0" smtClean="0">
                          <a:solidFill>
                            <a:srgbClr val="000000"/>
                          </a:solidFill>
                          <a:latin typeface="Berlin Sans FB" pitchFamily="34" charset="0"/>
                          <a:ea typeface="Times New Roman"/>
                          <a:cs typeface="Times New Roman"/>
                        </a:rPr>
                        <a:t>9</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smtClean="0">
                          <a:solidFill>
                            <a:srgbClr val="000000"/>
                          </a:solidFill>
                          <a:latin typeface="Berlin Sans FB" pitchFamily="34" charset="0"/>
                          <a:ea typeface="Times New Roman"/>
                          <a:cs typeface="Times New Roman"/>
                        </a:rPr>
                        <a:t>Level of Proficiency </a:t>
                      </a:r>
                    </a:p>
                    <a:p>
                      <a:pPr marL="0" marR="0">
                        <a:lnSpc>
                          <a:spcPct val="115000"/>
                        </a:lnSpc>
                        <a:spcBef>
                          <a:spcPts val="0"/>
                        </a:spcBef>
                        <a:spcAft>
                          <a:spcPts val="0"/>
                        </a:spcAft>
                      </a:pPr>
                      <a:r>
                        <a:rPr lang="en-US" sz="2200" dirty="0" smtClean="0">
                          <a:solidFill>
                            <a:srgbClr val="000000"/>
                          </a:solidFill>
                          <a:latin typeface="Berlin Sans FB" pitchFamily="34" charset="0"/>
                          <a:ea typeface="Times New Roman"/>
                          <a:cs typeface="Times New Roman"/>
                        </a:rPr>
                        <a:t>Approaching </a:t>
                      </a:r>
                      <a:endParaRPr lang="en-US" sz="2200" dirty="0">
                        <a:latin typeface="Berlin Sans FB" pitchFamily="34" charset="0"/>
                        <a:ea typeface="Times New Roman"/>
                        <a:cs typeface="Times New Roman"/>
                      </a:endParaRPr>
                    </a:p>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(Male/Female/Grand Total)</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Total no. of learners (male/female/grand total) in a certain grade level who are in the approaching level of proficiency.</a:t>
                      </a:r>
                      <a:endParaRPr lang="en-US" sz="2200">
                        <a:latin typeface="Berlin Sans FB" pitchFamily="34" charset="0"/>
                        <a:ea typeface="Times New Roman"/>
                        <a:cs typeface="Times New Roman"/>
                      </a:endParaRPr>
                    </a:p>
                  </a:txBody>
                  <a:tcPr marL="68580" marR="68580" marT="0" marB="0"/>
                </a:tc>
              </a:tr>
              <a:tr h="896670">
                <a:tc>
                  <a:txBody>
                    <a:bodyPr/>
                    <a:lstStyle/>
                    <a:p>
                      <a:pPr marL="0" marR="0" algn="ctr">
                        <a:lnSpc>
                          <a:spcPct val="115000"/>
                        </a:lnSpc>
                        <a:spcBef>
                          <a:spcPts val="0"/>
                        </a:spcBef>
                        <a:spcAft>
                          <a:spcPts val="0"/>
                        </a:spcAft>
                      </a:pPr>
                      <a:r>
                        <a:rPr lang="en-US" sz="2200" dirty="0" smtClean="0">
                          <a:solidFill>
                            <a:srgbClr val="000000"/>
                          </a:solidFill>
                          <a:latin typeface="Berlin Sans FB" pitchFamily="34" charset="0"/>
                          <a:ea typeface="Times New Roman"/>
                          <a:cs typeface="Times New Roman"/>
                        </a:rPr>
                        <a:t>10</a:t>
                      </a:r>
                      <a:endParaRPr lang="en-US" sz="2200" dirty="0">
                        <a:latin typeface="Berlin Sans FB" pitchFamily="34" charset="0"/>
                        <a:ea typeface="Times New Roman"/>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200" dirty="0" smtClean="0">
                          <a:solidFill>
                            <a:srgbClr val="000000"/>
                          </a:solidFill>
                          <a:latin typeface="Berlin Sans FB" pitchFamily="34" charset="0"/>
                          <a:ea typeface="Times New Roman"/>
                          <a:cs typeface="Times New Roman"/>
                        </a:rPr>
                        <a:t>Level of Proficiency </a:t>
                      </a:r>
                    </a:p>
                    <a:p>
                      <a:pPr marL="0" marR="0">
                        <a:lnSpc>
                          <a:spcPct val="115000"/>
                        </a:lnSpc>
                        <a:spcBef>
                          <a:spcPts val="0"/>
                        </a:spcBef>
                        <a:spcAft>
                          <a:spcPts val="0"/>
                        </a:spcAft>
                      </a:pPr>
                      <a:r>
                        <a:rPr lang="en-US" sz="2200" dirty="0" smtClean="0">
                          <a:solidFill>
                            <a:srgbClr val="000000"/>
                          </a:solidFill>
                          <a:latin typeface="Berlin Sans FB" pitchFamily="34" charset="0"/>
                          <a:ea typeface="Times New Roman"/>
                          <a:cs typeface="Times New Roman"/>
                        </a:rPr>
                        <a:t>Proficient</a:t>
                      </a:r>
                      <a:endParaRPr lang="en-US" sz="2200" dirty="0">
                        <a:latin typeface="Berlin Sans FB" pitchFamily="34" charset="0"/>
                        <a:ea typeface="Times New Roman"/>
                        <a:cs typeface="Times New Roman"/>
                      </a:endParaRPr>
                    </a:p>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 </a:t>
                      </a:r>
                      <a:r>
                        <a:rPr lang="en-US" sz="2200" dirty="0" smtClean="0">
                          <a:solidFill>
                            <a:srgbClr val="000000"/>
                          </a:solidFill>
                          <a:latin typeface="Berlin Sans FB" pitchFamily="34" charset="0"/>
                          <a:ea typeface="Times New Roman"/>
                          <a:cs typeface="Times New Roman"/>
                        </a:rPr>
                        <a:t>Male/Female/Grand </a:t>
                      </a:r>
                      <a:r>
                        <a:rPr lang="en-US" sz="2200" dirty="0">
                          <a:solidFill>
                            <a:srgbClr val="000000"/>
                          </a:solidFill>
                          <a:latin typeface="Berlin Sans FB" pitchFamily="34" charset="0"/>
                          <a:ea typeface="Times New Roman"/>
                          <a:cs typeface="Times New Roman"/>
                        </a:rPr>
                        <a:t>Total)</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Total no. of learners (male/female/grand total) in a certain grade level who are in the proficient level of proficiency.</a:t>
                      </a:r>
                      <a:endParaRPr lang="en-US" sz="2200" dirty="0">
                        <a:latin typeface="Berlin Sans FB" pitchFamily="34" charset="0"/>
                        <a:ea typeface="Times New Roman"/>
                        <a:cs typeface="Times New Roman"/>
                      </a:endParaRPr>
                    </a:p>
                  </a:txBody>
                  <a:tcPr marL="68580" marR="68580" marT="0" marB="0"/>
                </a:tc>
              </a:tr>
              <a:tr h="884041">
                <a:tc>
                  <a:txBody>
                    <a:bodyPr/>
                    <a:lstStyle/>
                    <a:p>
                      <a:pPr marL="0" marR="0" algn="ctr">
                        <a:lnSpc>
                          <a:spcPct val="115000"/>
                        </a:lnSpc>
                        <a:spcBef>
                          <a:spcPts val="0"/>
                        </a:spcBef>
                        <a:spcAft>
                          <a:spcPts val="0"/>
                        </a:spcAft>
                      </a:pPr>
                      <a:r>
                        <a:rPr lang="en-US" sz="2200" dirty="0" smtClean="0">
                          <a:solidFill>
                            <a:srgbClr val="000000"/>
                          </a:solidFill>
                          <a:latin typeface="Berlin Sans FB" pitchFamily="34" charset="0"/>
                          <a:ea typeface="Times New Roman"/>
                          <a:cs typeface="Times New Roman"/>
                        </a:rPr>
                        <a:t>11</a:t>
                      </a:r>
                      <a:endParaRPr lang="en-US" sz="2200" dirty="0">
                        <a:latin typeface="Berlin Sans FB" pitchFamily="34" charset="0"/>
                        <a:ea typeface="Times New Roman"/>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200" dirty="0" smtClean="0">
                          <a:solidFill>
                            <a:srgbClr val="000000"/>
                          </a:solidFill>
                          <a:latin typeface="Berlin Sans FB" pitchFamily="34" charset="0"/>
                          <a:ea typeface="Times New Roman"/>
                          <a:cs typeface="Times New Roman"/>
                        </a:rPr>
                        <a:t>Level of Proficiency </a:t>
                      </a:r>
                    </a:p>
                    <a:p>
                      <a:pPr marL="0" marR="0">
                        <a:lnSpc>
                          <a:spcPct val="115000"/>
                        </a:lnSpc>
                        <a:spcBef>
                          <a:spcPts val="0"/>
                        </a:spcBef>
                        <a:spcAft>
                          <a:spcPts val="0"/>
                        </a:spcAft>
                      </a:pPr>
                      <a:r>
                        <a:rPr lang="en-US" sz="2200" dirty="0" smtClean="0">
                          <a:solidFill>
                            <a:srgbClr val="000000"/>
                          </a:solidFill>
                          <a:latin typeface="Berlin Sans FB" pitchFamily="34" charset="0"/>
                          <a:ea typeface="Times New Roman"/>
                          <a:cs typeface="Times New Roman"/>
                        </a:rPr>
                        <a:t>Advanced</a:t>
                      </a:r>
                      <a:endParaRPr lang="en-US" sz="2200" dirty="0">
                        <a:latin typeface="Berlin Sans FB" pitchFamily="34" charset="0"/>
                        <a:ea typeface="Times New Roman"/>
                        <a:cs typeface="Times New Roman"/>
                      </a:endParaRPr>
                    </a:p>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 (Male, Female, Grand Total)</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Total no. of learners (male/female/grand total) in a certain grade level who are in the advanced level of proficiency.</a:t>
                      </a:r>
                      <a:endParaRPr lang="en-US" sz="22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 SF 6- Summarized Report on Promotion and Level of Proficiency</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371601"/>
          <a:ext cx="8153400" cy="4572000"/>
        </p:xfrm>
        <a:graphic>
          <a:graphicData uri="http://schemas.openxmlformats.org/drawingml/2006/table">
            <a:tbl>
              <a:tblPr firstRow="1" bandRow="1">
                <a:tableStyleId>{93296810-A885-4BE3-A3E7-6D5BEEA58F35}</a:tableStyleId>
              </a:tblPr>
              <a:tblGrid>
                <a:gridCol w="457200"/>
                <a:gridCol w="3001780"/>
                <a:gridCol w="4694420"/>
              </a:tblGrid>
              <a:tr h="347109">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896670">
                <a:tc>
                  <a:txBody>
                    <a:bodyPr/>
                    <a:lstStyle/>
                    <a:p>
                      <a:pPr marL="0" marR="0" algn="ctr">
                        <a:lnSpc>
                          <a:spcPct val="115000"/>
                        </a:lnSpc>
                        <a:spcBef>
                          <a:spcPts val="0"/>
                        </a:spcBef>
                        <a:spcAft>
                          <a:spcPts val="0"/>
                        </a:spcAft>
                      </a:pPr>
                      <a:r>
                        <a:rPr lang="en-US" sz="2400" dirty="0" smtClean="0">
                          <a:latin typeface="Berlin Sans FB" pitchFamily="34" charset="0"/>
                          <a:ea typeface="Times New Roman"/>
                          <a:cs typeface="Times New Roman"/>
                        </a:rPr>
                        <a:t>12</a:t>
                      </a:r>
                      <a:endParaRPr lang="en-US" sz="24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Name and Signature of School Head</a:t>
                      </a:r>
                      <a:endParaRPr lang="en-US" sz="24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a:solidFill>
                            <a:srgbClr val="000000"/>
                          </a:solidFill>
                          <a:latin typeface="Berlin Sans FB" pitchFamily="34" charset="0"/>
                          <a:ea typeface="Times New Roman"/>
                          <a:cs typeface="Times New Roman"/>
                        </a:rPr>
                        <a:t>The name and signature of the school head who prepared this form. </a:t>
                      </a:r>
                      <a:endParaRPr lang="en-US" sz="2400">
                        <a:latin typeface="Berlin Sans FB" pitchFamily="34" charset="0"/>
                        <a:ea typeface="Times New Roman"/>
                        <a:cs typeface="Times New Roman"/>
                      </a:endParaRPr>
                    </a:p>
                  </a:txBody>
                  <a:tcPr marL="68580" marR="68580" marT="0" marB="0"/>
                </a:tc>
              </a:tr>
              <a:tr h="884041">
                <a:tc>
                  <a:txBody>
                    <a:bodyPr/>
                    <a:lstStyle/>
                    <a:p>
                      <a:pPr marL="0" marR="0" algn="ctr">
                        <a:lnSpc>
                          <a:spcPct val="115000"/>
                        </a:lnSpc>
                        <a:spcBef>
                          <a:spcPts val="0"/>
                        </a:spcBef>
                        <a:spcAft>
                          <a:spcPts val="0"/>
                        </a:spcAft>
                      </a:pPr>
                      <a:r>
                        <a:rPr lang="en-US" sz="2400" dirty="0" smtClean="0">
                          <a:solidFill>
                            <a:srgbClr val="000000"/>
                          </a:solidFill>
                          <a:latin typeface="Berlin Sans FB" pitchFamily="34" charset="0"/>
                          <a:ea typeface="Times New Roman"/>
                          <a:cs typeface="Times New Roman"/>
                        </a:rPr>
                        <a:t>13</a:t>
                      </a:r>
                      <a:endParaRPr lang="en-US" sz="24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Name and Signature of DPO/EPS</a:t>
                      </a:r>
                      <a:endParaRPr lang="en-US" sz="24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The name and signature of the Division's Planning Officer or EPS who reviewed and validated this form.</a:t>
                      </a:r>
                      <a:endParaRPr lang="en-US" sz="2400" dirty="0">
                        <a:latin typeface="Berlin Sans FB" pitchFamily="34" charset="0"/>
                        <a:ea typeface="Times New Roman"/>
                        <a:cs typeface="Times New Roman"/>
                      </a:endParaRPr>
                    </a:p>
                  </a:txBody>
                  <a:tcPr marL="68580" marR="68580" marT="0" marB="0"/>
                </a:tc>
              </a:tr>
              <a:tr h="1170952">
                <a:tc>
                  <a:txBody>
                    <a:bodyPr/>
                    <a:lstStyle/>
                    <a:p>
                      <a:pPr marL="0" marR="0" algn="ctr">
                        <a:lnSpc>
                          <a:spcPct val="115000"/>
                        </a:lnSpc>
                        <a:spcBef>
                          <a:spcPts val="0"/>
                        </a:spcBef>
                        <a:spcAft>
                          <a:spcPts val="0"/>
                        </a:spcAft>
                      </a:pPr>
                      <a:r>
                        <a:rPr lang="en-US" sz="2400" dirty="0" smtClean="0">
                          <a:solidFill>
                            <a:srgbClr val="000000"/>
                          </a:solidFill>
                          <a:latin typeface="Berlin Sans FB" pitchFamily="34" charset="0"/>
                          <a:ea typeface="Times New Roman"/>
                          <a:cs typeface="Times New Roman"/>
                        </a:rPr>
                        <a:t>14</a:t>
                      </a:r>
                      <a:endParaRPr lang="en-US" sz="24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a:solidFill>
                            <a:srgbClr val="000000"/>
                          </a:solidFill>
                          <a:latin typeface="Berlin Sans FB" pitchFamily="34" charset="0"/>
                          <a:ea typeface="Times New Roman"/>
                          <a:cs typeface="Times New Roman"/>
                        </a:rPr>
                        <a:t>Name and Signature of Schools Division Superintendent</a:t>
                      </a:r>
                      <a:endParaRPr lang="en-US" sz="24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The name and signature of the Schools Division Superintendent attesting the veracity of this form.</a:t>
                      </a:r>
                      <a:endParaRPr lang="en-US" sz="24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19.jpg"/>
          <p:cNvPicPr>
            <a:picLocks noChangeAspect="1"/>
          </p:cNvPicPr>
          <p:nvPr/>
        </p:nvPicPr>
        <p:blipFill>
          <a:blip r:embed="rId2"/>
          <a:stretch>
            <a:fillRect/>
          </a:stretch>
        </p:blipFill>
        <p:spPr>
          <a:xfrm>
            <a:off x="609600" y="533400"/>
            <a:ext cx="7901187" cy="5943600"/>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152400"/>
            <a:ext cx="8382000" cy="1219200"/>
          </a:xfrm>
        </p:spPr>
        <p:txBody>
          <a:bodyPr>
            <a:noAutofit/>
          </a:bodyPr>
          <a:lstStyle/>
          <a:p>
            <a:r>
              <a:rPr lang="en-US" sz="2000" dirty="0" smtClean="0">
                <a:latin typeface="Berlin Sans FB" pitchFamily="34" charset="0"/>
              </a:rPr>
              <a:t>School Form 7(SF7)</a:t>
            </a:r>
            <a:br>
              <a:rPr lang="en-US" sz="2000" dirty="0" smtClean="0">
                <a:latin typeface="Berlin Sans FB" pitchFamily="34" charset="0"/>
              </a:rPr>
            </a:br>
            <a:r>
              <a:rPr lang="en-US" sz="2000" dirty="0" smtClean="0">
                <a:latin typeface="Berlin Sans FB" pitchFamily="34" charset="0"/>
              </a:rPr>
              <a:t> School Personnel Assignment List and Basic Profile</a:t>
            </a:r>
            <a:r>
              <a:rPr lang="en-US" sz="1600" dirty="0" smtClean="0">
                <a:latin typeface="Berlin Sans FB" pitchFamily="34" charset="0"/>
              </a:rPr>
              <a:t/>
            </a:r>
            <a:br>
              <a:rPr lang="en-US" sz="1600" dirty="0" smtClean="0">
                <a:latin typeface="Berlin Sans FB" pitchFamily="34" charset="0"/>
              </a:rPr>
            </a:br>
            <a:r>
              <a:rPr lang="en-US" sz="1050" i="1" dirty="0" smtClean="0">
                <a:latin typeface="Berlin Sans FB" pitchFamily="34" charset="0"/>
              </a:rPr>
              <a:t>(This replaces Form 12- Monthly Status Report for Teachers, Form 19-Assignment List, Form 29-Teacher Program and Form 31-Summary Information of Teachers)</a:t>
            </a:r>
            <a:endParaRPr lang="en-US" sz="2000" i="1" dirty="0">
              <a:latin typeface="Berlin Sans FB" pitchFamily="34" charset="0"/>
            </a:endParaRPr>
          </a:p>
        </p:txBody>
      </p:sp>
      <p:pic>
        <p:nvPicPr>
          <p:cNvPr id="5" name="Picture 4" descr="el10.jpg"/>
          <p:cNvPicPr>
            <a:picLocks noChangeAspect="1"/>
          </p:cNvPicPr>
          <p:nvPr/>
        </p:nvPicPr>
        <p:blipFill>
          <a:blip r:embed="rId2"/>
          <a:stretch>
            <a:fillRect/>
          </a:stretch>
        </p:blipFill>
        <p:spPr>
          <a:xfrm>
            <a:off x="487180" y="1371600"/>
            <a:ext cx="8153400" cy="5105400"/>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20.jpg"/>
          <p:cNvPicPr>
            <a:picLocks noChangeAspect="1"/>
          </p:cNvPicPr>
          <p:nvPr/>
        </p:nvPicPr>
        <p:blipFill>
          <a:blip r:embed="rId2"/>
          <a:stretch>
            <a:fillRect/>
          </a:stretch>
        </p:blipFill>
        <p:spPr>
          <a:xfrm>
            <a:off x="609600" y="502170"/>
            <a:ext cx="7924800" cy="5943600"/>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 SF 7- School Personnel Assignment List and Basic Profile</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371601"/>
          <a:ext cx="8153400" cy="5011682"/>
        </p:xfrm>
        <a:graphic>
          <a:graphicData uri="http://schemas.openxmlformats.org/drawingml/2006/table">
            <a:tbl>
              <a:tblPr firstRow="1" bandRow="1">
                <a:tableStyleId>{93296810-A885-4BE3-A3E7-6D5BEEA58F35}</a:tableStyleId>
              </a:tblPr>
              <a:tblGrid>
                <a:gridCol w="457200"/>
                <a:gridCol w="3001780"/>
                <a:gridCol w="4694420"/>
              </a:tblGrid>
              <a:tr h="344408">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844324">
                <a:tc>
                  <a:txBody>
                    <a:bodyPr/>
                    <a:lstStyle/>
                    <a:p>
                      <a:pPr marL="0" marR="0" algn="r">
                        <a:lnSpc>
                          <a:spcPct val="115000"/>
                        </a:lnSpc>
                        <a:spcBef>
                          <a:spcPts val="0"/>
                        </a:spcBef>
                        <a:spcAft>
                          <a:spcPts val="0"/>
                        </a:spcAft>
                      </a:pPr>
                      <a:r>
                        <a:rPr lang="en-US" sz="2200">
                          <a:solidFill>
                            <a:srgbClr val="000000"/>
                          </a:solidFill>
                          <a:latin typeface="Berlin Sans FB" pitchFamily="34" charset="0"/>
                          <a:ea typeface="Times New Roman"/>
                          <a:cs typeface="Times New Roman"/>
                        </a:rPr>
                        <a:t>1</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School ID</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A six (6) digit-  number assigned to a school recognized in EBEIS</a:t>
                      </a:r>
                      <a:endParaRPr lang="en-US" sz="2200">
                        <a:latin typeface="Berlin Sans FB" pitchFamily="34" charset="0"/>
                        <a:ea typeface="Times New Roman"/>
                        <a:cs typeface="Times New Roman"/>
                      </a:endParaRPr>
                    </a:p>
                  </a:txBody>
                  <a:tcPr marL="68580" marR="68580" marT="0" marB="0"/>
                </a:tc>
              </a:tr>
              <a:tr h="2509273">
                <a:tc>
                  <a:txBody>
                    <a:bodyPr/>
                    <a:lstStyle/>
                    <a:p>
                      <a:pPr marL="0" marR="0" algn="r">
                        <a:lnSpc>
                          <a:spcPct val="115000"/>
                        </a:lnSpc>
                        <a:spcBef>
                          <a:spcPts val="0"/>
                        </a:spcBef>
                        <a:spcAft>
                          <a:spcPts val="0"/>
                        </a:spcAft>
                      </a:pPr>
                      <a:r>
                        <a:rPr lang="en-US" sz="2200">
                          <a:solidFill>
                            <a:srgbClr val="000000"/>
                          </a:solidFill>
                          <a:latin typeface="Berlin Sans FB" pitchFamily="34" charset="0"/>
                          <a:ea typeface="Times New Roman"/>
                          <a:cs typeface="Times New Roman"/>
                        </a:rPr>
                        <a:t>2</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School Year</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The prescribed period of time when schools offer daily instruction. It covers10 months of regular schooling starting month of June (Beginning of School Year) up to the month of March (End of School Year) of the following year.</a:t>
                      </a:r>
                      <a:endParaRPr lang="en-US" sz="2200">
                        <a:latin typeface="Berlin Sans FB" pitchFamily="34" charset="0"/>
                        <a:ea typeface="Times New Roman"/>
                        <a:cs typeface="Times New Roman"/>
                      </a:endParaRPr>
                    </a:p>
                  </a:txBody>
                  <a:tcPr marL="68580" marR="68580" marT="0" marB="0"/>
                </a:tc>
              </a:tr>
              <a:tr h="1102594">
                <a:tc>
                  <a:txBody>
                    <a:bodyPr/>
                    <a:lstStyle/>
                    <a:p>
                      <a:pPr marL="0" marR="0" algn="r">
                        <a:lnSpc>
                          <a:spcPct val="115000"/>
                        </a:lnSpc>
                        <a:spcBef>
                          <a:spcPts val="0"/>
                        </a:spcBef>
                        <a:spcAft>
                          <a:spcPts val="0"/>
                        </a:spcAft>
                      </a:pPr>
                      <a:r>
                        <a:rPr lang="en-US" sz="2200">
                          <a:solidFill>
                            <a:srgbClr val="000000"/>
                          </a:solidFill>
                          <a:latin typeface="Berlin Sans FB" pitchFamily="34" charset="0"/>
                          <a:ea typeface="Times New Roman"/>
                          <a:cs typeface="Times New Roman"/>
                        </a:rPr>
                        <a:t>3</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School Name</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Official name of school as registered in </a:t>
                      </a:r>
                      <a:r>
                        <a:rPr lang="en-US" sz="2200" dirty="0" err="1">
                          <a:solidFill>
                            <a:srgbClr val="000000"/>
                          </a:solidFill>
                          <a:latin typeface="Berlin Sans FB" pitchFamily="34" charset="0"/>
                          <a:ea typeface="Times New Roman"/>
                          <a:cs typeface="Times New Roman"/>
                        </a:rPr>
                        <a:t>DepED</a:t>
                      </a:r>
                      <a:r>
                        <a:rPr lang="en-US" sz="2200" dirty="0">
                          <a:solidFill>
                            <a:srgbClr val="000000"/>
                          </a:solidFill>
                          <a:latin typeface="Berlin Sans FB" pitchFamily="34" charset="0"/>
                          <a:ea typeface="Times New Roman"/>
                          <a:cs typeface="Times New Roman"/>
                        </a:rPr>
                        <a:t> and EBEIS</a:t>
                      </a:r>
                      <a:endParaRPr lang="en-US" sz="22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 SF 7- School Personnel Assignment List and Basic Profile</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371601"/>
          <a:ext cx="8153400" cy="4225162"/>
        </p:xfrm>
        <a:graphic>
          <a:graphicData uri="http://schemas.openxmlformats.org/drawingml/2006/table">
            <a:tbl>
              <a:tblPr firstRow="1" bandRow="1">
                <a:tableStyleId>{93296810-A885-4BE3-A3E7-6D5BEEA58F35}</a:tableStyleId>
              </a:tblPr>
              <a:tblGrid>
                <a:gridCol w="457200"/>
                <a:gridCol w="3001780"/>
                <a:gridCol w="4694420"/>
              </a:tblGrid>
              <a:tr h="344408">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844324">
                <a:tc>
                  <a:txBody>
                    <a:bodyPr/>
                    <a:lstStyle/>
                    <a:p>
                      <a:pPr marL="0" marR="0" algn="r">
                        <a:lnSpc>
                          <a:spcPct val="115000"/>
                        </a:lnSpc>
                        <a:spcBef>
                          <a:spcPts val="0"/>
                        </a:spcBef>
                        <a:spcAft>
                          <a:spcPts val="0"/>
                        </a:spcAft>
                      </a:pPr>
                      <a:r>
                        <a:rPr lang="en-US" sz="2200">
                          <a:solidFill>
                            <a:srgbClr val="000000"/>
                          </a:solidFill>
                          <a:latin typeface="Berlin Sans FB" pitchFamily="34" charset="0"/>
                          <a:ea typeface="Times New Roman"/>
                          <a:cs typeface="Times New Roman"/>
                        </a:rPr>
                        <a:t>4</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(A) Nationally Funded  Teaching Related Items (Summary Table)  Title of  Plantilla Position                                  </a:t>
                      </a:r>
                      <a:endParaRPr lang="en-US" sz="2200">
                        <a:solidFill>
                          <a:srgbClr val="00000A"/>
                        </a:solidFill>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Teaching and teaching-related plantilla positions including those with provisional appointments. Title of Plantilla as reflected in the PSI-POP and/or appointment (generic, where applicable).  (Only Personnel actually reporting to the school are to be included.</a:t>
                      </a:r>
                      <a:endParaRPr lang="en-US" sz="2200">
                        <a:latin typeface="Berlin Sans FB" pitchFamily="34" charset="0"/>
                        <a:ea typeface="Times New Roman"/>
                        <a:cs typeface="Times New Roman"/>
                      </a:endParaRPr>
                    </a:p>
                  </a:txBody>
                  <a:tcPr marL="68580" marR="68580" marT="0" marB="0"/>
                </a:tc>
              </a:tr>
              <a:tr h="774826">
                <a:tc>
                  <a:txBody>
                    <a:bodyPr/>
                    <a:lstStyle/>
                    <a:p>
                      <a:pPr marL="0" marR="0" algn="r">
                        <a:lnSpc>
                          <a:spcPct val="115000"/>
                        </a:lnSpc>
                        <a:spcBef>
                          <a:spcPts val="0"/>
                        </a:spcBef>
                        <a:spcAft>
                          <a:spcPts val="0"/>
                        </a:spcAft>
                      </a:pPr>
                      <a:r>
                        <a:rPr lang="en-US" sz="2200">
                          <a:solidFill>
                            <a:srgbClr val="000000"/>
                          </a:solidFill>
                          <a:latin typeface="Berlin Sans FB" pitchFamily="34" charset="0"/>
                          <a:ea typeface="Times New Roman"/>
                          <a:cs typeface="Times New Roman"/>
                        </a:rPr>
                        <a:t>5</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Number of Incumbent</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The total number of personnel occupying the said </a:t>
                      </a:r>
                      <a:r>
                        <a:rPr lang="en-US" sz="2200" dirty="0" err="1">
                          <a:solidFill>
                            <a:srgbClr val="000000"/>
                          </a:solidFill>
                          <a:latin typeface="Berlin Sans FB" pitchFamily="34" charset="0"/>
                          <a:ea typeface="Times New Roman"/>
                          <a:cs typeface="Times New Roman"/>
                        </a:rPr>
                        <a:t>Plantilla</a:t>
                      </a:r>
                      <a:r>
                        <a:rPr lang="en-US" sz="2200" dirty="0">
                          <a:solidFill>
                            <a:srgbClr val="000000"/>
                          </a:solidFill>
                          <a:latin typeface="Berlin Sans FB" pitchFamily="34" charset="0"/>
                          <a:ea typeface="Times New Roman"/>
                          <a:cs typeface="Times New Roman"/>
                        </a:rPr>
                        <a:t> Position.</a:t>
                      </a:r>
                      <a:endParaRPr lang="en-US" sz="22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 SF 7- School Personnel Assignment List and Basic Profile</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371601"/>
          <a:ext cx="8153400" cy="4992624"/>
        </p:xfrm>
        <a:graphic>
          <a:graphicData uri="http://schemas.openxmlformats.org/drawingml/2006/table">
            <a:tbl>
              <a:tblPr firstRow="1" bandRow="1">
                <a:tableStyleId>{93296810-A885-4BE3-A3E7-6D5BEEA58F35}</a:tableStyleId>
              </a:tblPr>
              <a:tblGrid>
                <a:gridCol w="457200"/>
                <a:gridCol w="2468380"/>
                <a:gridCol w="5227820"/>
              </a:tblGrid>
              <a:tr h="344408">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1102594">
                <a:tc>
                  <a:txBody>
                    <a:bodyPr/>
                    <a:lstStyle/>
                    <a:p>
                      <a:pPr marL="0" marR="0" algn="r">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6</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(B) Nationally-Funded Non-Teaching Items                              </a:t>
                      </a:r>
                      <a:br>
                        <a:rPr lang="en-US" sz="2200">
                          <a:solidFill>
                            <a:srgbClr val="000000"/>
                          </a:solidFill>
                          <a:latin typeface="Berlin Sans FB" pitchFamily="34" charset="0"/>
                          <a:ea typeface="Times New Roman"/>
                          <a:cs typeface="Times New Roman"/>
                        </a:rPr>
                      </a:b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Non-Teaching </a:t>
                      </a:r>
                      <a:r>
                        <a:rPr lang="en-US" sz="2200" dirty="0" err="1">
                          <a:solidFill>
                            <a:srgbClr val="000000"/>
                          </a:solidFill>
                          <a:latin typeface="Berlin Sans FB" pitchFamily="34" charset="0"/>
                          <a:ea typeface="Times New Roman"/>
                          <a:cs typeface="Times New Roman"/>
                        </a:rPr>
                        <a:t>Plantilla</a:t>
                      </a:r>
                      <a:r>
                        <a:rPr lang="en-US" sz="2200" dirty="0">
                          <a:solidFill>
                            <a:srgbClr val="000000"/>
                          </a:solidFill>
                          <a:latin typeface="Berlin Sans FB" pitchFamily="34" charset="0"/>
                          <a:ea typeface="Times New Roman"/>
                          <a:cs typeface="Times New Roman"/>
                        </a:rPr>
                        <a:t> positions approved by the Department of Budget and Management (DBM) whose positions are not engaged in classroom teaching but assist in the delivery of services such as Administrative, Personnel, Supply, Records, Accounting and other support roles in the school. Title of </a:t>
                      </a:r>
                      <a:r>
                        <a:rPr lang="en-US" sz="2200" dirty="0" err="1">
                          <a:solidFill>
                            <a:srgbClr val="000000"/>
                          </a:solidFill>
                          <a:latin typeface="Berlin Sans FB" pitchFamily="34" charset="0"/>
                          <a:ea typeface="Times New Roman"/>
                          <a:cs typeface="Times New Roman"/>
                        </a:rPr>
                        <a:t>Plantilla</a:t>
                      </a:r>
                      <a:r>
                        <a:rPr lang="en-US" sz="2200" dirty="0">
                          <a:solidFill>
                            <a:srgbClr val="000000"/>
                          </a:solidFill>
                          <a:latin typeface="Berlin Sans FB" pitchFamily="34" charset="0"/>
                          <a:ea typeface="Times New Roman"/>
                          <a:cs typeface="Times New Roman"/>
                        </a:rPr>
                        <a:t> as reflected in the PSI-POP and/or appointment (generic, where applicable).  (Only Personnel actually reporting to the school are to be included.</a:t>
                      </a:r>
                      <a:endParaRPr lang="en-US" sz="22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SF 4- Monthly Learner’s Movement and Attendance</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614369"/>
          <a:ext cx="8153400" cy="4727579"/>
        </p:xfrm>
        <a:graphic>
          <a:graphicData uri="http://schemas.openxmlformats.org/drawingml/2006/table">
            <a:tbl>
              <a:tblPr firstRow="1" bandRow="1">
                <a:tableStyleId>{93296810-A885-4BE3-A3E7-6D5BEEA58F35}</a:tableStyleId>
              </a:tblPr>
              <a:tblGrid>
                <a:gridCol w="457200"/>
                <a:gridCol w="2696980"/>
                <a:gridCol w="4999220"/>
              </a:tblGrid>
              <a:tr h="447476">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765361">
                <a:tc>
                  <a:txBody>
                    <a:bodyPr/>
                    <a:lstStyle/>
                    <a:p>
                      <a:pPr marL="0" marR="0" algn="r">
                        <a:lnSpc>
                          <a:spcPct val="115000"/>
                        </a:lnSpc>
                        <a:spcBef>
                          <a:spcPts val="0"/>
                        </a:spcBef>
                        <a:spcAft>
                          <a:spcPts val="0"/>
                        </a:spcAft>
                      </a:pPr>
                      <a:r>
                        <a:rPr lang="en-US" sz="2200">
                          <a:solidFill>
                            <a:srgbClr val="000000"/>
                          </a:solidFill>
                          <a:latin typeface="Berlin Sans FB" pitchFamily="34" charset="0"/>
                          <a:ea typeface="Times New Roman"/>
                          <a:cs typeface="Times New Roman"/>
                        </a:rPr>
                        <a:t>17</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Transferred Out</a:t>
                      </a:r>
                      <a:br>
                        <a:rPr lang="en-US" sz="2200">
                          <a:solidFill>
                            <a:srgbClr val="000000"/>
                          </a:solidFill>
                          <a:latin typeface="Berlin Sans FB" pitchFamily="34" charset="0"/>
                          <a:ea typeface="Times New Roman"/>
                          <a:cs typeface="Times New Roman"/>
                        </a:rPr>
                      </a:br>
                      <a:r>
                        <a:rPr lang="en-US" sz="2200">
                          <a:solidFill>
                            <a:srgbClr val="000000"/>
                          </a:solidFill>
                          <a:latin typeface="Berlin Sans FB" pitchFamily="34" charset="0"/>
                          <a:ea typeface="Times New Roman"/>
                          <a:cs typeface="Times New Roman"/>
                        </a:rPr>
                        <a:t>Cumulative as of End of the Month </a:t>
                      </a:r>
                      <a:br>
                        <a:rPr lang="en-US" sz="2200">
                          <a:solidFill>
                            <a:srgbClr val="000000"/>
                          </a:solidFill>
                          <a:latin typeface="Berlin Sans FB" pitchFamily="34" charset="0"/>
                          <a:ea typeface="Times New Roman"/>
                          <a:cs typeface="Times New Roman"/>
                        </a:rPr>
                      </a:br>
                      <a:r>
                        <a:rPr lang="en-US" sz="2200">
                          <a:solidFill>
                            <a:srgbClr val="000000"/>
                          </a:solidFill>
                          <a:latin typeface="Berlin Sans FB" pitchFamily="34" charset="0"/>
                          <a:ea typeface="Times New Roman"/>
                          <a:cs typeface="Times New Roman"/>
                        </a:rPr>
                        <a:t>(Male/Female/Grand Total)</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The number of learners (male/female/grand total) who move out from the original school where he officially listed to another school. </a:t>
                      </a:r>
                      <a:br>
                        <a:rPr lang="en-US" sz="2200">
                          <a:solidFill>
                            <a:srgbClr val="000000"/>
                          </a:solidFill>
                          <a:latin typeface="Berlin Sans FB" pitchFamily="34" charset="0"/>
                          <a:ea typeface="Times New Roman"/>
                          <a:cs typeface="Times New Roman"/>
                        </a:rPr>
                      </a:br>
                      <a:r>
                        <a:rPr lang="en-US" sz="2200" i="1">
                          <a:solidFill>
                            <a:srgbClr val="000000"/>
                          </a:solidFill>
                          <a:latin typeface="Berlin Sans FB" pitchFamily="34" charset="0"/>
                          <a:ea typeface="Times New Roman"/>
                          <a:cs typeface="Times New Roman"/>
                        </a:rPr>
                        <a:t>Note: total from the previous months and for the current month.</a:t>
                      </a:r>
                      <a:endParaRPr lang="en-US" sz="2200">
                        <a:latin typeface="Berlin Sans FB" pitchFamily="34" charset="0"/>
                        <a:ea typeface="Times New Roman"/>
                        <a:cs typeface="Times New Roman"/>
                      </a:endParaRPr>
                    </a:p>
                  </a:txBody>
                  <a:tcPr marL="68580" marR="68580" marT="0" marB="0" anchor="b"/>
                </a:tc>
              </a:tr>
              <a:tr h="1966671">
                <a:tc>
                  <a:txBody>
                    <a:bodyPr/>
                    <a:lstStyle/>
                    <a:p>
                      <a:pPr marL="0" marR="0" algn="r">
                        <a:lnSpc>
                          <a:spcPct val="115000"/>
                        </a:lnSpc>
                        <a:spcBef>
                          <a:spcPts val="0"/>
                        </a:spcBef>
                        <a:spcAft>
                          <a:spcPts val="0"/>
                        </a:spcAft>
                      </a:pPr>
                      <a:r>
                        <a:rPr lang="en-US" sz="2200">
                          <a:solidFill>
                            <a:srgbClr val="000000"/>
                          </a:solidFill>
                          <a:latin typeface="Berlin Sans FB" pitchFamily="34" charset="0"/>
                          <a:ea typeface="Times New Roman"/>
                          <a:cs typeface="Times New Roman"/>
                        </a:rPr>
                        <a:t>18</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Transferred In</a:t>
                      </a:r>
                      <a:br>
                        <a:rPr lang="en-US" sz="2200">
                          <a:solidFill>
                            <a:srgbClr val="000000"/>
                          </a:solidFill>
                          <a:latin typeface="Berlin Sans FB" pitchFamily="34" charset="0"/>
                          <a:ea typeface="Times New Roman"/>
                          <a:cs typeface="Times New Roman"/>
                        </a:rPr>
                      </a:br>
                      <a:r>
                        <a:rPr lang="en-US" sz="2200">
                          <a:solidFill>
                            <a:srgbClr val="000000"/>
                          </a:solidFill>
                          <a:latin typeface="Berlin Sans FB" pitchFamily="34" charset="0"/>
                          <a:ea typeface="Times New Roman"/>
                          <a:cs typeface="Times New Roman"/>
                        </a:rPr>
                        <a:t>Cumulative as of Previous Month  </a:t>
                      </a:r>
                      <a:br>
                        <a:rPr lang="en-US" sz="2200">
                          <a:solidFill>
                            <a:srgbClr val="000000"/>
                          </a:solidFill>
                          <a:latin typeface="Berlin Sans FB" pitchFamily="34" charset="0"/>
                          <a:ea typeface="Times New Roman"/>
                          <a:cs typeface="Times New Roman"/>
                        </a:rPr>
                      </a:br>
                      <a:r>
                        <a:rPr lang="en-US" sz="2200">
                          <a:solidFill>
                            <a:srgbClr val="000000"/>
                          </a:solidFill>
                          <a:latin typeface="Berlin Sans FB" pitchFamily="34" charset="0"/>
                          <a:ea typeface="Times New Roman"/>
                          <a:cs typeface="Times New Roman"/>
                        </a:rPr>
                        <a:t>(Male/Female/Grand Total)</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The number of learners (male/female/grand total) who move in from one school where he officially enrolled to a new school from the previous months after enrollment.</a:t>
                      </a:r>
                      <a:endParaRPr lang="en-US" sz="22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 SF 7- School Personnel Assignment List and Basic Profile</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371601"/>
          <a:ext cx="8153400" cy="4922520"/>
        </p:xfrm>
        <a:graphic>
          <a:graphicData uri="http://schemas.openxmlformats.org/drawingml/2006/table">
            <a:tbl>
              <a:tblPr firstRow="1" bandRow="1">
                <a:tableStyleId>{93296810-A885-4BE3-A3E7-6D5BEEA58F35}</a:tableStyleId>
              </a:tblPr>
              <a:tblGrid>
                <a:gridCol w="457200"/>
                <a:gridCol w="3001780"/>
                <a:gridCol w="4694420"/>
              </a:tblGrid>
              <a:tr h="344408">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844324">
                <a:tc>
                  <a:txBody>
                    <a:bodyPr/>
                    <a:lstStyle/>
                    <a:p>
                      <a:pPr marL="0" marR="0" algn="r">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7</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(C ) Other Appointments and Funding Sources</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Title of Designation and Nature of Appointment                                                                              Designation as reflected in the contract or other related document -Teacher, Clerk, Driver etc.;</a:t>
                      </a:r>
                      <a:endParaRPr lang="en-US" sz="2000" dirty="0">
                        <a:latin typeface="Berlin Sans FB" pitchFamily="34" charset="0"/>
                        <a:ea typeface="Times New Roman"/>
                        <a:cs typeface="Times New Roman"/>
                      </a:endParaRPr>
                    </a:p>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Nature of Appointment or Employment Status refers to  Contractual, Substitute, Casual/Emergency, Job Order/Contract of Service, Volunteer, etc.</a:t>
                      </a:r>
                      <a:endParaRPr lang="en-US" sz="2000" dirty="0">
                        <a:latin typeface="Berlin Sans FB" pitchFamily="34" charset="0"/>
                        <a:ea typeface="Times New Roman"/>
                        <a:cs typeface="Times New Roman"/>
                      </a:endParaRPr>
                    </a:p>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In accomplishing this column, the designation title will be reflected first before the nature of appointment. (Example: Teacher – Contractual)</a:t>
                      </a:r>
                      <a:endParaRPr lang="en-US" sz="20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 SF 7- School Personnel Assignment List and Basic Profile</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371601"/>
          <a:ext cx="8153400" cy="3730752"/>
        </p:xfrm>
        <a:graphic>
          <a:graphicData uri="http://schemas.openxmlformats.org/drawingml/2006/table">
            <a:tbl>
              <a:tblPr firstRow="1" bandRow="1">
                <a:tableStyleId>{93296810-A885-4BE3-A3E7-6D5BEEA58F35}</a:tableStyleId>
              </a:tblPr>
              <a:tblGrid>
                <a:gridCol w="457200"/>
                <a:gridCol w="2544580"/>
                <a:gridCol w="5151620"/>
              </a:tblGrid>
              <a:tr h="344408">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1128394">
                <a:tc>
                  <a:txBody>
                    <a:bodyPr/>
                    <a:lstStyle/>
                    <a:p>
                      <a:pPr marL="0" marR="0" algn="r">
                        <a:lnSpc>
                          <a:spcPct val="115000"/>
                        </a:lnSpc>
                        <a:spcBef>
                          <a:spcPts val="0"/>
                        </a:spcBef>
                        <a:spcAft>
                          <a:spcPts val="0"/>
                        </a:spcAft>
                      </a:pPr>
                      <a:r>
                        <a:rPr lang="en-US" sz="2400" dirty="0" smtClean="0">
                          <a:solidFill>
                            <a:srgbClr val="000000"/>
                          </a:solidFill>
                          <a:latin typeface="Berlin Sans FB" pitchFamily="34" charset="0"/>
                          <a:ea typeface="Times New Roman"/>
                          <a:cs typeface="Times New Roman"/>
                        </a:rPr>
                        <a:t>8</a:t>
                      </a:r>
                      <a:endParaRPr lang="en-US" sz="24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Number of Teaching &amp; Non Teaching Incumbent/s</a:t>
                      </a:r>
                      <a:endParaRPr lang="en-US" sz="24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a:solidFill>
                            <a:srgbClr val="000000"/>
                          </a:solidFill>
                          <a:latin typeface="Berlin Sans FB" pitchFamily="34" charset="0"/>
                          <a:ea typeface="Times New Roman"/>
                          <a:cs typeface="Times New Roman"/>
                        </a:rPr>
                        <a:t>The total number of teaching and non-teaching incumbents who are not holding plantilla / regular position</a:t>
                      </a:r>
                      <a:endParaRPr lang="en-US" sz="2400">
                        <a:latin typeface="Berlin Sans FB" pitchFamily="34" charset="0"/>
                        <a:ea typeface="Times New Roman"/>
                        <a:cs typeface="Times New Roman"/>
                      </a:endParaRPr>
                    </a:p>
                  </a:txBody>
                  <a:tcPr marL="68580" marR="68580" marT="0" marB="0"/>
                </a:tc>
              </a:tr>
              <a:tr h="1102594">
                <a:tc>
                  <a:txBody>
                    <a:bodyPr/>
                    <a:lstStyle/>
                    <a:p>
                      <a:pPr marL="0" marR="0" algn="r">
                        <a:lnSpc>
                          <a:spcPct val="115000"/>
                        </a:lnSpc>
                        <a:spcBef>
                          <a:spcPts val="0"/>
                        </a:spcBef>
                        <a:spcAft>
                          <a:spcPts val="0"/>
                        </a:spcAft>
                      </a:pPr>
                      <a:r>
                        <a:rPr lang="en-US" sz="2400" dirty="0" smtClean="0">
                          <a:solidFill>
                            <a:srgbClr val="000000"/>
                          </a:solidFill>
                          <a:latin typeface="Berlin Sans FB" pitchFamily="34" charset="0"/>
                          <a:ea typeface="Times New Roman"/>
                          <a:cs typeface="Times New Roman"/>
                        </a:rPr>
                        <a:t>9</a:t>
                      </a:r>
                      <a:endParaRPr lang="en-US" sz="24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Number of Teaching &amp; Non Teaching Incumbent/s</a:t>
                      </a:r>
                      <a:endParaRPr lang="en-US" sz="24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The total number of teaching and non-teaching incumbents who are not holding </a:t>
                      </a:r>
                      <a:r>
                        <a:rPr lang="en-US" sz="2400" dirty="0" err="1">
                          <a:solidFill>
                            <a:srgbClr val="000000"/>
                          </a:solidFill>
                          <a:latin typeface="Berlin Sans FB" pitchFamily="34" charset="0"/>
                          <a:ea typeface="Times New Roman"/>
                          <a:cs typeface="Times New Roman"/>
                        </a:rPr>
                        <a:t>plantilla</a:t>
                      </a:r>
                      <a:r>
                        <a:rPr lang="en-US" sz="2400" dirty="0">
                          <a:solidFill>
                            <a:srgbClr val="000000"/>
                          </a:solidFill>
                          <a:latin typeface="Berlin Sans FB" pitchFamily="34" charset="0"/>
                          <a:ea typeface="Times New Roman"/>
                          <a:cs typeface="Times New Roman"/>
                        </a:rPr>
                        <a:t> / regular position</a:t>
                      </a:r>
                      <a:endParaRPr lang="en-US" sz="24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 SF 7- School Personnel Assignment List and Basic Profile</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371601"/>
          <a:ext cx="8153400" cy="4922520"/>
        </p:xfrm>
        <a:graphic>
          <a:graphicData uri="http://schemas.openxmlformats.org/drawingml/2006/table">
            <a:tbl>
              <a:tblPr firstRow="1" bandRow="1">
                <a:tableStyleId>{93296810-A885-4BE3-A3E7-6D5BEEA58F35}</a:tableStyleId>
              </a:tblPr>
              <a:tblGrid>
                <a:gridCol w="457200"/>
                <a:gridCol w="3001780"/>
                <a:gridCol w="4694420"/>
              </a:tblGrid>
              <a:tr h="344408">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844324">
                <a:tc>
                  <a:txBody>
                    <a:bodyPr/>
                    <a:lstStyle/>
                    <a:p>
                      <a:pPr marL="0" marR="0" algn="r">
                        <a:lnSpc>
                          <a:spcPct val="115000"/>
                        </a:lnSpc>
                        <a:spcBef>
                          <a:spcPts val="0"/>
                        </a:spcBef>
                        <a:spcAft>
                          <a:spcPts val="0"/>
                        </a:spcAft>
                      </a:pPr>
                      <a:r>
                        <a:rPr lang="en-US" sz="2000" dirty="0" smtClean="0">
                          <a:solidFill>
                            <a:srgbClr val="000000"/>
                          </a:solidFill>
                          <a:latin typeface="Berlin Sans FB" pitchFamily="34" charset="0"/>
                          <a:ea typeface="Times New Roman"/>
                          <a:cs typeface="Times New Roman"/>
                        </a:rPr>
                        <a:t>9</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a:solidFill>
                            <a:srgbClr val="000000"/>
                          </a:solidFill>
                          <a:latin typeface="Berlin Sans FB" pitchFamily="34" charset="0"/>
                          <a:ea typeface="Times New Roman"/>
                          <a:cs typeface="Times New Roman"/>
                        </a:rPr>
                        <a:t>Name of Personnel</a:t>
                      </a:r>
                      <a:endParaRPr lang="en-US" sz="20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a:solidFill>
                            <a:srgbClr val="000000"/>
                          </a:solidFill>
                          <a:latin typeface="Berlin Sans FB" pitchFamily="34" charset="0"/>
                          <a:ea typeface="Times New Roman"/>
                          <a:cs typeface="Times New Roman"/>
                        </a:rPr>
                        <a:t>Employee’s complete name (Last Name, First Name, Middle Name, Name Extension) as reflected in their birth/baptismal certificate. (Arrange descending by Position)           </a:t>
                      </a:r>
                      <a:endParaRPr lang="en-US" sz="2000">
                        <a:latin typeface="Berlin Sans FB" pitchFamily="34" charset="0"/>
                        <a:ea typeface="Times New Roman"/>
                        <a:cs typeface="Times New Roman"/>
                      </a:endParaRPr>
                    </a:p>
                  </a:txBody>
                  <a:tcPr marL="68580" marR="68580" marT="0" marB="0"/>
                </a:tc>
              </a:tr>
              <a:tr h="542515">
                <a:tc>
                  <a:txBody>
                    <a:bodyPr/>
                    <a:lstStyle/>
                    <a:p>
                      <a:pPr marL="0" marR="0" algn="r">
                        <a:lnSpc>
                          <a:spcPct val="115000"/>
                        </a:lnSpc>
                        <a:spcBef>
                          <a:spcPts val="0"/>
                        </a:spcBef>
                        <a:spcAft>
                          <a:spcPts val="0"/>
                        </a:spcAft>
                      </a:pPr>
                      <a:r>
                        <a:rPr lang="en-US" sz="2000" dirty="0" smtClean="0">
                          <a:solidFill>
                            <a:srgbClr val="000000"/>
                          </a:solidFill>
                          <a:latin typeface="Berlin Sans FB" pitchFamily="34" charset="0"/>
                          <a:ea typeface="Times New Roman"/>
                          <a:cs typeface="Times New Roman"/>
                        </a:rPr>
                        <a:t>10</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a:solidFill>
                            <a:srgbClr val="000000"/>
                          </a:solidFill>
                          <a:latin typeface="Berlin Sans FB" pitchFamily="34" charset="0"/>
                          <a:ea typeface="Times New Roman"/>
                          <a:cs typeface="Times New Roman"/>
                        </a:rPr>
                        <a:t>Sex</a:t>
                      </a:r>
                      <a:endParaRPr lang="en-US" sz="20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a:solidFill>
                            <a:srgbClr val="000000"/>
                          </a:solidFill>
                          <a:latin typeface="Berlin Sans FB" pitchFamily="34" charset="0"/>
                          <a:ea typeface="Times New Roman"/>
                          <a:cs typeface="Times New Roman"/>
                        </a:rPr>
                        <a:t>Employee’s sex as reflected in the birth/baptismal certificate</a:t>
                      </a:r>
                      <a:endParaRPr lang="en-US" sz="2000">
                        <a:latin typeface="Berlin Sans FB" pitchFamily="34" charset="0"/>
                        <a:ea typeface="Times New Roman"/>
                        <a:cs typeface="Times New Roman"/>
                      </a:endParaRPr>
                    </a:p>
                  </a:txBody>
                  <a:tcPr marL="68580" marR="68580" marT="0" marB="0"/>
                </a:tc>
              </a:tr>
              <a:tr h="1102594">
                <a:tc>
                  <a:txBody>
                    <a:bodyPr/>
                    <a:lstStyle/>
                    <a:p>
                      <a:pPr marL="0" marR="0" algn="r">
                        <a:lnSpc>
                          <a:spcPct val="115000"/>
                        </a:lnSpc>
                        <a:spcBef>
                          <a:spcPts val="0"/>
                        </a:spcBef>
                        <a:spcAft>
                          <a:spcPts val="0"/>
                        </a:spcAft>
                      </a:pPr>
                      <a:r>
                        <a:rPr lang="en-US" sz="2000" dirty="0" smtClean="0">
                          <a:solidFill>
                            <a:srgbClr val="000000"/>
                          </a:solidFill>
                          <a:latin typeface="Berlin Sans FB" pitchFamily="34" charset="0"/>
                          <a:ea typeface="Times New Roman"/>
                          <a:cs typeface="Times New Roman"/>
                        </a:rPr>
                        <a:t>11</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a:solidFill>
                            <a:srgbClr val="000000"/>
                          </a:solidFill>
                          <a:latin typeface="Berlin Sans FB" pitchFamily="34" charset="0"/>
                          <a:ea typeface="Times New Roman"/>
                          <a:cs typeface="Times New Roman"/>
                        </a:rPr>
                        <a:t>Fund Source</a:t>
                      </a:r>
                      <a:endParaRPr lang="en-US" sz="20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Name of the institution or source that finances the employment of the particular employee. Use “National” For </a:t>
                      </a:r>
                      <a:r>
                        <a:rPr lang="en-US" sz="2000" dirty="0" err="1">
                          <a:solidFill>
                            <a:srgbClr val="000000"/>
                          </a:solidFill>
                          <a:latin typeface="Berlin Sans FB" pitchFamily="34" charset="0"/>
                          <a:ea typeface="Times New Roman"/>
                          <a:cs typeface="Times New Roman"/>
                        </a:rPr>
                        <a:t>Plantilla</a:t>
                      </a:r>
                      <a:r>
                        <a:rPr lang="en-US" sz="2000" dirty="0">
                          <a:solidFill>
                            <a:srgbClr val="000000"/>
                          </a:solidFill>
                          <a:latin typeface="Berlin Sans FB" pitchFamily="34" charset="0"/>
                          <a:ea typeface="Times New Roman"/>
                          <a:cs typeface="Times New Roman"/>
                        </a:rPr>
                        <a:t> item positions. Other fund sources may be SEF Provincial, SEF Municipal, LGU, PTA, NGO (specify) and others (specify)</a:t>
                      </a:r>
                      <a:endParaRPr lang="en-US" sz="20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 SF 7- School Personnel Assignment List and Basic Profile</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219200"/>
          <a:ext cx="8153400" cy="5416324"/>
        </p:xfrm>
        <a:graphic>
          <a:graphicData uri="http://schemas.openxmlformats.org/drawingml/2006/table">
            <a:tbl>
              <a:tblPr firstRow="1" bandRow="1">
                <a:tableStyleId>{93296810-A885-4BE3-A3E7-6D5BEEA58F35}</a:tableStyleId>
              </a:tblPr>
              <a:tblGrid>
                <a:gridCol w="457200"/>
                <a:gridCol w="3001780"/>
                <a:gridCol w="4694420"/>
              </a:tblGrid>
              <a:tr h="344408">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844324">
                <a:tc>
                  <a:txBody>
                    <a:bodyPr/>
                    <a:lstStyle/>
                    <a:p>
                      <a:pPr marL="0" marR="0" algn="r">
                        <a:lnSpc>
                          <a:spcPct val="115000"/>
                        </a:lnSpc>
                        <a:spcBef>
                          <a:spcPts val="0"/>
                        </a:spcBef>
                        <a:spcAft>
                          <a:spcPts val="0"/>
                        </a:spcAft>
                      </a:pPr>
                      <a:r>
                        <a:rPr lang="en-US" sz="1500" dirty="0" smtClean="0">
                          <a:solidFill>
                            <a:srgbClr val="000000"/>
                          </a:solidFill>
                          <a:latin typeface="Berlin Sans FB" pitchFamily="34" charset="0"/>
                          <a:ea typeface="Times New Roman"/>
                          <a:cs typeface="Times New Roman"/>
                        </a:rPr>
                        <a:t>12</a:t>
                      </a:r>
                      <a:endParaRPr lang="en-US" sz="15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500" dirty="0">
                          <a:solidFill>
                            <a:srgbClr val="000000"/>
                          </a:solidFill>
                          <a:latin typeface="Berlin Sans FB" pitchFamily="34" charset="0"/>
                          <a:ea typeface="Times New Roman"/>
                          <a:cs typeface="Times New Roman"/>
                        </a:rPr>
                        <a:t>Position/Designation</a:t>
                      </a:r>
                      <a:endParaRPr lang="en-US" sz="15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500">
                          <a:solidFill>
                            <a:srgbClr val="000000"/>
                          </a:solidFill>
                          <a:latin typeface="Berlin Sans FB" pitchFamily="34" charset="0"/>
                          <a:ea typeface="Times New Roman"/>
                          <a:cs typeface="Times New Roman"/>
                        </a:rPr>
                        <a:t>The official item or position assigned to an employee as reflected in the appointment paper, contract or equivalent document signed by the approving authority.</a:t>
                      </a:r>
                      <a:endParaRPr lang="en-US" sz="1500">
                        <a:latin typeface="Berlin Sans FB" pitchFamily="34" charset="0"/>
                        <a:ea typeface="Times New Roman"/>
                        <a:cs typeface="Times New Roman"/>
                      </a:endParaRPr>
                    </a:p>
                  </a:txBody>
                  <a:tcPr marL="68580" marR="68580" marT="0" marB="0"/>
                </a:tc>
              </a:tr>
              <a:tr h="2509273">
                <a:tc>
                  <a:txBody>
                    <a:bodyPr/>
                    <a:lstStyle/>
                    <a:p>
                      <a:pPr marL="0" marR="0" algn="r">
                        <a:lnSpc>
                          <a:spcPct val="115000"/>
                        </a:lnSpc>
                        <a:spcBef>
                          <a:spcPts val="0"/>
                        </a:spcBef>
                        <a:spcAft>
                          <a:spcPts val="0"/>
                        </a:spcAft>
                      </a:pPr>
                      <a:r>
                        <a:rPr lang="en-US" sz="1500" dirty="0" smtClean="0">
                          <a:solidFill>
                            <a:srgbClr val="000000"/>
                          </a:solidFill>
                          <a:latin typeface="Berlin Sans FB" pitchFamily="34" charset="0"/>
                          <a:ea typeface="Times New Roman"/>
                          <a:cs typeface="Times New Roman"/>
                        </a:rPr>
                        <a:t>13</a:t>
                      </a:r>
                      <a:endParaRPr lang="en-US" sz="15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500" dirty="0">
                          <a:solidFill>
                            <a:srgbClr val="000000"/>
                          </a:solidFill>
                          <a:latin typeface="Berlin Sans FB" pitchFamily="34" charset="0"/>
                          <a:ea typeface="Times New Roman"/>
                          <a:cs typeface="Times New Roman"/>
                        </a:rPr>
                        <a:t>Nature of Appointment/Employment Status</a:t>
                      </a:r>
                      <a:endParaRPr lang="en-US" sz="15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500" dirty="0">
                          <a:solidFill>
                            <a:srgbClr val="000000"/>
                          </a:solidFill>
                          <a:latin typeface="Berlin Sans FB" pitchFamily="34" charset="0"/>
                          <a:ea typeface="Times New Roman"/>
                          <a:cs typeface="Times New Roman"/>
                        </a:rPr>
                        <a:t>Each employee may either be any of the following : </a:t>
                      </a:r>
                      <a:endParaRPr lang="en-US" sz="1500" dirty="0">
                        <a:latin typeface="Berlin Sans FB" pitchFamily="34" charset="0"/>
                        <a:ea typeface="Times New Roman"/>
                        <a:cs typeface="Times New Roman"/>
                      </a:endParaRPr>
                    </a:p>
                    <a:p>
                      <a:pPr marL="342900" marR="0" lvl="0" indent="-342900">
                        <a:lnSpc>
                          <a:spcPct val="115000"/>
                        </a:lnSpc>
                        <a:spcBef>
                          <a:spcPts val="0"/>
                        </a:spcBef>
                        <a:spcAft>
                          <a:spcPts val="0"/>
                        </a:spcAft>
                        <a:buSzPts val="1100"/>
                        <a:buFont typeface="Wingdings 3"/>
                        <a:buChar char=""/>
                      </a:pPr>
                      <a:r>
                        <a:rPr lang="en-US" sz="1500" dirty="0">
                          <a:solidFill>
                            <a:srgbClr val="000000"/>
                          </a:solidFill>
                          <a:latin typeface="Berlin Sans FB" pitchFamily="34" charset="0"/>
                          <a:ea typeface="Times New Roman"/>
                          <a:cs typeface="Times New Roman"/>
                        </a:rPr>
                        <a:t>Permanent : a permanent appointment shall be issued to a person who has met all requirements of the position including the prescribed civil service eligibility.</a:t>
                      </a:r>
                      <a:endParaRPr lang="en-US" sz="1500" dirty="0">
                        <a:latin typeface="Berlin Sans FB" pitchFamily="34" charset="0"/>
                        <a:ea typeface="Times New Roman"/>
                        <a:cs typeface="Times New Roman"/>
                      </a:endParaRPr>
                    </a:p>
                    <a:p>
                      <a:pPr marL="342900" marR="0" lvl="0" indent="-342900">
                        <a:lnSpc>
                          <a:spcPct val="115000"/>
                        </a:lnSpc>
                        <a:spcBef>
                          <a:spcPts val="0"/>
                        </a:spcBef>
                        <a:spcAft>
                          <a:spcPts val="0"/>
                        </a:spcAft>
                        <a:buSzPts val="1100"/>
                        <a:buFont typeface="Wingdings 3"/>
                        <a:buChar char=""/>
                      </a:pPr>
                      <a:r>
                        <a:rPr lang="en-US" sz="1500" dirty="0">
                          <a:solidFill>
                            <a:srgbClr val="000000"/>
                          </a:solidFill>
                          <a:latin typeface="Berlin Sans FB" pitchFamily="34" charset="0"/>
                          <a:ea typeface="Times New Roman"/>
                          <a:cs typeface="Times New Roman"/>
                        </a:rPr>
                        <a:t>Temporary : issued to a person who meets the education, experience and training requirements for the position to which he/she is being appointed , except the appropriate eligibility.</a:t>
                      </a:r>
                      <a:endParaRPr lang="en-US" sz="1500" dirty="0">
                        <a:latin typeface="Berlin Sans FB" pitchFamily="34" charset="0"/>
                        <a:ea typeface="Times New Roman"/>
                        <a:cs typeface="Times New Roman"/>
                      </a:endParaRPr>
                    </a:p>
                    <a:p>
                      <a:pPr marL="342900" marR="0" lvl="0" indent="-342900">
                        <a:lnSpc>
                          <a:spcPct val="115000"/>
                        </a:lnSpc>
                        <a:spcBef>
                          <a:spcPts val="0"/>
                        </a:spcBef>
                        <a:spcAft>
                          <a:spcPts val="0"/>
                        </a:spcAft>
                        <a:buSzPts val="1100"/>
                        <a:buFont typeface="Wingdings 3"/>
                        <a:buChar char=""/>
                      </a:pPr>
                      <a:r>
                        <a:rPr lang="en-US" sz="1500" dirty="0">
                          <a:solidFill>
                            <a:srgbClr val="000000"/>
                          </a:solidFill>
                          <a:latin typeface="Berlin Sans FB" pitchFamily="34" charset="0"/>
                          <a:ea typeface="Times New Roman"/>
                          <a:cs typeface="Times New Roman"/>
                        </a:rPr>
                        <a:t>Substitute: when the regular incumbent of a position is temporarily unable to perform the duties of the position, as when he/she is on approved leave of absence, suspension, scholarship grant or </a:t>
                      </a:r>
                      <a:r>
                        <a:rPr lang="en-US" sz="1500" dirty="0" err="1">
                          <a:solidFill>
                            <a:srgbClr val="000000"/>
                          </a:solidFill>
                          <a:latin typeface="Berlin Sans FB" pitchFamily="34" charset="0"/>
                          <a:ea typeface="Times New Roman"/>
                          <a:cs typeface="Times New Roman"/>
                        </a:rPr>
                        <a:t>secondment</a:t>
                      </a:r>
                      <a:r>
                        <a:rPr lang="en-US" sz="1500" dirty="0">
                          <a:solidFill>
                            <a:srgbClr val="000000"/>
                          </a:solidFill>
                          <a:latin typeface="Berlin Sans FB" pitchFamily="34" charset="0"/>
                          <a:ea typeface="Times New Roman"/>
                          <a:cs typeface="Times New Roman"/>
                        </a:rPr>
                        <a:t>. A substitute appointment is issued only if the leave of absence of the incumbent is at least three (3) months except in the case of teachers. </a:t>
                      </a:r>
                      <a:endParaRPr lang="en-US" sz="15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 SF 7- School Personnel Assignment List and Basic Profile</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371601"/>
          <a:ext cx="8153400" cy="5097780"/>
        </p:xfrm>
        <a:graphic>
          <a:graphicData uri="http://schemas.openxmlformats.org/drawingml/2006/table">
            <a:tbl>
              <a:tblPr firstRow="1" bandRow="1">
                <a:tableStyleId>{93296810-A885-4BE3-A3E7-6D5BEEA58F35}</a:tableStyleId>
              </a:tblPr>
              <a:tblGrid>
                <a:gridCol w="457200"/>
                <a:gridCol w="2239780"/>
                <a:gridCol w="5456420"/>
              </a:tblGrid>
              <a:tr h="344408">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2509273">
                <a:tc>
                  <a:txBody>
                    <a:bodyPr/>
                    <a:lstStyle/>
                    <a:p>
                      <a:pPr marL="0" marR="0" algn="r">
                        <a:lnSpc>
                          <a:spcPct val="115000"/>
                        </a:lnSpc>
                        <a:spcBef>
                          <a:spcPts val="0"/>
                        </a:spcBef>
                        <a:spcAft>
                          <a:spcPts val="0"/>
                        </a:spcAft>
                      </a:pPr>
                      <a:r>
                        <a:rPr lang="en-US" sz="1500" dirty="0" smtClean="0">
                          <a:solidFill>
                            <a:srgbClr val="000000"/>
                          </a:solidFill>
                          <a:latin typeface="Berlin Sans FB" pitchFamily="34" charset="0"/>
                          <a:ea typeface="Times New Roman"/>
                          <a:cs typeface="Times New Roman"/>
                        </a:rPr>
                        <a:t>13</a:t>
                      </a:r>
                      <a:endParaRPr lang="en-US" sz="15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500" dirty="0">
                          <a:solidFill>
                            <a:srgbClr val="000000"/>
                          </a:solidFill>
                          <a:latin typeface="Berlin Sans FB" pitchFamily="34" charset="0"/>
                          <a:ea typeface="Times New Roman"/>
                          <a:cs typeface="Times New Roman"/>
                        </a:rPr>
                        <a:t>Nature of Appointment/Employment Status</a:t>
                      </a:r>
                      <a:endParaRPr lang="en-US" sz="1500" dirty="0">
                        <a:latin typeface="Berlin Sans FB" pitchFamily="34" charset="0"/>
                        <a:ea typeface="Times New Roman"/>
                        <a:cs typeface="Times New Roman"/>
                      </a:endParaRPr>
                    </a:p>
                  </a:txBody>
                  <a:tcPr marL="68580" marR="68580" marT="0" marB="0"/>
                </a:tc>
                <a:tc>
                  <a:txBody>
                    <a:bodyPr/>
                    <a:lstStyle/>
                    <a:p>
                      <a:pPr marL="342900" marR="0" lvl="0" indent="-342900">
                        <a:lnSpc>
                          <a:spcPct val="115000"/>
                        </a:lnSpc>
                        <a:spcBef>
                          <a:spcPts val="0"/>
                        </a:spcBef>
                        <a:spcAft>
                          <a:spcPts val="0"/>
                        </a:spcAft>
                        <a:buSzPts val="1100"/>
                        <a:buFont typeface="Wingdings 3"/>
                        <a:buChar char=""/>
                      </a:pPr>
                      <a:r>
                        <a:rPr lang="en-US" sz="1500" dirty="0" smtClean="0">
                          <a:solidFill>
                            <a:srgbClr val="000000"/>
                          </a:solidFill>
                          <a:latin typeface="Berlin Sans FB" pitchFamily="34" charset="0"/>
                          <a:ea typeface="Times New Roman"/>
                          <a:cs typeface="Times New Roman"/>
                        </a:rPr>
                        <a:t>Coterminous </a:t>
                      </a:r>
                      <a:r>
                        <a:rPr lang="en-US" sz="1500" dirty="0">
                          <a:solidFill>
                            <a:srgbClr val="000000"/>
                          </a:solidFill>
                          <a:latin typeface="Berlin Sans FB" pitchFamily="34" charset="0"/>
                          <a:ea typeface="Times New Roman"/>
                          <a:cs typeface="Times New Roman"/>
                        </a:rPr>
                        <a:t>status : issued to a person whose entrance and continuity in the service is: </a:t>
                      </a:r>
                      <a:endParaRPr lang="en-US" sz="1500" dirty="0">
                        <a:latin typeface="Berlin Sans FB" pitchFamily="34" charset="0"/>
                        <a:ea typeface="Times New Roman"/>
                        <a:cs typeface="Times New Roman"/>
                      </a:endParaRPr>
                    </a:p>
                    <a:p>
                      <a:pPr marL="342900" marR="0" lvl="0" indent="-342900">
                        <a:lnSpc>
                          <a:spcPct val="115000"/>
                        </a:lnSpc>
                        <a:spcBef>
                          <a:spcPts val="0"/>
                        </a:spcBef>
                        <a:spcAft>
                          <a:spcPts val="0"/>
                        </a:spcAft>
                        <a:buFont typeface="Symbol"/>
                        <a:buChar char=""/>
                      </a:pPr>
                      <a:r>
                        <a:rPr lang="en-US" sz="1500" dirty="0">
                          <a:solidFill>
                            <a:srgbClr val="000000"/>
                          </a:solidFill>
                          <a:latin typeface="Berlin Sans FB" pitchFamily="34" charset="0"/>
                          <a:ea typeface="Times New Roman"/>
                          <a:cs typeface="Times New Roman"/>
                        </a:rPr>
                        <a:t>Based on the trust and confidence of the appointing authority or head of unit;</a:t>
                      </a:r>
                      <a:endParaRPr lang="en-US" sz="1500" dirty="0">
                        <a:latin typeface="Berlin Sans FB" pitchFamily="34" charset="0"/>
                        <a:ea typeface="Times New Roman"/>
                        <a:cs typeface="Times New Roman"/>
                      </a:endParaRPr>
                    </a:p>
                    <a:p>
                      <a:pPr marL="342900" marR="0" lvl="0" indent="-342900">
                        <a:lnSpc>
                          <a:spcPct val="115000"/>
                        </a:lnSpc>
                        <a:spcBef>
                          <a:spcPts val="0"/>
                        </a:spcBef>
                        <a:spcAft>
                          <a:spcPts val="0"/>
                        </a:spcAft>
                        <a:buFont typeface="Symbol"/>
                        <a:buChar char=""/>
                      </a:pPr>
                      <a:r>
                        <a:rPr lang="en-US" sz="1500" dirty="0">
                          <a:solidFill>
                            <a:srgbClr val="000000"/>
                          </a:solidFill>
                          <a:latin typeface="Berlin Sans FB" pitchFamily="34" charset="0"/>
                          <a:ea typeface="Times New Roman"/>
                          <a:cs typeface="Times New Roman"/>
                        </a:rPr>
                        <a:t>Co-existent with the incumbent;</a:t>
                      </a:r>
                      <a:endParaRPr lang="en-US" sz="1500" dirty="0">
                        <a:latin typeface="Berlin Sans FB" pitchFamily="34" charset="0"/>
                        <a:ea typeface="Times New Roman"/>
                        <a:cs typeface="Times New Roman"/>
                      </a:endParaRPr>
                    </a:p>
                    <a:p>
                      <a:pPr marL="342900" marR="0" lvl="0" indent="-342900">
                        <a:lnSpc>
                          <a:spcPct val="115000"/>
                        </a:lnSpc>
                        <a:spcBef>
                          <a:spcPts val="0"/>
                        </a:spcBef>
                        <a:spcAft>
                          <a:spcPts val="0"/>
                        </a:spcAft>
                        <a:buFont typeface="Symbol"/>
                        <a:buChar char=""/>
                      </a:pPr>
                      <a:r>
                        <a:rPr lang="en-US" sz="1500" dirty="0">
                          <a:solidFill>
                            <a:srgbClr val="000000"/>
                          </a:solidFill>
                          <a:latin typeface="Berlin Sans FB" pitchFamily="34" charset="0"/>
                          <a:ea typeface="Times New Roman"/>
                          <a:cs typeface="Times New Roman"/>
                        </a:rPr>
                        <a:t>Limited by the duration of the project;</a:t>
                      </a:r>
                      <a:endParaRPr lang="en-US" sz="1500" dirty="0">
                        <a:latin typeface="Berlin Sans FB" pitchFamily="34" charset="0"/>
                        <a:ea typeface="Times New Roman"/>
                        <a:cs typeface="Times New Roman"/>
                      </a:endParaRPr>
                    </a:p>
                    <a:p>
                      <a:pPr marL="342900" marR="0" lvl="0" indent="-342900">
                        <a:lnSpc>
                          <a:spcPct val="115000"/>
                        </a:lnSpc>
                        <a:spcBef>
                          <a:spcPts val="0"/>
                        </a:spcBef>
                        <a:spcAft>
                          <a:spcPts val="0"/>
                        </a:spcAft>
                        <a:buFont typeface="Symbol"/>
                        <a:buChar char=""/>
                      </a:pPr>
                      <a:r>
                        <a:rPr lang="en-US" sz="1500" dirty="0">
                          <a:solidFill>
                            <a:srgbClr val="000000"/>
                          </a:solidFill>
                          <a:latin typeface="Berlin Sans FB" pitchFamily="34" charset="0"/>
                          <a:ea typeface="Times New Roman"/>
                          <a:cs typeface="Times New Roman"/>
                        </a:rPr>
                        <a:t>Co-existent with the appointee;</a:t>
                      </a:r>
                      <a:endParaRPr lang="en-US" sz="1500" dirty="0">
                        <a:latin typeface="Berlin Sans FB" pitchFamily="34" charset="0"/>
                        <a:ea typeface="Times New Roman"/>
                        <a:cs typeface="Times New Roman"/>
                      </a:endParaRPr>
                    </a:p>
                    <a:p>
                      <a:pPr marL="342900" marR="0" lvl="0" indent="-342900">
                        <a:lnSpc>
                          <a:spcPct val="115000"/>
                        </a:lnSpc>
                        <a:spcBef>
                          <a:spcPts val="0"/>
                        </a:spcBef>
                        <a:spcAft>
                          <a:spcPts val="0"/>
                        </a:spcAft>
                        <a:buFont typeface="Symbol"/>
                        <a:buChar char=""/>
                      </a:pPr>
                      <a:r>
                        <a:rPr lang="en-US" sz="1500" dirty="0">
                          <a:solidFill>
                            <a:srgbClr val="000000"/>
                          </a:solidFill>
                          <a:latin typeface="Berlin Sans FB" pitchFamily="34" charset="0"/>
                          <a:ea typeface="Times New Roman"/>
                          <a:cs typeface="Times New Roman"/>
                        </a:rPr>
                        <a:t>Appointments of personnel under the Foreign-Assisted Projects (FAP) shall be co-terminus with the project.</a:t>
                      </a:r>
                      <a:endParaRPr lang="en-US" sz="1500" dirty="0">
                        <a:latin typeface="Berlin Sans FB" pitchFamily="34" charset="0"/>
                        <a:ea typeface="Times New Roman"/>
                        <a:cs typeface="Times New Roman"/>
                      </a:endParaRPr>
                    </a:p>
                    <a:p>
                      <a:pPr marL="342900" marR="0" lvl="0" indent="-342900">
                        <a:lnSpc>
                          <a:spcPct val="115000"/>
                        </a:lnSpc>
                        <a:spcBef>
                          <a:spcPts val="0"/>
                        </a:spcBef>
                        <a:spcAft>
                          <a:spcPts val="0"/>
                        </a:spcAft>
                        <a:buSzPts val="1100"/>
                        <a:buFont typeface="Wingdings 3"/>
                        <a:buChar char=""/>
                      </a:pPr>
                      <a:r>
                        <a:rPr lang="en-US" sz="1500" dirty="0">
                          <a:solidFill>
                            <a:srgbClr val="000000"/>
                          </a:solidFill>
                          <a:latin typeface="Berlin Sans FB" pitchFamily="34" charset="0"/>
                          <a:ea typeface="Times New Roman"/>
                          <a:cs typeface="Times New Roman"/>
                        </a:rPr>
                        <a:t>Contractual : issued to a person who shall undertake specific work or job for a limited period of time not to exceed one (1) year</a:t>
                      </a:r>
                      <a:endParaRPr lang="en-US" sz="1500" dirty="0">
                        <a:latin typeface="Berlin Sans FB" pitchFamily="34" charset="0"/>
                        <a:ea typeface="Times New Roman"/>
                        <a:cs typeface="Times New Roman"/>
                      </a:endParaRPr>
                    </a:p>
                    <a:p>
                      <a:pPr marL="0" marR="0">
                        <a:lnSpc>
                          <a:spcPct val="115000"/>
                        </a:lnSpc>
                        <a:spcBef>
                          <a:spcPts val="0"/>
                        </a:spcBef>
                        <a:spcAft>
                          <a:spcPts val="0"/>
                        </a:spcAft>
                      </a:pPr>
                      <a:r>
                        <a:rPr lang="en-US" sz="1500" dirty="0">
                          <a:solidFill>
                            <a:srgbClr val="000000"/>
                          </a:solidFill>
                          <a:latin typeface="Berlin Sans FB" pitchFamily="34" charset="0"/>
                          <a:ea typeface="Times New Roman"/>
                          <a:cs typeface="Times New Roman"/>
                        </a:rPr>
                        <a:t>Casual/Emergency: used only for essential and necessary services where there are not enough regular staff to meet the demands of the service. These are normally emergency laborers hired for a period not exceeding six (6) months. </a:t>
                      </a:r>
                      <a:endParaRPr lang="en-US" sz="1500" dirty="0">
                        <a:latin typeface="Berlin Sans FB" pitchFamily="34" charset="0"/>
                        <a:ea typeface="Times New Roman"/>
                        <a:cs typeface="Times New Roman"/>
                      </a:endParaRPr>
                    </a:p>
                    <a:p>
                      <a:pPr marL="0" marR="0">
                        <a:lnSpc>
                          <a:spcPct val="115000"/>
                        </a:lnSpc>
                        <a:spcBef>
                          <a:spcPts val="0"/>
                        </a:spcBef>
                        <a:spcAft>
                          <a:spcPts val="0"/>
                        </a:spcAft>
                      </a:pPr>
                      <a:r>
                        <a:rPr lang="en-US" sz="1500" dirty="0">
                          <a:solidFill>
                            <a:srgbClr val="000000"/>
                          </a:solidFill>
                          <a:latin typeface="Berlin Sans FB" pitchFamily="34" charset="0"/>
                          <a:ea typeface="Times New Roman"/>
                          <a:cs typeface="Times New Roman"/>
                        </a:rPr>
                        <a:t>*Job Order/Contract of Service</a:t>
                      </a:r>
                      <a:endParaRPr lang="en-US" sz="1500" dirty="0">
                        <a:latin typeface="Berlin Sans FB" pitchFamily="34" charset="0"/>
                        <a:ea typeface="Times New Roman"/>
                        <a:cs typeface="Times New Roman"/>
                      </a:endParaRPr>
                    </a:p>
                    <a:p>
                      <a:pPr marL="0" marR="0">
                        <a:lnSpc>
                          <a:spcPct val="115000"/>
                        </a:lnSpc>
                        <a:spcBef>
                          <a:spcPts val="0"/>
                        </a:spcBef>
                        <a:spcAft>
                          <a:spcPts val="0"/>
                        </a:spcAft>
                      </a:pPr>
                      <a:r>
                        <a:rPr lang="en-US" sz="1500" dirty="0">
                          <a:solidFill>
                            <a:srgbClr val="000000"/>
                          </a:solidFill>
                          <a:latin typeface="Berlin Sans FB" pitchFamily="34" charset="0"/>
                          <a:ea typeface="Times New Roman"/>
                          <a:cs typeface="Times New Roman"/>
                        </a:rPr>
                        <a:t>* Volunteer</a:t>
                      </a:r>
                      <a:endParaRPr lang="en-US" sz="15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 SF 7- School Personnel Assignment List and Basic Profile</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371601"/>
          <a:ext cx="8153400" cy="4534613"/>
        </p:xfrm>
        <a:graphic>
          <a:graphicData uri="http://schemas.openxmlformats.org/drawingml/2006/table">
            <a:tbl>
              <a:tblPr firstRow="1" bandRow="1">
                <a:tableStyleId>{93296810-A885-4BE3-A3E7-6D5BEEA58F35}</a:tableStyleId>
              </a:tblPr>
              <a:tblGrid>
                <a:gridCol w="457200"/>
                <a:gridCol w="3001780"/>
                <a:gridCol w="4694420"/>
              </a:tblGrid>
              <a:tr h="344408">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624839">
                <a:tc rowSpan="2">
                  <a:txBody>
                    <a:bodyPr/>
                    <a:lstStyle/>
                    <a:p>
                      <a:pPr marL="0" marR="0" algn="r">
                        <a:lnSpc>
                          <a:spcPct val="115000"/>
                        </a:lnSpc>
                        <a:spcBef>
                          <a:spcPts val="0"/>
                        </a:spcBef>
                        <a:spcAft>
                          <a:spcPts val="0"/>
                        </a:spcAft>
                      </a:pPr>
                      <a:r>
                        <a:rPr lang="en-US" sz="2400" dirty="0" smtClean="0">
                          <a:solidFill>
                            <a:srgbClr val="000000"/>
                          </a:solidFill>
                          <a:latin typeface="Berlin Sans FB" pitchFamily="34" charset="0"/>
                          <a:ea typeface="Times New Roman"/>
                          <a:cs typeface="Times New Roman"/>
                        </a:rPr>
                        <a:t>14</a:t>
                      </a:r>
                      <a:endParaRPr lang="en-US" sz="24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Educational Qualification – </a:t>
                      </a:r>
                      <a:r>
                        <a:rPr lang="en-US" sz="2400" dirty="0" smtClean="0">
                          <a:solidFill>
                            <a:srgbClr val="000000"/>
                          </a:solidFill>
                          <a:latin typeface="Berlin Sans FB" pitchFamily="34" charset="0"/>
                          <a:ea typeface="Times New Roman"/>
                          <a:cs typeface="Times New Roman"/>
                        </a:rPr>
                        <a:t>Degree/</a:t>
                      </a:r>
                      <a:endParaRPr lang="en-US" sz="2400" dirty="0">
                        <a:latin typeface="Berlin Sans FB" pitchFamily="34" charset="0"/>
                        <a:ea typeface="Times New Roman"/>
                        <a:cs typeface="Times New Roman"/>
                      </a:endParaRPr>
                    </a:p>
                  </a:txBody>
                  <a:tcPr marL="68580" marR="68580" marT="0" marB="0"/>
                </a:tc>
                <a:tc rowSpan="2">
                  <a:txBody>
                    <a:bodyPr/>
                    <a:lstStyle/>
                    <a:p>
                      <a:pPr marL="0" marR="0">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Highest Educational Attainment </a:t>
                      </a:r>
                      <a:endParaRPr lang="en-US" sz="2400" dirty="0">
                        <a:latin typeface="Berlin Sans FB" pitchFamily="34" charset="0"/>
                        <a:ea typeface="Times New Roman"/>
                        <a:cs typeface="Times New Roman"/>
                      </a:endParaRPr>
                    </a:p>
                  </a:txBody>
                  <a:tcPr marL="68580" marR="68580" marT="0" marB="0"/>
                </a:tc>
              </a:tr>
              <a:tr h="542515">
                <a:tc vMerge="1">
                  <a:txBody>
                    <a:bodyPr/>
                    <a:lstStyle/>
                    <a:p>
                      <a:endParaRPr lang="en-US"/>
                    </a:p>
                  </a:txBody>
                  <a:tcPr/>
                </a:tc>
                <a:tc>
                  <a:txBody>
                    <a:bodyPr/>
                    <a:lstStyle/>
                    <a:p>
                      <a:pPr marL="0" marR="0">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Post-graduate</a:t>
                      </a:r>
                      <a:endParaRPr lang="en-US" sz="2400" dirty="0">
                        <a:latin typeface="Berlin Sans FB" pitchFamily="34" charset="0"/>
                        <a:ea typeface="Times New Roman"/>
                        <a:cs typeface="Times New Roman"/>
                      </a:endParaRPr>
                    </a:p>
                  </a:txBody>
                  <a:tcPr marL="68580" marR="68580" marT="0" marB="0"/>
                </a:tc>
                <a:tc vMerge="1">
                  <a:txBody>
                    <a:bodyPr/>
                    <a:lstStyle/>
                    <a:p>
                      <a:endParaRPr lang="en-US"/>
                    </a:p>
                  </a:txBody>
                  <a:tcPr/>
                </a:tc>
              </a:tr>
              <a:tr h="1102594">
                <a:tc>
                  <a:txBody>
                    <a:bodyPr/>
                    <a:lstStyle/>
                    <a:p>
                      <a:pPr marL="0" marR="0" algn="r">
                        <a:lnSpc>
                          <a:spcPct val="115000"/>
                        </a:lnSpc>
                        <a:spcBef>
                          <a:spcPts val="0"/>
                        </a:spcBef>
                        <a:spcAft>
                          <a:spcPts val="0"/>
                        </a:spcAft>
                      </a:pPr>
                      <a:r>
                        <a:rPr lang="en-US" sz="2400" dirty="0" smtClean="0">
                          <a:solidFill>
                            <a:srgbClr val="000000"/>
                          </a:solidFill>
                          <a:latin typeface="Berlin Sans FB" pitchFamily="34" charset="0"/>
                          <a:ea typeface="Times New Roman"/>
                          <a:cs typeface="Times New Roman"/>
                        </a:rPr>
                        <a:t>15</a:t>
                      </a:r>
                      <a:endParaRPr lang="en-US" sz="24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Educational Qualification – </a:t>
                      </a:r>
                      <a:r>
                        <a:rPr lang="en-US" sz="2400" dirty="0" smtClean="0">
                          <a:solidFill>
                            <a:srgbClr val="000000"/>
                          </a:solidFill>
                          <a:latin typeface="Berlin Sans FB" pitchFamily="34" charset="0"/>
                          <a:ea typeface="Times New Roman"/>
                          <a:cs typeface="Times New Roman"/>
                        </a:rPr>
                        <a:t>Major</a:t>
                      </a:r>
                    </a:p>
                    <a:p>
                      <a:pPr marL="0" marR="0">
                        <a:lnSpc>
                          <a:spcPct val="115000"/>
                        </a:lnSpc>
                        <a:spcBef>
                          <a:spcPts val="0"/>
                        </a:spcBef>
                        <a:spcAft>
                          <a:spcPts val="0"/>
                        </a:spcAft>
                      </a:pPr>
                      <a:endParaRPr lang="en-US" sz="2400" dirty="0">
                        <a:latin typeface="Berlin Sans FB" pitchFamily="34" charset="0"/>
                        <a:ea typeface="Times New Roman"/>
                        <a:cs typeface="Times New Roman"/>
                      </a:endParaRPr>
                    </a:p>
                  </a:txBody>
                  <a:tcPr marL="68580" marR="68580" marT="0" marB="0"/>
                </a:tc>
                <a:tc rowSpan="2">
                  <a:txBody>
                    <a:bodyPr/>
                    <a:lstStyle/>
                    <a:p>
                      <a:pPr marL="0" marR="0" algn="l">
                        <a:lnSpc>
                          <a:spcPct val="115000"/>
                        </a:lnSpc>
                        <a:spcBef>
                          <a:spcPts val="0"/>
                        </a:spcBef>
                        <a:spcAft>
                          <a:spcPts val="0"/>
                        </a:spcAft>
                      </a:pPr>
                      <a:endParaRPr lang="en-US" sz="2400" dirty="0" smtClean="0">
                        <a:solidFill>
                          <a:srgbClr val="000000"/>
                        </a:solidFill>
                        <a:latin typeface="Berlin Sans FB" pitchFamily="34" charset="0"/>
                        <a:ea typeface="Times New Roman"/>
                        <a:cs typeface="Times New Roman"/>
                      </a:endParaRPr>
                    </a:p>
                    <a:p>
                      <a:pPr marL="0" marR="0" algn="l">
                        <a:lnSpc>
                          <a:spcPct val="115000"/>
                        </a:lnSpc>
                        <a:spcBef>
                          <a:spcPts val="0"/>
                        </a:spcBef>
                        <a:spcAft>
                          <a:spcPts val="0"/>
                        </a:spcAft>
                      </a:pPr>
                      <a:endParaRPr lang="en-US" sz="2400" dirty="0" smtClean="0">
                        <a:solidFill>
                          <a:srgbClr val="000000"/>
                        </a:solidFill>
                        <a:latin typeface="Berlin Sans FB" pitchFamily="34" charset="0"/>
                        <a:ea typeface="Times New Roman"/>
                        <a:cs typeface="Times New Roman"/>
                      </a:endParaRPr>
                    </a:p>
                    <a:p>
                      <a:pPr marL="0" marR="0" algn="l">
                        <a:lnSpc>
                          <a:spcPct val="115000"/>
                        </a:lnSpc>
                        <a:spcBef>
                          <a:spcPts val="0"/>
                        </a:spcBef>
                        <a:spcAft>
                          <a:spcPts val="0"/>
                        </a:spcAft>
                      </a:pPr>
                      <a:r>
                        <a:rPr lang="en-US" sz="2400" dirty="0" smtClean="0">
                          <a:solidFill>
                            <a:srgbClr val="000000"/>
                          </a:solidFill>
                          <a:latin typeface="Berlin Sans FB" pitchFamily="34" charset="0"/>
                          <a:ea typeface="Times New Roman"/>
                          <a:cs typeface="Times New Roman"/>
                        </a:rPr>
                        <a:t>Area </a:t>
                      </a:r>
                      <a:r>
                        <a:rPr lang="en-US" sz="2400" dirty="0">
                          <a:solidFill>
                            <a:srgbClr val="000000"/>
                          </a:solidFill>
                          <a:latin typeface="Berlin Sans FB" pitchFamily="34" charset="0"/>
                          <a:ea typeface="Times New Roman"/>
                          <a:cs typeface="Times New Roman"/>
                        </a:rPr>
                        <a:t>of Specialization/field of study or specialized </a:t>
                      </a:r>
                      <a:r>
                        <a:rPr lang="en-US" sz="2400" dirty="0" smtClean="0">
                          <a:solidFill>
                            <a:srgbClr val="000000"/>
                          </a:solidFill>
                          <a:latin typeface="Berlin Sans FB" pitchFamily="34" charset="0"/>
                          <a:ea typeface="Times New Roman"/>
                          <a:cs typeface="Times New Roman"/>
                        </a:rPr>
                        <a:t>training</a:t>
                      </a:r>
                      <a:endParaRPr lang="en-US" sz="2400" dirty="0">
                        <a:latin typeface="Berlin Sans FB" pitchFamily="34" charset="0"/>
                        <a:ea typeface="Times New Roman"/>
                        <a:cs typeface="Times New Roman"/>
                      </a:endParaRPr>
                    </a:p>
                  </a:txBody>
                  <a:tcPr marL="68580" marR="68580" marT="0" marB="0"/>
                </a:tc>
              </a:tr>
              <a:tr h="1102594">
                <a:tc>
                  <a:txBody>
                    <a:bodyPr/>
                    <a:lstStyle/>
                    <a:p>
                      <a:pPr marL="0" marR="0" algn="r">
                        <a:lnSpc>
                          <a:spcPct val="115000"/>
                        </a:lnSpc>
                        <a:spcBef>
                          <a:spcPts val="0"/>
                        </a:spcBef>
                        <a:spcAft>
                          <a:spcPts val="0"/>
                        </a:spcAft>
                      </a:pPr>
                      <a:r>
                        <a:rPr lang="en-US" sz="2400" dirty="0" smtClean="0">
                          <a:solidFill>
                            <a:srgbClr val="000000"/>
                          </a:solidFill>
                          <a:latin typeface="Berlin Sans FB" pitchFamily="34" charset="0"/>
                          <a:ea typeface="Times New Roman"/>
                          <a:cs typeface="Times New Roman"/>
                        </a:rPr>
                        <a:t>16</a:t>
                      </a:r>
                      <a:endParaRPr lang="en-US" sz="24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Educational Qualification – </a:t>
                      </a:r>
                      <a:r>
                        <a:rPr lang="en-US" sz="2400" dirty="0" smtClean="0">
                          <a:solidFill>
                            <a:srgbClr val="000000"/>
                          </a:solidFill>
                          <a:latin typeface="Berlin Sans FB" pitchFamily="34" charset="0"/>
                          <a:ea typeface="Times New Roman"/>
                          <a:cs typeface="Times New Roman"/>
                        </a:rPr>
                        <a:t>Minor</a:t>
                      </a:r>
                    </a:p>
                  </a:txBody>
                  <a:tcPr marL="68580" marR="68580" marT="0" marB="0"/>
                </a:tc>
                <a:tc vMerge="1">
                  <a:txBody>
                    <a:bodyPr/>
                    <a:lstStyle/>
                    <a:p>
                      <a:pPr marL="0" marR="0">
                        <a:lnSpc>
                          <a:spcPct val="115000"/>
                        </a:lnSpc>
                        <a:spcBef>
                          <a:spcPts val="0"/>
                        </a:spcBef>
                        <a:spcAft>
                          <a:spcPts val="0"/>
                        </a:spcAft>
                      </a:pPr>
                      <a:endParaRPr lang="en-US" sz="20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 SF 7- School Personnel Assignment List and Basic Profile</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371601"/>
          <a:ext cx="8153400" cy="4782312"/>
        </p:xfrm>
        <a:graphic>
          <a:graphicData uri="http://schemas.openxmlformats.org/drawingml/2006/table">
            <a:tbl>
              <a:tblPr firstRow="1" bandRow="1">
                <a:tableStyleId>{93296810-A885-4BE3-A3E7-6D5BEEA58F35}</a:tableStyleId>
              </a:tblPr>
              <a:tblGrid>
                <a:gridCol w="457200"/>
                <a:gridCol w="3001780"/>
                <a:gridCol w="4694420"/>
              </a:tblGrid>
              <a:tr h="344408">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844324">
                <a:tc>
                  <a:txBody>
                    <a:bodyPr/>
                    <a:lstStyle/>
                    <a:p>
                      <a:pPr marL="0" marR="0" algn="r">
                        <a:lnSpc>
                          <a:spcPct val="115000"/>
                        </a:lnSpc>
                        <a:spcBef>
                          <a:spcPts val="0"/>
                        </a:spcBef>
                        <a:spcAft>
                          <a:spcPts val="0"/>
                        </a:spcAft>
                      </a:pPr>
                      <a:r>
                        <a:rPr lang="en-US" sz="2100" dirty="0">
                          <a:solidFill>
                            <a:srgbClr val="000000"/>
                          </a:solidFill>
                          <a:latin typeface="Berlin Sans FB" pitchFamily="34" charset="0"/>
                          <a:ea typeface="Times New Roman"/>
                          <a:cs typeface="Times New Roman"/>
                        </a:rPr>
                        <a:t>19</a:t>
                      </a:r>
                      <a:endParaRPr lang="en-US" sz="21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100" dirty="0">
                          <a:solidFill>
                            <a:srgbClr val="000000"/>
                          </a:solidFill>
                          <a:latin typeface="Berlin Sans FB" pitchFamily="34" charset="0"/>
                          <a:ea typeface="Times New Roman"/>
                          <a:cs typeface="Times New Roman"/>
                        </a:rPr>
                        <a:t>Subject Taught (include Year &amp; Section) Advisory Class &amp; Other Assignment (Please Specify)</a:t>
                      </a:r>
                      <a:endParaRPr lang="en-US" sz="21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100" dirty="0">
                          <a:solidFill>
                            <a:srgbClr val="000000"/>
                          </a:solidFill>
                          <a:latin typeface="Berlin Sans FB" pitchFamily="34" charset="0"/>
                          <a:ea typeface="Times New Roman"/>
                          <a:cs typeface="Times New Roman"/>
                        </a:rPr>
                        <a:t>Indicate subject areas being taught (include administrative/ancillary assignment if any).   Advisory class must be included in reporting teacher’s assignment. Assignment of non-teaching personnel shall also reflect in this column. </a:t>
                      </a:r>
                      <a:endParaRPr lang="en-US" sz="2100" dirty="0">
                        <a:latin typeface="Berlin Sans FB" pitchFamily="34" charset="0"/>
                        <a:ea typeface="Times New Roman"/>
                        <a:cs typeface="Times New Roman"/>
                      </a:endParaRPr>
                    </a:p>
                  </a:txBody>
                  <a:tcPr marL="68580" marR="68580" marT="0" marB="0"/>
                </a:tc>
              </a:tr>
              <a:tr h="542515">
                <a:tc>
                  <a:txBody>
                    <a:bodyPr/>
                    <a:lstStyle/>
                    <a:p>
                      <a:pPr marL="0" marR="0" algn="r">
                        <a:lnSpc>
                          <a:spcPct val="115000"/>
                        </a:lnSpc>
                        <a:spcBef>
                          <a:spcPts val="0"/>
                        </a:spcBef>
                        <a:spcAft>
                          <a:spcPts val="0"/>
                        </a:spcAft>
                      </a:pPr>
                      <a:r>
                        <a:rPr lang="en-US" sz="2100">
                          <a:solidFill>
                            <a:srgbClr val="000000"/>
                          </a:solidFill>
                          <a:latin typeface="Berlin Sans FB" pitchFamily="34" charset="0"/>
                          <a:ea typeface="Times New Roman"/>
                          <a:cs typeface="Times New Roman"/>
                        </a:rPr>
                        <a:t>20</a:t>
                      </a:r>
                      <a:endParaRPr lang="en-US" sz="21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100" dirty="0">
                          <a:solidFill>
                            <a:srgbClr val="000000"/>
                          </a:solidFill>
                          <a:latin typeface="Berlin Sans FB" pitchFamily="34" charset="0"/>
                          <a:ea typeface="Times New Roman"/>
                          <a:cs typeface="Times New Roman"/>
                        </a:rPr>
                        <a:t>Daily Program (time duration) </a:t>
                      </a:r>
                      <a:br>
                        <a:rPr lang="en-US" sz="2100" dirty="0">
                          <a:solidFill>
                            <a:srgbClr val="000000"/>
                          </a:solidFill>
                          <a:latin typeface="Berlin Sans FB" pitchFamily="34" charset="0"/>
                          <a:ea typeface="Times New Roman"/>
                          <a:cs typeface="Times New Roman"/>
                        </a:rPr>
                      </a:br>
                      <a:r>
                        <a:rPr lang="en-US" sz="2100" dirty="0">
                          <a:solidFill>
                            <a:srgbClr val="000000"/>
                          </a:solidFill>
                          <a:latin typeface="Berlin Sans FB" pitchFamily="34" charset="0"/>
                          <a:ea typeface="Times New Roman"/>
                          <a:cs typeface="Times New Roman"/>
                        </a:rPr>
                        <a:t>– From / to</a:t>
                      </a:r>
                      <a:endParaRPr lang="en-US" sz="21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100" dirty="0">
                          <a:solidFill>
                            <a:srgbClr val="000000"/>
                          </a:solidFill>
                          <a:latin typeface="Berlin Sans FB" pitchFamily="34" charset="0"/>
                          <a:ea typeface="Times New Roman"/>
                          <a:cs typeface="Times New Roman"/>
                        </a:rPr>
                        <a:t>For Teachers only. This is the daily schedule of the teacher for the subject areas he/she handles on a weekly basis. Total assigned teaching minutes per week for each subject area must be reflected. </a:t>
                      </a:r>
                      <a:endParaRPr lang="en-US" sz="21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 SF 7- School Personnel Assignment List and Basic Profile</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371601"/>
          <a:ext cx="8153400" cy="3993642"/>
        </p:xfrm>
        <a:graphic>
          <a:graphicData uri="http://schemas.openxmlformats.org/drawingml/2006/table">
            <a:tbl>
              <a:tblPr firstRow="1" bandRow="1">
                <a:tableStyleId>{93296810-A885-4BE3-A3E7-6D5BEEA58F35}</a:tableStyleId>
              </a:tblPr>
              <a:tblGrid>
                <a:gridCol w="457200"/>
                <a:gridCol w="3001780"/>
                <a:gridCol w="4694420"/>
              </a:tblGrid>
              <a:tr h="344408">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844324">
                <a:tc>
                  <a:txBody>
                    <a:bodyPr/>
                    <a:lstStyle/>
                    <a:p>
                      <a:pPr marL="0" marR="0" algn="r">
                        <a:lnSpc>
                          <a:spcPct val="115000"/>
                        </a:lnSpc>
                        <a:spcBef>
                          <a:spcPts val="0"/>
                        </a:spcBef>
                        <a:spcAft>
                          <a:spcPts val="0"/>
                        </a:spcAft>
                      </a:pPr>
                      <a:r>
                        <a:rPr lang="en-US" sz="2300" dirty="0" smtClean="0">
                          <a:solidFill>
                            <a:srgbClr val="000000"/>
                          </a:solidFill>
                          <a:latin typeface="Berlin Sans FB" pitchFamily="34" charset="0"/>
                          <a:ea typeface="Times New Roman"/>
                          <a:cs typeface="Times New Roman"/>
                        </a:rPr>
                        <a:t>19</a:t>
                      </a:r>
                      <a:endParaRPr lang="en-US" sz="23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Average Teaching Minutes per Day                   </a:t>
                      </a:r>
                      <a:endParaRPr lang="en-US" sz="23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Add the total number of minutes per day for each subject area and divide by 5 days.</a:t>
                      </a:r>
                      <a:endParaRPr lang="en-US" sz="2300" dirty="0">
                        <a:latin typeface="Berlin Sans FB" pitchFamily="34" charset="0"/>
                        <a:ea typeface="Times New Roman"/>
                        <a:cs typeface="Times New Roman"/>
                      </a:endParaRPr>
                    </a:p>
                  </a:txBody>
                  <a:tcPr marL="68580" marR="68580" marT="0" marB="0"/>
                </a:tc>
              </a:tr>
              <a:tr h="542515">
                <a:tc>
                  <a:txBody>
                    <a:bodyPr/>
                    <a:lstStyle/>
                    <a:p>
                      <a:pPr marL="0" marR="0" algn="r">
                        <a:lnSpc>
                          <a:spcPct val="115000"/>
                        </a:lnSpc>
                        <a:spcBef>
                          <a:spcPts val="0"/>
                        </a:spcBef>
                        <a:spcAft>
                          <a:spcPts val="0"/>
                        </a:spcAft>
                      </a:pPr>
                      <a:r>
                        <a:rPr lang="en-US" sz="2300" dirty="0" smtClean="0">
                          <a:solidFill>
                            <a:srgbClr val="000000"/>
                          </a:solidFill>
                          <a:latin typeface="Berlin Sans FB" pitchFamily="34" charset="0"/>
                          <a:ea typeface="Times New Roman"/>
                          <a:cs typeface="Times New Roman"/>
                        </a:rPr>
                        <a:t>20</a:t>
                      </a:r>
                      <a:endParaRPr lang="en-US" sz="23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a:solidFill>
                            <a:srgbClr val="000000"/>
                          </a:solidFill>
                          <a:latin typeface="Berlin Sans FB" pitchFamily="34" charset="0"/>
                          <a:ea typeface="Times New Roman"/>
                          <a:cs typeface="Times New Roman"/>
                        </a:rPr>
                        <a:t>Remark/s (For Detailed Items, indicate name of school/office)</a:t>
                      </a:r>
                      <a:endParaRPr lang="en-US" sz="23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Particular information about the personnel (IP, Detailed or other specific information required in the EBEIS/HRIS)</a:t>
                      </a:r>
                      <a:endParaRPr lang="en-US" sz="2300" dirty="0">
                        <a:latin typeface="Berlin Sans FB" pitchFamily="34" charset="0"/>
                        <a:ea typeface="Times New Roman"/>
                        <a:cs typeface="Times New Roman"/>
                      </a:endParaRPr>
                    </a:p>
                  </a:txBody>
                  <a:tcPr marL="68580" marR="68580" marT="0" marB="0"/>
                </a:tc>
              </a:tr>
              <a:tr h="542515">
                <a:tc>
                  <a:txBody>
                    <a:bodyPr/>
                    <a:lstStyle/>
                    <a:p>
                      <a:pPr marL="0" marR="0" algn="r">
                        <a:lnSpc>
                          <a:spcPct val="115000"/>
                        </a:lnSpc>
                        <a:spcBef>
                          <a:spcPts val="0"/>
                        </a:spcBef>
                        <a:spcAft>
                          <a:spcPts val="0"/>
                        </a:spcAft>
                      </a:pPr>
                      <a:r>
                        <a:rPr lang="en-US" sz="2300" dirty="0" smtClean="0">
                          <a:solidFill>
                            <a:srgbClr val="000000"/>
                          </a:solidFill>
                          <a:latin typeface="Berlin Sans FB" pitchFamily="34" charset="0"/>
                          <a:ea typeface="Times New Roman"/>
                          <a:cs typeface="Times New Roman"/>
                        </a:rPr>
                        <a:t>21</a:t>
                      </a:r>
                      <a:endParaRPr lang="en-US" sz="23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a:solidFill>
                            <a:srgbClr val="000000"/>
                          </a:solidFill>
                          <a:latin typeface="Berlin Sans FB" pitchFamily="34" charset="0"/>
                          <a:ea typeface="Times New Roman"/>
                          <a:cs typeface="Times New Roman"/>
                        </a:rPr>
                        <a:t>Name and Signature of School Head</a:t>
                      </a:r>
                      <a:endParaRPr lang="en-US" sz="23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The name and signature of the school head who prepared this form. </a:t>
                      </a:r>
                      <a:endParaRPr lang="en-US" sz="23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odified School Forms for School Heads.mp4">
            <a:hlinkClick r:id="" action="ppaction://media"/>
          </p:cNvPr>
          <p:cNvPicPr>
            <a:picLocks noRot="1" noChangeAspect="1"/>
          </p:cNvPicPr>
          <p:nvPr>
            <a:videoFile r:link="rId1"/>
          </p:nvPr>
        </p:nvPicPr>
        <p:blipFill>
          <a:blip r:embed="rId3"/>
          <a:stretch>
            <a:fillRect/>
          </a:stretch>
        </p:blipFill>
        <p:spPr>
          <a:xfrm>
            <a:off x="549640" y="476250"/>
            <a:ext cx="8001000" cy="6000750"/>
          </a:xfrm>
          <a:prstGeom prst="rect">
            <a:avLst/>
          </a:prstGeom>
        </p:spPr>
      </p:pic>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odified School Forms for Teachers[1].mp4">
            <a:hlinkClick r:id="" action="ppaction://media"/>
          </p:cNvPr>
          <p:cNvPicPr>
            <a:picLocks noRot="1" noChangeAspect="1"/>
          </p:cNvPicPr>
          <p:nvPr>
            <a:videoFile r:link="rId1"/>
          </p:nvPr>
        </p:nvPicPr>
        <p:blipFill>
          <a:blip r:embed="rId3"/>
          <a:stretch>
            <a:fillRect/>
          </a:stretch>
        </p:blipFill>
        <p:spPr>
          <a:xfrm>
            <a:off x="533400" y="476250"/>
            <a:ext cx="8001000" cy="6000750"/>
          </a:xfrm>
          <a:prstGeom prst="rect">
            <a:avLst/>
          </a:prstGeom>
        </p:spPr>
      </p:pic>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SF 4- Monthly Learner’s Movement and Attendance</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524000"/>
          <a:ext cx="8153400" cy="4892662"/>
        </p:xfrm>
        <a:graphic>
          <a:graphicData uri="http://schemas.openxmlformats.org/drawingml/2006/table">
            <a:tbl>
              <a:tblPr firstRow="1" bandRow="1">
                <a:tableStyleId>{93296810-A885-4BE3-A3E7-6D5BEEA58F35}</a:tableStyleId>
              </a:tblPr>
              <a:tblGrid>
                <a:gridCol w="457200"/>
                <a:gridCol w="2696980"/>
                <a:gridCol w="4999220"/>
              </a:tblGrid>
              <a:tr h="354996">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1397181">
                <a:tc>
                  <a:txBody>
                    <a:bodyPr/>
                    <a:lstStyle/>
                    <a:p>
                      <a:pPr marL="0" marR="0" algn="r">
                        <a:lnSpc>
                          <a:spcPct val="115000"/>
                        </a:lnSpc>
                        <a:spcBef>
                          <a:spcPts val="0"/>
                        </a:spcBef>
                        <a:spcAft>
                          <a:spcPts val="0"/>
                        </a:spcAft>
                      </a:pPr>
                      <a:r>
                        <a:rPr lang="en-US" sz="2100" dirty="0">
                          <a:solidFill>
                            <a:srgbClr val="000000"/>
                          </a:solidFill>
                          <a:latin typeface="Berlin Sans FB" pitchFamily="34" charset="0"/>
                          <a:ea typeface="Times New Roman"/>
                          <a:cs typeface="Times New Roman"/>
                        </a:rPr>
                        <a:t>19</a:t>
                      </a:r>
                      <a:endParaRPr lang="en-US" sz="21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100" dirty="0">
                          <a:solidFill>
                            <a:srgbClr val="000000"/>
                          </a:solidFill>
                          <a:latin typeface="Berlin Sans FB" pitchFamily="34" charset="0"/>
                          <a:ea typeface="Times New Roman"/>
                          <a:cs typeface="Times New Roman"/>
                        </a:rPr>
                        <a:t>Transferred In</a:t>
                      </a:r>
                      <a:br>
                        <a:rPr lang="en-US" sz="2100" dirty="0">
                          <a:solidFill>
                            <a:srgbClr val="000000"/>
                          </a:solidFill>
                          <a:latin typeface="Berlin Sans FB" pitchFamily="34" charset="0"/>
                          <a:ea typeface="Times New Roman"/>
                          <a:cs typeface="Times New Roman"/>
                        </a:rPr>
                      </a:br>
                      <a:r>
                        <a:rPr lang="en-US" sz="2100" dirty="0">
                          <a:solidFill>
                            <a:srgbClr val="000000"/>
                          </a:solidFill>
                          <a:latin typeface="Berlin Sans FB" pitchFamily="34" charset="0"/>
                          <a:ea typeface="Times New Roman"/>
                          <a:cs typeface="Times New Roman"/>
                        </a:rPr>
                        <a:t>For the Month </a:t>
                      </a:r>
                      <a:br>
                        <a:rPr lang="en-US" sz="2100" dirty="0">
                          <a:solidFill>
                            <a:srgbClr val="000000"/>
                          </a:solidFill>
                          <a:latin typeface="Berlin Sans FB" pitchFamily="34" charset="0"/>
                          <a:ea typeface="Times New Roman"/>
                          <a:cs typeface="Times New Roman"/>
                        </a:rPr>
                      </a:br>
                      <a:r>
                        <a:rPr lang="en-US" sz="2100" dirty="0">
                          <a:solidFill>
                            <a:srgbClr val="000000"/>
                          </a:solidFill>
                          <a:latin typeface="Berlin Sans FB" pitchFamily="34" charset="0"/>
                          <a:ea typeface="Times New Roman"/>
                          <a:cs typeface="Times New Roman"/>
                        </a:rPr>
                        <a:t>(Male/Female/Grand Total)</a:t>
                      </a:r>
                      <a:endParaRPr lang="en-US" sz="21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100" dirty="0">
                          <a:solidFill>
                            <a:srgbClr val="000000"/>
                          </a:solidFill>
                          <a:latin typeface="Berlin Sans FB" pitchFamily="34" charset="0"/>
                          <a:ea typeface="Times New Roman"/>
                          <a:cs typeface="Times New Roman"/>
                        </a:rPr>
                        <a:t>The number of learners (male/female/grand total) who move in from one school where he is officially enrolled and transferred IN to another school in a current month.</a:t>
                      </a:r>
                      <a:endParaRPr lang="en-US" sz="2100" dirty="0">
                        <a:latin typeface="Berlin Sans FB" pitchFamily="34" charset="0"/>
                        <a:ea typeface="Times New Roman"/>
                        <a:cs typeface="Times New Roman"/>
                      </a:endParaRPr>
                    </a:p>
                  </a:txBody>
                  <a:tcPr marL="68580" marR="68580" marT="0" marB="0"/>
                </a:tc>
              </a:tr>
              <a:tr h="2111611">
                <a:tc>
                  <a:txBody>
                    <a:bodyPr/>
                    <a:lstStyle/>
                    <a:p>
                      <a:pPr marL="0" marR="0" algn="r">
                        <a:lnSpc>
                          <a:spcPct val="115000"/>
                        </a:lnSpc>
                        <a:spcBef>
                          <a:spcPts val="0"/>
                        </a:spcBef>
                        <a:spcAft>
                          <a:spcPts val="0"/>
                        </a:spcAft>
                      </a:pPr>
                      <a:r>
                        <a:rPr lang="en-US" sz="2100">
                          <a:solidFill>
                            <a:srgbClr val="000000"/>
                          </a:solidFill>
                          <a:latin typeface="Berlin Sans FB" pitchFamily="34" charset="0"/>
                          <a:ea typeface="Times New Roman"/>
                          <a:cs typeface="Times New Roman"/>
                        </a:rPr>
                        <a:t>20</a:t>
                      </a:r>
                      <a:endParaRPr lang="en-US" sz="21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100">
                          <a:solidFill>
                            <a:srgbClr val="000000"/>
                          </a:solidFill>
                          <a:latin typeface="Berlin Sans FB" pitchFamily="34" charset="0"/>
                          <a:ea typeface="Times New Roman"/>
                          <a:cs typeface="Times New Roman"/>
                        </a:rPr>
                        <a:t>Transferred In</a:t>
                      </a:r>
                      <a:br>
                        <a:rPr lang="en-US" sz="2100">
                          <a:solidFill>
                            <a:srgbClr val="000000"/>
                          </a:solidFill>
                          <a:latin typeface="Berlin Sans FB" pitchFamily="34" charset="0"/>
                          <a:ea typeface="Times New Roman"/>
                          <a:cs typeface="Times New Roman"/>
                        </a:rPr>
                      </a:br>
                      <a:r>
                        <a:rPr lang="en-US" sz="2100">
                          <a:solidFill>
                            <a:srgbClr val="000000"/>
                          </a:solidFill>
                          <a:latin typeface="Berlin Sans FB" pitchFamily="34" charset="0"/>
                          <a:ea typeface="Times New Roman"/>
                          <a:cs typeface="Times New Roman"/>
                        </a:rPr>
                        <a:t>Cumulative as of End of the Month </a:t>
                      </a:r>
                      <a:br>
                        <a:rPr lang="en-US" sz="2100">
                          <a:solidFill>
                            <a:srgbClr val="000000"/>
                          </a:solidFill>
                          <a:latin typeface="Berlin Sans FB" pitchFamily="34" charset="0"/>
                          <a:ea typeface="Times New Roman"/>
                          <a:cs typeface="Times New Roman"/>
                        </a:rPr>
                      </a:br>
                      <a:r>
                        <a:rPr lang="en-US" sz="2100">
                          <a:solidFill>
                            <a:srgbClr val="000000"/>
                          </a:solidFill>
                          <a:latin typeface="Berlin Sans FB" pitchFamily="34" charset="0"/>
                          <a:ea typeface="Times New Roman"/>
                          <a:cs typeface="Times New Roman"/>
                        </a:rPr>
                        <a:t>(Male/Female/Grand Total)</a:t>
                      </a:r>
                      <a:endParaRPr lang="en-US" sz="21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100" dirty="0">
                          <a:solidFill>
                            <a:srgbClr val="000000"/>
                          </a:solidFill>
                          <a:latin typeface="Berlin Sans FB" pitchFamily="34" charset="0"/>
                          <a:ea typeface="Times New Roman"/>
                          <a:cs typeface="Times New Roman"/>
                        </a:rPr>
                        <a:t>The number of learners (male/female/grand total) who moved  in from one school where he officially enrolled but opt to transfer to another school from the previous months after enrollment including the current month.</a:t>
                      </a:r>
                      <a:endParaRPr lang="en-US" sz="2100" dirty="0">
                        <a:latin typeface="Berlin Sans FB" pitchFamily="34" charset="0"/>
                        <a:ea typeface="Times New Roman"/>
                        <a:cs typeface="Times New Roman"/>
                      </a:endParaRPr>
                    </a:p>
                  </a:txBody>
                  <a:tcPr marL="68580" marR="68580" marT="0" marB="0" anchor="b"/>
                </a:tc>
              </a:tr>
              <a:tr h="846442">
                <a:tc>
                  <a:txBody>
                    <a:bodyPr/>
                    <a:lstStyle/>
                    <a:p>
                      <a:pPr marL="0" marR="0" algn="r">
                        <a:lnSpc>
                          <a:spcPct val="115000"/>
                        </a:lnSpc>
                        <a:spcBef>
                          <a:spcPts val="0"/>
                        </a:spcBef>
                        <a:spcAft>
                          <a:spcPts val="0"/>
                        </a:spcAft>
                      </a:pPr>
                      <a:r>
                        <a:rPr lang="en-US" sz="2100">
                          <a:solidFill>
                            <a:srgbClr val="000000"/>
                          </a:solidFill>
                          <a:latin typeface="Berlin Sans FB" pitchFamily="34" charset="0"/>
                          <a:ea typeface="Times New Roman"/>
                          <a:cs typeface="Times New Roman"/>
                        </a:rPr>
                        <a:t>21</a:t>
                      </a:r>
                      <a:endParaRPr lang="en-US" sz="21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100">
                          <a:solidFill>
                            <a:srgbClr val="000000"/>
                          </a:solidFill>
                          <a:latin typeface="Berlin Sans FB" pitchFamily="34" charset="0"/>
                          <a:ea typeface="Times New Roman"/>
                          <a:cs typeface="Times New Roman"/>
                        </a:rPr>
                        <a:t>Name Signature of School Head</a:t>
                      </a:r>
                      <a:endParaRPr lang="en-US" sz="21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100" dirty="0">
                          <a:solidFill>
                            <a:srgbClr val="000000"/>
                          </a:solidFill>
                          <a:latin typeface="Berlin Sans FB" pitchFamily="34" charset="0"/>
                          <a:ea typeface="Times New Roman"/>
                          <a:cs typeface="Times New Roman"/>
                        </a:rPr>
                        <a:t>The name and signature of the school head who prepared the form.</a:t>
                      </a:r>
                      <a:endParaRPr lang="en-US" sz="21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15.jpg"/>
          <p:cNvPicPr>
            <a:picLocks noChangeAspect="1"/>
          </p:cNvPicPr>
          <p:nvPr/>
        </p:nvPicPr>
        <p:blipFill>
          <a:blip r:embed="rId2" cstate="print"/>
          <a:stretch>
            <a:fillRect/>
          </a:stretch>
        </p:blipFill>
        <p:spPr>
          <a:xfrm>
            <a:off x="489986" y="457877"/>
            <a:ext cx="8151844" cy="5987893"/>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15.jpg"/>
          <p:cNvPicPr>
            <a:picLocks noChangeAspect="1"/>
          </p:cNvPicPr>
          <p:nvPr/>
        </p:nvPicPr>
        <p:blipFill>
          <a:blip r:embed="rId2" cstate="print"/>
          <a:stretch>
            <a:fillRect/>
          </a:stretch>
        </p:blipFill>
        <p:spPr>
          <a:xfrm>
            <a:off x="457200" y="548390"/>
            <a:ext cx="8183074" cy="5791200"/>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16.jpg"/>
          <p:cNvPicPr>
            <a:picLocks noChangeAspect="1"/>
          </p:cNvPicPr>
          <p:nvPr/>
        </p:nvPicPr>
        <p:blipFill>
          <a:blip r:embed="rId2" cstate="print"/>
          <a:stretch>
            <a:fillRect/>
          </a:stretch>
        </p:blipFill>
        <p:spPr>
          <a:xfrm>
            <a:off x="487180" y="487180"/>
            <a:ext cx="8135530" cy="5914789"/>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17.jpg"/>
          <p:cNvPicPr>
            <a:picLocks noChangeAspect="1"/>
          </p:cNvPicPr>
          <p:nvPr/>
        </p:nvPicPr>
        <p:blipFill>
          <a:blip r:embed="rId2" cstate="print"/>
          <a:stretch>
            <a:fillRect/>
          </a:stretch>
        </p:blipFill>
        <p:spPr>
          <a:xfrm>
            <a:off x="533400" y="533400"/>
            <a:ext cx="8077200" cy="5867400"/>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0"/>
            <a:ext cx="8229600" cy="1143000"/>
          </a:xfrm>
        </p:spPr>
        <p:txBody>
          <a:bodyPr>
            <a:noAutofit/>
          </a:bodyPr>
          <a:lstStyle/>
          <a:p>
            <a:r>
              <a:rPr lang="en-US" sz="2000" dirty="0" smtClean="0">
                <a:latin typeface="Berlin Sans FB" pitchFamily="34" charset="0"/>
              </a:rPr>
              <a:t>School Form 5 (SF5) Report on Promotion &amp; Level of Proficiency</a:t>
            </a:r>
            <a:r>
              <a:rPr lang="en-US" sz="1600" dirty="0" smtClean="0">
                <a:latin typeface="Berlin Sans FB" pitchFamily="34" charset="0"/>
              </a:rPr>
              <a:t/>
            </a:r>
            <a:br>
              <a:rPr lang="en-US" sz="1600" dirty="0" smtClean="0">
                <a:latin typeface="Berlin Sans FB" pitchFamily="34" charset="0"/>
              </a:rPr>
            </a:br>
            <a:r>
              <a:rPr lang="en-US" sz="1050" i="1" dirty="0" smtClean="0">
                <a:latin typeface="Berlin Sans FB" pitchFamily="34" charset="0"/>
              </a:rPr>
              <a:t>(This replaces Form 18-E1, 18-E2, 18 A and List of Graduates)</a:t>
            </a:r>
            <a:endParaRPr lang="en-US" sz="2000" i="1" dirty="0">
              <a:latin typeface="Berlin Sans FB" pitchFamily="34" charset="0"/>
            </a:endParaRPr>
          </a:p>
        </p:txBody>
      </p:sp>
      <p:pic>
        <p:nvPicPr>
          <p:cNvPr id="6" name="Picture 5" descr="el8.jpg"/>
          <p:cNvPicPr>
            <a:picLocks noChangeAspect="1"/>
          </p:cNvPicPr>
          <p:nvPr/>
        </p:nvPicPr>
        <p:blipFill>
          <a:blip r:embed="rId2"/>
          <a:stretch>
            <a:fillRect/>
          </a:stretch>
        </p:blipFill>
        <p:spPr>
          <a:xfrm>
            <a:off x="502170" y="853190"/>
            <a:ext cx="8153399" cy="5638800"/>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2544</Words>
  <Application>Microsoft Office PowerPoint</Application>
  <PresentationFormat>On-screen Show (4:3)</PresentationFormat>
  <Paragraphs>337</Paragraphs>
  <Slides>39</Slides>
  <Notes>16</Notes>
  <HiddenSlides>0</HiddenSlides>
  <MMClips>2</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SCHOOL FORMS Data Element Descriptions SF 4- Monthly Learner’s Movement and Attendance</vt:lpstr>
      <vt:lpstr>SCHOOL FORMS Data Element Descriptions SF 4- Monthly Learner’s Movement and Attendance</vt:lpstr>
      <vt:lpstr>SCHOOL FORMS Data Element Descriptions SF 4- Monthly Learner’s Movement and Attendance</vt:lpstr>
      <vt:lpstr>SCHOOL FORMS Data Element Descriptions SF 4- Monthly Learner’s Movement and Attendance</vt:lpstr>
      <vt:lpstr>PowerPoint Presentation</vt:lpstr>
      <vt:lpstr>PowerPoint Presentation</vt:lpstr>
      <vt:lpstr>PowerPoint Presentation</vt:lpstr>
      <vt:lpstr>PowerPoint Presentation</vt:lpstr>
      <vt:lpstr>School Form 5 (SF5) Report on Promotion &amp; Level of Proficiency (This replaces Form 18-E1, 18-E2, 18 A and List of Graduates)</vt:lpstr>
      <vt:lpstr>SCHOOL FORMS Data Element Descriptions SF 5- Report on Promotion &amp; Level of Proficiency</vt:lpstr>
      <vt:lpstr>SCHOOL FORMS Data Element Descriptions  SF 5- Report on Promotion &amp; Level of Proficiency</vt:lpstr>
      <vt:lpstr>SCHOOL FORMS Data Element Descriptions  SF 5- Report on Promotion &amp; Level of Proficiency</vt:lpstr>
      <vt:lpstr>SCHOOL FORMS Data Element Descriptions  SF 5- Report on Promotion &amp; Level of Proficiency</vt:lpstr>
      <vt:lpstr>SCHOOL FORMS Data Element Descriptions  SF 5- Report on Promotion &amp; Level of Proficiency</vt:lpstr>
      <vt:lpstr>SCHOOL FORMS Data Element Descriptions  SF 5- Report on Promotion &amp; Level of Proficiency</vt:lpstr>
      <vt:lpstr>SCHOOL FORMS Data Element Descriptions  SF 5- Report on Promotion &amp; Level of Proficiency</vt:lpstr>
      <vt:lpstr>SCHOOL FORMS Data Element Descriptions  SF 5- Report on Promotion &amp; Level of Proficiency</vt:lpstr>
      <vt:lpstr>PowerPoint Presentation</vt:lpstr>
      <vt:lpstr>School Form 6(SF6)  Summarized Report on Promotion &amp; Level of Proficiency (This replaces Form 20)</vt:lpstr>
      <vt:lpstr>SCHOOL FORMS Data Element Descriptions  SF 6- Summarized Report on Promotion and Level of Proficiency</vt:lpstr>
      <vt:lpstr>SCHOOL FORMS Data Element Descriptions  SF 6- Summarized Report on Promotion and Level of Proficiency</vt:lpstr>
      <vt:lpstr>SCHOOL FORMS Data Element Descriptions  SF 6- Summarized Report on Promotion and Level of Proficiency</vt:lpstr>
      <vt:lpstr>SCHOOL FORMS Data Element Descriptions  SF 6- Summarized Report on Promotion and Level of Proficiency</vt:lpstr>
      <vt:lpstr>PowerPoint Presentation</vt:lpstr>
      <vt:lpstr>School Form 7(SF7)  School Personnel Assignment List and Basic Profile (This replaces Form 12- Monthly Status Report for Teachers, Form 19-Assignment List, Form 29-Teacher Program and Form 31-Summary Information of Teachers)</vt:lpstr>
      <vt:lpstr>PowerPoint Presentation</vt:lpstr>
      <vt:lpstr>SCHOOL FORMS Data Element Descriptions  SF 7- School Personnel Assignment List and Basic Profile</vt:lpstr>
      <vt:lpstr>SCHOOL FORMS Data Element Descriptions  SF 7- School Personnel Assignment List and Basic Profile</vt:lpstr>
      <vt:lpstr>SCHOOL FORMS Data Element Descriptions  SF 7- School Personnel Assignment List and Basic Profile</vt:lpstr>
      <vt:lpstr>SCHOOL FORMS Data Element Descriptions  SF 7- School Personnel Assignment List and Basic Profile</vt:lpstr>
      <vt:lpstr>SCHOOL FORMS Data Element Descriptions  SF 7- School Personnel Assignment List and Basic Profile</vt:lpstr>
      <vt:lpstr>SCHOOL FORMS Data Element Descriptions  SF 7- School Personnel Assignment List and Basic Profile</vt:lpstr>
      <vt:lpstr>SCHOOL FORMS Data Element Descriptions  SF 7- School Personnel Assignment List and Basic Profile</vt:lpstr>
      <vt:lpstr>SCHOOL FORMS Data Element Descriptions  SF 7- School Personnel Assignment List and Basic Profile</vt:lpstr>
      <vt:lpstr>SCHOOL FORMS Data Element Descriptions  SF 7- School Personnel Assignment List and Basic Profile</vt:lpstr>
      <vt:lpstr>SCHOOL FORMS Data Element Descriptions  SF 7- School Personnel Assignment List and Basic Profile</vt:lpstr>
      <vt:lpstr>SCHOOL FORMS Data Element Descriptions  SF 7- School Personnel Assignment List and Basic Profile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Adoption of the Modified School Forms (SFs) for Public Elementary and Secondary Schools Effective End of School Year 2013-2014 </dc:title>
  <dc:creator>ellen</dc:creator>
  <cp:lastModifiedBy>user</cp:lastModifiedBy>
  <cp:revision>30</cp:revision>
  <dcterms:created xsi:type="dcterms:W3CDTF">2014-02-19T18:31:49Z</dcterms:created>
  <dcterms:modified xsi:type="dcterms:W3CDTF">2014-03-11T16:19:41Z</dcterms:modified>
</cp:coreProperties>
</file>