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334" r:id="rId3"/>
    <p:sldId id="329" r:id="rId4"/>
    <p:sldId id="335" r:id="rId5"/>
    <p:sldId id="336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71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7482A-4AD6-4286-B3B1-6CF41643A1D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82D75-F847-4631-B329-C6D2301BD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03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D400C-D3B4-4CD0-9ACA-86D40209C1E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F1E79-FA74-4BD6-B092-1F241D984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fld id="{B7A965C4-B9B6-4FE8-9CFA-BCACE37A99DA}" type="slidenum">
              <a:rPr lang="en-AU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</a:t>
            </a:fld>
            <a:endParaRPr lang="en-A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PH" dirty="0" smtClean="0"/>
              <a:t>A Child And Community </a:t>
            </a:r>
            <a:r>
              <a:rPr lang="en-PH" dirty="0" err="1" smtClean="0"/>
              <a:t>Centered</a:t>
            </a:r>
            <a:r>
              <a:rPr lang="en-PH" dirty="0" smtClean="0"/>
              <a:t> Education Systems (ACCESs)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Access to Basic Education 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Basic Education Sector Reform Agenda (BESRA)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Third Elementary Education Project (TEEP) 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Basic Education Assistance for Mindanao (BEAM)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Strengthening Implementation of </a:t>
            </a:r>
            <a:r>
              <a:rPr lang="en-PH" dirty="0" err="1" smtClean="0"/>
              <a:t>Visayas</a:t>
            </a:r>
            <a:r>
              <a:rPr lang="en-PH" dirty="0" smtClean="0"/>
              <a:t> Education (STRIVE)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Major Final Output (MFO)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Government Assistance to Students and Teachers in Private Education (GASTPE)</a:t>
            </a:r>
          </a:p>
          <a:p>
            <a:pPr eaLnBrk="1" hangingPunct="1">
              <a:spcBef>
                <a:spcPct val="0"/>
              </a:spcBef>
            </a:pPr>
            <a:r>
              <a:rPr lang="en-PH" dirty="0" smtClean="0"/>
              <a:t>Rationalization Plan (</a:t>
            </a:r>
            <a:r>
              <a:rPr lang="en-PH" dirty="0" err="1" smtClean="0"/>
              <a:t>RatPlan</a:t>
            </a:r>
            <a:r>
              <a:rPr lang="en-PH" dirty="0" smtClean="0"/>
              <a:t>)</a:t>
            </a:r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fld id="{1543CC3B-9141-4E10-A6D0-80A26F95B525}" type="slidenum">
              <a:rPr lang="en-AU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A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3421063"/>
            <a:ext cx="13668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3352800"/>
            <a:ext cx="5257800" cy="1752600"/>
          </a:xfrm>
        </p:spPr>
        <p:txBody>
          <a:bodyPr>
            <a:noAutofit/>
          </a:bodyPr>
          <a:lstStyle>
            <a:lvl1pPr algn="r">
              <a:defRPr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257800"/>
            <a:ext cx="6400800" cy="7620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F95B-ADA7-4BE0-A8A5-EA523A4A81A1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C2FBB-1E09-45FF-A17D-84A5D0920C3B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-7938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0297-19A6-4D4E-90BA-FDD6FD60728C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5D459-EE87-44D6-ADEB-25D43C5DE659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-7938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D364-BD61-47CA-A833-256186A69949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B84B-15CD-4EEB-88C1-6401BAB82158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9212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934200" cy="1143000"/>
          </a:xfrm>
        </p:spPr>
        <p:txBody>
          <a:bodyPr>
            <a:noAutofit/>
          </a:bodyPr>
          <a:lstStyle>
            <a:lvl1pPr algn="l">
              <a:defRPr sz="4400" b="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4F143-41DB-4169-81B0-560406B36249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FFFF6-6464-45DA-8B17-6346EC4456DA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-7938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24A96-2A75-48BF-B022-D036F8D6B052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C803-8F17-4DE9-9F4E-52571FD23460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-7938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934200" cy="1143000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9391-923B-4FFD-87F9-89EE99F7E55C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D6DE-E12F-4A71-90E5-55AC3DED6DA5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-7938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934200" cy="1143000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00B8-8405-4DDA-BC1E-225F0B070DC8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9BD2-8FCE-4579-8972-802F7A02A390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9212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8C96A-78C9-41E3-9EB0-6FD239D25A8E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BC039-9AA5-46C3-8A1B-23099F04514D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49212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9B99-14F4-4B08-ACD2-CEE5036A34D9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3F24-C24C-49ED-90D8-AB94DDFF3554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-7938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CBB9-E3A6-4562-998A-90250B502A8C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9B1C-2118-4CD6-BC57-438632DBB134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ocaladmin\Downloads\DepED logo_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-7938"/>
            <a:ext cx="10080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B118-248E-4546-AD47-FD62407F9D7E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16D83-4EF9-4B51-B619-55AA7BAF5CF6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8E3BAF-AF33-4582-A607-BC39DBB2E5E9}" type="datetimeFigureOut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5/08/2013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66866-A4AB-4A6C-B105-8A4A2ECFCC21}" type="slidenum">
              <a:rPr lang="en-A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LT Ligh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557338"/>
            <a:ext cx="5257800" cy="2971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/>
              <a:t>ENHANCEMENT PROGRAM FOR </a:t>
            </a:r>
            <a:br>
              <a:rPr lang="en-AU" sz="3200" dirty="0" smtClean="0"/>
            </a:br>
            <a:r>
              <a:rPr lang="en-AU" sz="3200" dirty="0" smtClean="0"/>
              <a:t>DIVISION TRAINERS </a:t>
            </a:r>
            <a:br>
              <a:rPr lang="en-AU" sz="3200" dirty="0" smtClean="0"/>
            </a:br>
            <a:r>
              <a:rPr lang="en-AU" sz="3200" dirty="0" smtClean="0"/>
              <a:t>ON STRATEGIC AND OPERATIONAL PLANNING PROCESS AND CONTENT</a:t>
            </a:r>
            <a:endParaRPr lang="en-A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96900" y="1125538"/>
            <a:ext cx="7646988" cy="1320800"/>
          </a:xfrm>
        </p:spPr>
        <p:txBody>
          <a:bodyPr/>
          <a:lstStyle/>
          <a:p>
            <a:pPr eaLnBrk="1" hangingPunct="1"/>
            <a:r>
              <a:rPr lang="en-PH" sz="4000" smtClean="0">
                <a:solidFill>
                  <a:srgbClr val="0070C0"/>
                </a:solidFill>
              </a:rPr>
              <a:t>KEY RESULT AREAS (KRAs)</a:t>
            </a:r>
            <a:br>
              <a:rPr lang="en-PH" sz="4000" smtClean="0">
                <a:solidFill>
                  <a:srgbClr val="0070C0"/>
                </a:solidFill>
              </a:rPr>
            </a:br>
            <a:endParaRPr lang="en-PH" sz="4000" smtClean="0">
              <a:solidFill>
                <a:srgbClr val="0070C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57250" y="1971675"/>
            <a:ext cx="7148513" cy="154781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PH" sz="2200" dirty="0" smtClean="0">
                <a:solidFill>
                  <a:srgbClr val="C00000"/>
                </a:solidFill>
              </a:rPr>
              <a:t>manifestations that the Objectives are being realized. They are stated in terms of focused performance parameters which must still be quantified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25488" y="1844675"/>
            <a:ext cx="5443537" cy="476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7563" y="4297363"/>
            <a:ext cx="71151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PH" sz="3600" dirty="0">
                <a:solidFill>
                  <a:srgbClr val="660066"/>
                </a:solidFill>
                <a:cs typeface="Arial" pitchFamily="34" charset="0"/>
              </a:rPr>
              <a:t>Performance Indicators (PIs) </a:t>
            </a:r>
            <a:r>
              <a:rPr lang="en-PH" sz="2400" dirty="0">
                <a:solidFill>
                  <a:srgbClr val="660066"/>
                </a:solidFill>
                <a:cs typeface="Arial" pitchFamily="34" charset="0"/>
              </a:rPr>
              <a:t>are the numerical measurements attached to the KRAs. These PIs are the targeted performance outputs and outcomes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69342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br>
              <a:rPr lang="en-P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PH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425450" y="1412875"/>
            <a:ext cx="6954838" cy="142081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PH" sz="2200" dirty="0" smtClean="0">
                <a:solidFill>
                  <a:srgbClr val="C00000"/>
                </a:solidFill>
              </a:rPr>
              <a:t>are measurable end results. They are the desired outputs and outcomes of the education process.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300" y="2495550"/>
            <a:ext cx="555783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PH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Generally, objectives fall under six R’s...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4325" y="2057400"/>
            <a:ext cx="1508125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PH" sz="28700" dirty="0">
                <a:solidFill>
                  <a:srgbClr val="08A4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30700" y="2889250"/>
            <a:ext cx="36703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PH" sz="2000">
                <a:solidFill>
                  <a:prstClr val="black"/>
                </a:solidFill>
                <a:cs typeface="Arial" pitchFamily="34" charset="0"/>
              </a:rPr>
              <a:t>each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PH" sz="2000">
                <a:solidFill>
                  <a:prstClr val="black"/>
                </a:solidFill>
                <a:cs typeface="Arial" pitchFamily="34" charset="0"/>
              </a:rPr>
              <a:t>esponsiveness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PH" sz="2000">
                <a:solidFill>
                  <a:prstClr val="black"/>
                </a:solidFill>
                <a:cs typeface="Arial" pitchFamily="34" charset="0"/>
              </a:rPr>
              <a:t>atings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PH" sz="2000">
                <a:solidFill>
                  <a:prstClr val="black"/>
                </a:solidFill>
                <a:cs typeface="Arial" pitchFamily="34" charset="0"/>
              </a:rPr>
              <a:t>eturns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PH" sz="2000">
                <a:solidFill>
                  <a:prstClr val="black"/>
                </a:solidFill>
                <a:cs typeface="Arial" pitchFamily="34" charset="0"/>
              </a:rPr>
              <a:t>evenues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PH" sz="2000">
                <a:solidFill>
                  <a:prstClr val="black"/>
                </a:solidFill>
                <a:cs typeface="Arial" pitchFamily="34" charset="0"/>
              </a:rPr>
              <a:t>ecognition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7043" grpId="0" build="p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1"/>
          <a:ext cx="9144000" cy="6858002"/>
        </p:xfrm>
        <a:graphic>
          <a:graphicData uri="http://schemas.openxmlformats.org/drawingml/2006/table">
            <a:tbl>
              <a:tblPr/>
              <a:tblGrid>
                <a:gridCol w="1992050"/>
                <a:gridCol w="3718303"/>
                <a:gridCol w="3433647"/>
              </a:tblGrid>
              <a:tr h="3626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Objectives</a:t>
                      </a:r>
                      <a:endParaRPr lang="en-PH" sz="2000" dirty="0">
                        <a:solidFill>
                          <a:srgbClr val="C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KRAs</a:t>
                      </a:r>
                      <a:endParaRPr lang="en-PH" sz="2000" dirty="0">
                        <a:solidFill>
                          <a:srgbClr val="C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PIs</a:t>
                      </a:r>
                      <a:endParaRPr lang="en-PH" sz="2000" dirty="0">
                        <a:solidFill>
                          <a:srgbClr val="C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3474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Reach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Gross Enrolment Rate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Participation Rate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Cohort Survival Rate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Dropout Rate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Others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Put specific numbers here for the planning period. If planning for five years, then there should be a PI for each of the five years.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8359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 smtClean="0">
                          <a:latin typeface="Calibri"/>
                          <a:ea typeface="Times New Roman"/>
                          <a:cs typeface="Times New Roman"/>
                        </a:rPr>
                        <a:t>Responsiveness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Percentage of Graduates who find gainful employment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Percentage attaining level of skills and competencies set for each and every grade up to the end of K to 12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Precise percentage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Precise percentage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3474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Ratings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52425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Rating scores attained in Actual Relevant Tests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403225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Ratings given by parents/students in satisfaction surveys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Precise scores and exact ranking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2000" dirty="0">
                          <a:latin typeface="Calibri"/>
                          <a:ea typeface="Times New Roman"/>
                          <a:cs typeface="Times New Roman"/>
                        </a:rPr>
                        <a:t>Precise ratings</a:t>
                      </a:r>
                      <a:endParaRPr lang="en-PH" sz="2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3999" cy="7208520"/>
        </p:xfrm>
        <a:graphic>
          <a:graphicData uri="http://schemas.openxmlformats.org/drawingml/2006/table">
            <a:tbl>
              <a:tblPr/>
              <a:tblGrid>
                <a:gridCol w="1332797"/>
                <a:gridCol w="4740707"/>
                <a:gridCol w="3070495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Objectives</a:t>
                      </a:r>
                      <a:endParaRPr lang="en-PH" sz="2000" dirty="0">
                        <a:solidFill>
                          <a:srgbClr val="C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KRAs</a:t>
                      </a:r>
                      <a:endParaRPr lang="en-PH" sz="2000" dirty="0">
                        <a:solidFill>
                          <a:srgbClr val="C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0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PIs</a:t>
                      </a:r>
                      <a:endParaRPr lang="en-PH" sz="2000" dirty="0">
                        <a:solidFill>
                          <a:srgbClr val="C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9142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Returns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Percentage Return on Public Investment on Basic Education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Average Percentage Return on Education Investment of Parents.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Salary levels of graduates after K to 12 for those who opt for  immediate employment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percentage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percentage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Average salary attained  in Pesos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0325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Revenues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1800" dirty="0" smtClean="0">
                          <a:latin typeface="Calibri"/>
                          <a:ea typeface="Times New Roman"/>
                          <a:cs typeface="Times New Roman"/>
                        </a:rPr>
                        <a:t>a.      Resources raised   from National/Local Governments for </a:t>
                      </a:r>
                    </a:p>
                    <a:p>
                      <a:pPr marL="909638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PH" sz="1800" dirty="0" smtClean="0">
                          <a:latin typeface="Calibri"/>
                          <a:ea typeface="Times New Roman"/>
                          <a:cs typeface="Times New Roman"/>
                        </a:rPr>
                        <a:t>Capital Outlays</a:t>
                      </a:r>
                      <a:endParaRPr lang="en-PH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9638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PH" sz="1800" dirty="0" smtClean="0">
                          <a:latin typeface="Calibri"/>
                          <a:ea typeface="Times New Roman"/>
                          <a:cs typeface="Times New Roman"/>
                        </a:rPr>
                        <a:t>Personnel Services</a:t>
                      </a:r>
                      <a:endParaRPr lang="en-PH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9638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PH" sz="1800" dirty="0" smtClean="0">
                          <a:latin typeface="Calibri"/>
                          <a:ea typeface="Times New Roman"/>
                          <a:cs typeface="Times New Roman"/>
                        </a:rPr>
                        <a:t>Operating Expenses</a:t>
                      </a:r>
                      <a:endParaRPr lang="en-PH" sz="7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1800" dirty="0" smtClean="0">
                          <a:latin typeface="Calibri"/>
                          <a:ea typeface="Times New Roman"/>
                          <a:cs typeface="Times New Roman"/>
                        </a:rPr>
                        <a:t>b.      Resources </a:t>
                      </a: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raised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9638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from donors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9638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from community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9638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from </a:t>
                      </a:r>
                      <a:r>
                        <a:rPr lang="en-PH" sz="1800" dirty="0" smtClean="0">
                          <a:latin typeface="Calibri"/>
                          <a:ea typeface="Times New Roman"/>
                          <a:cs typeface="Times New Roman"/>
                        </a:rPr>
                        <a:t>parents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amount of resources raised in pesos to defray all fund needs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amount of resources raised in pesos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853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Recognition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Number of awards received by school staff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Number of awards received by students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Number of awards received by teachers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Accreditation level attained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number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number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number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PH" sz="1800" dirty="0">
                          <a:latin typeface="Calibri"/>
                          <a:ea typeface="Times New Roman"/>
                          <a:cs typeface="Times New Roman"/>
                        </a:rPr>
                        <a:t>Precise accreditation level</a:t>
                      </a:r>
                      <a:endParaRPr lang="en-PH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HRODF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HRODF">
      <a:majorFont>
        <a:latin typeface="Helvetica LT Light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472</TotalTime>
  <Words>376</Words>
  <Application>Microsoft Office PowerPoint</Application>
  <PresentationFormat>On-screen Show (4:3)</PresentationFormat>
  <Paragraphs>75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PAHRODFTemplate</vt:lpstr>
      <vt:lpstr>ENHANCEMENT PROGRAM FOR  DIVISION TRAINERS  ON STRATEGIC AND OPERATIONAL PLANNING PROCESS AND CONTENT</vt:lpstr>
      <vt:lpstr>KEY RESULT AREAS (KRAs) </vt:lpstr>
      <vt:lpstr>OBJECTIVES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ON DEPED’s STRATEGIC PLANNING CONTENT &amp; PROCESS</dc:title>
  <dc:creator>Jun</dc:creator>
  <cp:lastModifiedBy>Department of Education</cp:lastModifiedBy>
  <cp:revision>75</cp:revision>
  <cp:lastPrinted>2013-07-03T19:52:18Z</cp:lastPrinted>
  <dcterms:created xsi:type="dcterms:W3CDTF">2013-05-18T12:00:10Z</dcterms:created>
  <dcterms:modified xsi:type="dcterms:W3CDTF">2013-08-05T13:29:09Z</dcterms:modified>
</cp:coreProperties>
</file>